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Default Extension="tiff" ContentType="image/tiff"/>
  <Default Extension="gif" ContentType="image/gif"/>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4" r:id="rId22"/>
    <p:sldId id="276" r:id="rId23"/>
    <p:sldId id="277" r:id="rId24"/>
    <p:sldId id="278" r:id="rId25"/>
    <p:sldId id="279" r:id="rId26"/>
    <p:sldId id="280" r:id="rId27"/>
    <p:sldId id="281" r:id="rId28"/>
    <p:sldId id="282"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1219835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668" y="-64"/>
      </p:cViewPr>
      <p:guideLst>
        <p:guide orient="horz" pos="2160"/>
        <p:guide pos="384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hyperlink" Target="https://www.usvisascheduling.com/" TargetMode="External"/><Relationship Id="rId2" Type="http://schemas.openxmlformats.org/officeDocument/2006/relationships/hyperlink" Target="https://www.fmjfee.com/i901fee/index.html" TargetMode="External"/><Relationship Id="rId1" Type="http://schemas.openxmlformats.org/officeDocument/2006/relationships/hyperlink" Target="https://ceac.state.gov/genniv/" TargetMode="External"/><Relationship Id="rId4" Type="http://schemas.openxmlformats.org/officeDocument/2006/relationships/hyperlink" Target="https://www.ustraveldocs.com/" TargetMode="External"/></Relationships>
</file>

<file path=ppt/diagrams/colors1.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7DE5FC-F840-4778-A00C-9A787A3BA8C1}" type="doc">
      <dgm:prSet loTypeId="urn:microsoft.com/office/officeart/2005/8/layout/hList6" loCatId="list" qsTypeId="urn:microsoft.com/office/officeart/2005/8/quickstyle/simple1" qsCatId="simple" csTypeId="urn:microsoft.com/office/officeart/2005/8/colors/accent5_4" csCatId="accent5" phldr="1"/>
      <dgm:spPr/>
      <dgm:t>
        <a:bodyPr/>
        <a:lstStyle/>
        <a:p>
          <a:endParaRPr lang="en-IN"/>
        </a:p>
      </dgm:t>
    </dgm:pt>
    <dgm:pt modelId="{5E00BC0B-114F-4EB5-91F7-1C14AD4C70B6}">
      <dgm:prSet custT="1"/>
      <dgm:spPr/>
      <dgm:t>
        <a:bodyPr/>
        <a:lstStyle/>
        <a:p>
          <a:r>
            <a:rPr lang="en-IN" sz="1800" b="1" dirty="0">
              <a:ln>
                <a:noFill/>
              </a:ln>
              <a:solidFill>
                <a:sysClr val="windowText" lastClr="000000"/>
              </a:solidFill>
            </a:rPr>
            <a:t>Receive a Confirmed I-20</a:t>
          </a:r>
        </a:p>
        <a:p>
          <a:endParaRPr lang="en-IN" sz="1800" dirty="0">
            <a:ln>
              <a:noFill/>
            </a:ln>
            <a:solidFill>
              <a:sysClr val="windowText" lastClr="000000"/>
            </a:solidFill>
          </a:endParaRPr>
        </a:p>
      </dgm:t>
    </dgm:pt>
    <dgm:pt modelId="{57750040-8084-4D19-8EE1-2D190826A568}" type="parTrans" cxnId="{684A2572-7072-4CCE-B898-5D3BE492B780}">
      <dgm:prSet/>
      <dgm:spPr/>
      <dgm:t>
        <a:bodyPr/>
        <a:lstStyle/>
        <a:p>
          <a:endParaRPr lang="en-IN" sz="2000">
            <a:ln>
              <a:noFill/>
            </a:ln>
            <a:solidFill>
              <a:sysClr val="windowText" lastClr="000000"/>
            </a:solidFill>
          </a:endParaRPr>
        </a:p>
      </dgm:t>
    </dgm:pt>
    <dgm:pt modelId="{4296F7F8-C46B-49C0-BE3D-7C10D06061FB}" type="sibTrans" cxnId="{684A2572-7072-4CCE-B898-5D3BE492B780}">
      <dgm:prSet/>
      <dgm:spPr/>
      <dgm:t>
        <a:bodyPr/>
        <a:lstStyle/>
        <a:p>
          <a:endParaRPr lang="en-IN" sz="2000">
            <a:ln>
              <a:noFill/>
            </a:ln>
            <a:solidFill>
              <a:sysClr val="windowText" lastClr="000000"/>
            </a:solidFill>
          </a:endParaRPr>
        </a:p>
      </dgm:t>
    </dgm:pt>
    <dgm:pt modelId="{40A9899E-FFAE-4603-B9C8-57284CC4604E}">
      <dgm:prSet custT="1"/>
      <dgm:spPr/>
      <dgm:t>
        <a:bodyPr/>
        <a:lstStyle/>
        <a:p>
          <a:r>
            <a:rPr lang="en-IN" sz="1400" dirty="0">
              <a:ln>
                <a:noFill/>
              </a:ln>
              <a:solidFill>
                <a:sysClr val="windowText" lastClr="000000"/>
              </a:solidFill>
            </a:rPr>
            <a:t>Issued by an SEVP-approved U.S. university after admission acceptance</a:t>
          </a:r>
        </a:p>
      </dgm:t>
    </dgm:pt>
    <dgm:pt modelId="{BB563859-160E-4597-8725-AE4133BC68D4}" type="parTrans" cxnId="{9C10D944-593C-4F7C-BEE0-0FB66A5B0FE7}">
      <dgm:prSet/>
      <dgm:spPr/>
      <dgm:t>
        <a:bodyPr/>
        <a:lstStyle/>
        <a:p>
          <a:endParaRPr lang="en-IN" sz="2000">
            <a:ln>
              <a:noFill/>
            </a:ln>
            <a:solidFill>
              <a:sysClr val="windowText" lastClr="000000"/>
            </a:solidFill>
          </a:endParaRPr>
        </a:p>
      </dgm:t>
    </dgm:pt>
    <dgm:pt modelId="{876B2665-641D-4FDE-A148-79A059EA1426}" type="sibTrans" cxnId="{9C10D944-593C-4F7C-BEE0-0FB66A5B0FE7}">
      <dgm:prSet/>
      <dgm:spPr/>
      <dgm:t>
        <a:bodyPr/>
        <a:lstStyle/>
        <a:p>
          <a:endParaRPr lang="en-IN" sz="2000">
            <a:ln>
              <a:noFill/>
            </a:ln>
            <a:solidFill>
              <a:sysClr val="windowText" lastClr="000000"/>
            </a:solidFill>
          </a:endParaRPr>
        </a:p>
      </dgm:t>
    </dgm:pt>
    <dgm:pt modelId="{7FF5783C-1EED-4F3D-A47B-986969B6D1C0}">
      <dgm:prSet custT="1"/>
      <dgm:spPr/>
      <dgm:t>
        <a:bodyPr/>
        <a:lstStyle/>
        <a:p>
          <a:r>
            <a:rPr lang="en-IN" sz="1400" dirty="0">
              <a:ln>
                <a:noFill/>
              </a:ln>
              <a:solidFill>
                <a:sysClr val="windowText" lastClr="000000"/>
              </a:solidFill>
            </a:rPr>
            <a:t>Includes your </a:t>
          </a:r>
          <a:r>
            <a:rPr lang="en-IN" sz="1400" b="1" dirty="0">
              <a:ln>
                <a:noFill/>
              </a:ln>
              <a:solidFill>
                <a:sysClr val="windowText" lastClr="000000"/>
              </a:solidFill>
            </a:rPr>
            <a:t>SEVIS ID</a:t>
          </a:r>
          <a:r>
            <a:rPr lang="en-IN" sz="1400" dirty="0">
              <a:ln>
                <a:noFill/>
              </a:ln>
              <a:solidFill>
                <a:sysClr val="windowText" lastClr="000000"/>
              </a:solidFill>
            </a:rPr>
            <a:t>, program details, and financial estimates</a:t>
          </a:r>
        </a:p>
      </dgm:t>
    </dgm:pt>
    <dgm:pt modelId="{F11D6B14-5425-46CF-A8B6-07BFECC5330A}" type="parTrans" cxnId="{805BCA69-5D9F-4AC7-90D1-320ACB0A7670}">
      <dgm:prSet/>
      <dgm:spPr/>
      <dgm:t>
        <a:bodyPr/>
        <a:lstStyle/>
        <a:p>
          <a:endParaRPr lang="en-IN" sz="2000">
            <a:ln>
              <a:noFill/>
            </a:ln>
            <a:solidFill>
              <a:sysClr val="windowText" lastClr="000000"/>
            </a:solidFill>
          </a:endParaRPr>
        </a:p>
      </dgm:t>
    </dgm:pt>
    <dgm:pt modelId="{7A1E8562-0BBE-4251-B7A0-902C7ABF76D4}" type="sibTrans" cxnId="{805BCA69-5D9F-4AC7-90D1-320ACB0A7670}">
      <dgm:prSet/>
      <dgm:spPr/>
      <dgm:t>
        <a:bodyPr/>
        <a:lstStyle/>
        <a:p>
          <a:endParaRPr lang="en-IN" sz="2000">
            <a:ln>
              <a:noFill/>
            </a:ln>
            <a:solidFill>
              <a:sysClr val="windowText" lastClr="000000"/>
            </a:solidFill>
          </a:endParaRPr>
        </a:p>
      </dgm:t>
    </dgm:pt>
    <dgm:pt modelId="{F7C150DF-A5A0-48F2-B1B8-F11CEB7623E5}">
      <dgm:prSet custT="1"/>
      <dgm:spPr/>
      <dgm:t>
        <a:bodyPr/>
        <a:lstStyle/>
        <a:p>
          <a:r>
            <a:rPr lang="en-IN" sz="1800" b="1" dirty="0">
              <a:ln>
                <a:noFill/>
              </a:ln>
              <a:solidFill>
                <a:sysClr val="windowText" lastClr="000000"/>
              </a:solidFill>
            </a:rPr>
            <a:t>Complete the DS-160 Form</a:t>
          </a:r>
        </a:p>
        <a:p>
          <a:endParaRPr lang="en-IN" sz="1800" dirty="0">
            <a:ln>
              <a:noFill/>
            </a:ln>
            <a:solidFill>
              <a:sysClr val="windowText" lastClr="000000"/>
            </a:solidFill>
          </a:endParaRPr>
        </a:p>
      </dgm:t>
    </dgm:pt>
    <dgm:pt modelId="{8C8D84D0-7C23-4A1D-B3AC-C2B98D6FF067}" type="parTrans" cxnId="{C876BA6C-0255-462C-9443-B25ABF5B21D9}">
      <dgm:prSet/>
      <dgm:spPr/>
      <dgm:t>
        <a:bodyPr/>
        <a:lstStyle/>
        <a:p>
          <a:endParaRPr lang="en-IN" sz="2000">
            <a:ln>
              <a:noFill/>
            </a:ln>
            <a:solidFill>
              <a:sysClr val="windowText" lastClr="000000"/>
            </a:solidFill>
          </a:endParaRPr>
        </a:p>
      </dgm:t>
    </dgm:pt>
    <dgm:pt modelId="{E3B51F6C-13D3-48B1-B48D-8DF05B7876CE}" type="sibTrans" cxnId="{C876BA6C-0255-462C-9443-B25ABF5B21D9}">
      <dgm:prSet/>
      <dgm:spPr/>
      <dgm:t>
        <a:bodyPr/>
        <a:lstStyle/>
        <a:p>
          <a:endParaRPr lang="en-IN" sz="2000">
            <a:ln>
              <a:noFill/>
            </a:ln>
            <a:solidFill>
              <a:sysClr val="windowText" lastClr="000000"/>
            </a:solidFill>
          </a:endParaRPr>
        </a:p>
      </dgm:t>
    </dgm:pt>
    <dgm:pt modelId="{8302E2FE-0ADA-4E33-8DE4-9EED92245A18}">
      <dgm:prSet custT="1"/>
      <dgm:spPr/>
      <dgm:t>
        <a:bodyPr/>
        <a:lstStyle/>
        <a:p>
          <a:r>
            <a:rPr lang="en-IN" sz="1400" dirty="0">
              <a:ln>
                <a:noFill/>
              </a:ln>
              <a:solidFill>
                <a:sysClr val="windowText" lastClr="000000"/>
              </a:solidFill>
            </a:rPr>
            <a:t>Fill online at: </a:t>
          </a:r>
          <a:r>
            <a:rPr lang="en-IN" sz="1400" u="sng" dirty="0">
              <a:ln>
                <a:noFill/>
              </a:ln>
              <a:solidFill>
                <a:sysClr val="windowText" lastClr="000000"/>
              </a:solidFill>
              <a:hlinkClick xmlns:r="http://schemas.openxmlformats.org/officeDocument/2006/relationships" r:id="rId1">
                <a:extLst>
                  <a:ext uri="{A12FA001-AC4F-418D-AE19-62706E023703}">
                    <ahyp:hlinkClr xmlns:ahyp="http://schemas.microsoft.com/office/drawing/2018/hyperlinkcolor" xmlns="" val="tx"/>
                  </a:ext>
                </a:extLst>
              </a:hlinkClick>
            </a:rPr>
            <a:t>ceac.state.gov</a:t>
          </a:r>
          <a:endParaRPr lang="en-IN" sz="1400" dirty="0">
            <a:ln>
              <a:noFill/>
            </a:ln>
            <a:solidFill>
              <a:sysClr val="windowText" lastClr="000000"/>
            </a:solidFill>
          </a:endParaRPr>
        </a:p>
      </dgm:t>
    </dgm:pt>
    <dgm:pt modelId="{76615A7C-8084-4EF2-AEA0-A93F02A8B887}" type="parTrans" cxnId="{CE84BFED-07E4-49FC-AA10-03FE2589BB43}">
      <dgm:prSet/>
      <dgm:spPr/>
      <dgm:t>
        <a:bodyPr/>
        <a:lstStyle/>
        <a:p>
          <a:endParaRPr lang="en-IN" sz="2000">
            <a:ln>
              <a:noFill/>
            </a:ln>
            <a:solidFill>
              <a:sysClr val="windowText" lastClr="000000"/>
            </a:solidFill>
          </a:endParaRPr>
        </a:p>
      </dgm:t>
    </dgm:pt>
    <dgm:pt modelId="{54448217-743D-463A-B7EA-97407D64AD20}" type="sibTrans" cxnId="{CE84BFED-07E4-49FC-AA10-03FE2589BB43}">
      <dgm:prSet/>
      <dgm:spPr/>
      <dgm:t>
        <a:bodyPr/>
        <a:lstStyle/>
        <a:p>
          <a:endParaRPr lang="en-IN" sz="2000">
            <a:ln>
              <a:noFill/>
            </a:ln>
            <a:solidFill>
              <a:sysClr val="windowText" lastClr="000000"/>
            </a:solidFill>
          </a:endParaRPr>
        </a:p>
      </dgm:t>
    </dgm:pt>
    <dgm:pt modelId="{CF84A93E-3D07-4ECC-B1E8-CDAE6D2A37F4}">
      <dgm:prSet custT="1"/>
      <dgm:spPr/>
      <dgm:t>
        <a:bodyPr/>
        <a:lstStyle/>
        <a:p>
          <a:r>
            <a:rPr lang="en-IN" sz="1400" b="1" dirty="0">
              <a:ln>
                <a:noFill/>
              </a:ln>
              <a:solidFill>
                <a:sysClr val="windowText" lastClr="000000"/>
              </a:solidFill>
            </a:rPr>
            <a:t>No fee for DS-160</a:t>
          </a:r>
          <a:r>
            <a:rPr lang="en-IN" sz="1400" dirty="0">
              <a:ln>
                <a:noFill/>
              </a:ln>
              <a:solidFill>
                <a:sysClr val="windowText" lastClr="000000"/>
              </a:solidFill>
            </a:rPr>
            <a:t>, but required for the visa process</a:t>
          </a:r>
        </a:p>
      </dgm:t>
    </dgm:pt>
    <dgm:pt modelId="{860B7308-8790-4FC6-AF99-5FC603A48BA0}" type="parTrans" cxnId="{E5595B07-9187-40D0-8BC0-AF4A3C9DB4A1}">
      <dgm:prSet/>
      <dgm:spPr/>
      <dgm:t>
        <a:bodyPr/>
        <a:lstStyle/>
        <a:p>
          <a:endParaRPr lang="en-IN" sz="2000">
            <a:ln>
              <a:noFill/>
            </a:ln>
            <a:solidFill>
              <a:sysClr val="windowText" lastClr="000000"/>
            </a:solidFill>
          </a:endParaRPr>
        </a:p>
      </dgm:t>
    </dgm:pt>
    <dgm:pt modelId="{45C8B9D3-F730-4B92-9FDB-22F71D98B2DF}" type="sibTrans" cxnId="{E5595B07-9187-40D0-8BC0-AF4A3C9DB4A1}">
      <dgm:prSet/>
      <dgm:spPr/>
      <dgm:t>
        <a:bodyPr/>
        <a:lstStyle/>
        <a:p>
          <a:endParaRPr lang="en-IN" sz="2000">
            <a:ln>
              <a:noFill/>
            </a:ln>
            <a:solidFill>
              <a:sysClr val="windowText" lastClr="000000"/>
            </a:solidFill>
          </a:endParaRPr>
        </a:p>
      </dgm:t>
    </dgm:pt>
    <dgm:pt modelId="{EED6A03A-A248-4F05-B07D-B1A265E1EF7F}">
      <dgm:prSet custT="1"/>
      <dgm:spPr/>
      <dgm:t>
        <a:bodyPr/>
        <a:lstStyle/>
        <a:p>
          <a:r>
            <a:rPr lang="en-IN" sz="1400" dirty="0">
              <a:ln>
                <a:noFill/>
              </a:ln>
              <a:solidFill>
                <a:sysClr val="windowText" lastClr="000000"/>
              </a:solidFill>
            </a:rPr>
            <a:t>Save the </a:t>
          </a:r>
          <a:r>
            <a:rPr lang="en-IN" sz="1400" b="1" dirty="0">
              <a:ln>
                <a:noFill/>
              </a:ln>
              <a:solidFill>
                <a:sysClr val="windowText" lastClr="000000"/>
              </a:solidFill>
            </a:rPr>
            <a:t>confirmation page</a:t>
          </a:r>
          <a:r>
            <a:rPr lang="en-IN" sz="1400" dirty="0">
              <a:ln>
                <a:noFill/>
              </a:ln>
              <a:solidFill>
                <a:sysClr val="windowText" lastClr="000000"/>
              </a:solidFill>
            </a:rPr>
            <a:t> with barcode</a:t>
          </a:r>
        </a:p>
      </dgm:t>
    </dgm:pt>
    <dgm:pt modelId="{4B95BAEA-490A-410F-89D7-F994E2FF59D5}" type="parTrans" cxnId="{1A2DCEA7-3725-4A66-A935-92D95A1BDA0F}">
      <dgm:prSet/>
      <dgm:spPr/>
      <dgm:t>
        <a:bodyPr/>
        <a:lstStyle/>
        <a:p>
          <a:endParaRPr lang="en-IN" sz="2000">
            <a:ln>
              <a:noFill/>
            </a:ln>
            <a:solidFill>
              <a:sysClr val="windowText" lastClr="000000"/>
            </a:solidFill>
          </a:endParaRPr>
        </a:p>
      </dgm:t>
    </dgm:pt>
    <dgm:pt modelId="{0D1C33BA-E713-4E81-B845-47CA5369C907}" type="sibTrans" cxnId="{1A2DCEA7-3725-4A66-A935-92D95A1BDA0F}">
      <dgm:prSet/>
      <dgm:spPr/>
      <dgm:t>
        <a:bodyPr/>
        <a:lstStyle/>
        <a:p>
          <a:endParaRPr lang="en-IN" sz="2000">
            <a:ln>
              <a:noFill/>
            </a:ln>
            <a:solidFill>
              <a:sysClr val="windowText" lastClr="000000"/>
            </a:solidFill>
          </a:endParaRPr>
        </a:p>
      </dgm:t>
    </dgm:pt>
    <dgm:pt modelId="{8A90532D-02AE-46F7-9077-E6880C7B2380}">
      <dgm:prSet custT="1"/>
      <dgm:spPr/>
      <dgm:t>
        <a:bodyPr/>
        <a:lstStyle/>
        <a:p>
          <a:r>
            <a:rPr lang="en-IN" sz="1800" b="1" dirty="0">
              <a:ln>
                <a:noFill/>
              </a:ln>
              <a:solidFill>
                <a:sysClr val="windowText" lastClr="000000"/>
              </a:solidFill>
            </a:rPr>
            <a:t>Pay the SEVIS I-901 Fee</a:t>
          </a:r>
        </a:p>
        <a:p>
          <a:endParaRPr lang="en-IN" sz="1800" dirty="0">
            <a:ln>
              <a:noFill/>
            </a:ln>
            <a:solidFill>
              <a:sysClr val="windowText" lastClr="000000"/>
            </a:solidFill>
          </a:endParaRPr>
        </a:p>
      </dgm:t>
    </dgm:pt>
    <dgm:pt modelId="{EA541F46-4245-4F95-A29A-3B44886C3219}" type="parTrans" cxnId="{6D7F9002-7433-4039-B1B9-4D3F0231D9BB}">
      <dgm:prSet/>
      <dgm:spPr/>
      <dgm:t>
        <a:bodyPr/>
        <a:lstStyle/>
        <a:p>
          <a:endParaRPr lang="en-IN" sz="2000">
            <a:ln>
              <a:noFill/>
            </a:ln>
            <a:solidFill>
              <a:sysClr val="windowText" lastClr="000000"/>
            </a:solidFill>
          </a:endParaRPr>
        </a:p>
      </dgm:t>
    </dgm:pt>
    <dgm:pt modelId="{C05730E1-0A38-4BCE-A43F-3A1B65A69519}" type="sibTrans" cxnId="{6D7F9002-7433-4039-B1B9-4D3F0231D9BB}">
      <dgm:prSet/>
      <dgm:spPr/>
      <dgm:t>
        <a:bodyPr/>
        <a:lstStyle/>
        <a:p>
          <a:endParaRPr lang="en-IN" sz="2000">
            <a:ln>
              <a:noFill/>
            </a:ln>
            <a:solidFill>
              <a:sysClr val="windowText" lastClr="000000"/>
            </a:solidFill>
          </a:endParaRPr>
        </a:p>
      </dgm:t>
    </dgm:pt>
    <dgm:pt modelId="{EA3537C6-B04B-4A5A-9683-E25812DE4A62}">
      <dgm:prSet custT="1"/>
      <dgm:spPr/>
      <dgm:t>
        <a:bodyPr/>
        <a:lstStyle/>
        <a:p>
          <a:r>
            <a:rPr lang="en-IN" sz="1400" dirty="0">
              <a:ln>
                <a:noFill/>
              </a:ln>
              <a:solidFill>
                <a:sysClr val="windowText" lastClr="000000"/>
              </a:solidFill>
            </a:rPr>
            <a:t>Fee: </a:t>
          </a:r>
          <a:r>
            <a:rPr lang="en-IN" sz="1400" b="1" dirty="0">
              <a:ln>
                <a:noFill/>
              </a:ln>
              <a:solidFill>
                <a:sysClr val="windowText" lastClr="000000"/>
              </a:solidFill>
            </a:rPr>
            <a:t>$350 USD</a:t>
          </a:r>
          <a:endParaRPr lang="en-IN" sz="1400" dirty="0">
            <a:ln>
              <a:noFill/>
            </a:ln>
            <a:solidFill>
              <a:sysClr val="windowText" lastClr="000000"/>
            </a:solidFill>
          </a:endParaRPr>
        </a:p>
      </dgm:t>
    </dgm:pt>
    <dgm:pt modelId="{D79C58C7-A200-4D94-902B-A8C443C9E714}" type="parTrans" cxnId="{5AB767CB-4287-4387-BBF7-734B4E29E959}">
      <dgm:prSet/>
      <dgm:spPr/>
      <dgm:t>
        <a:bodyPr/>
        <a:lstStyle/>
        <a:p>
          <a:endParaRPr lang="en-IN" sz="2000">
            <a:ln>
              <a:noFill/>
            </a:ln>
            <a:solidFill>
              <a:sysClr val="windowText" lastClr="000000"/>
            </a:solidFill>
          </a:endParaRPr>
        </a:p>
      </dgm:t>
    </dgm:pt>
    <dgm:pt modelId="{A1C7B57B-EDDA-43E8-9732-DFF4411A58F9}" type="sibTrans" cxnId="{5AB767CB-4287-4387-BBF7-734B4E29E959}">
      <dgm:prSet/>
      <dgm:spPr/>
      <dgm:t>
        <a:bodyPr/>
        <a:lstStyle/>
        <a:p>
          <a:endParaRPr lang="en-IN" sz="2000">
            <a:ln>
              <a:noFill/>
            </a:ln>
            <a:solidFill>
              <a:sysClr val="windowText" lastClr="000000"/>
            </a:solidFill>
          </a:endParaRPr>
        </a:p>
      </dgm:t>
    </dgm:pt>
    <dgm:pt modelId="{A47A3CC7-C36C-498D-9A1D-F3AACDF38E67}">
      <dgm:prSet custT="1"/>
      <dgm:spPr/>
      <dgm:t>
        <a:bodyPr/>
        <a:lstStyle/>
        <a:p>
          <a:r>
            <a:rPr lang="en-IN" sz="1400" dirty="0">
              <a:ln>
                <a:noFill/>
              </a:ln>
              <a:solidFill>
                <a:sysClr val="windowText" lastClr="000000"/>
              </a:solidFill>
            </a:rPr>
            <a:t>Pay at: </a:t>
          </a:r>
          <a:r>
            <a:rPr lang="en-IN" sz="1400" u="sng" dirty="0">
              <a:ln>
                <a:noFill/>
              </a:ln>
              <a:solidFill>
                <a:sysClr val="windowText" lastClr="000000"/>
              </a:solidFill>
              <a:hlinkClick xmlns:r="http://schemas.openxmlformats.org/officeDocument/2006/relationships" r:id="rId2">
                <a:extLst>
                  <a:ext uri="{A12FA001-AC4F-418D-AE19-62706E023703}">
                    <ahyp:hlinkClr xmlns:ahyp="http://schemas.microsoft.com/office/drawing/2018/hyperlinkcolor" xmlns="" val="tx"/>
                  </a:ext>
                </a:extLst>
              </a:hlinkClick>
            </a:rPr>
            <a:t>fmjfee.com</a:t>
          </a:r>
          <a:endParaRPr lang="en-IN" sz="1400" dirty="0">
            <a:ln>
              <a:noFill/>
            </a:ln>
            <a:solidFill>
              <a:sysClr val="windowText" lastClr="000000"/>
            </a:solidFill>
          </a:endParaRPr>
        </a:p>
      </dgm:t>
    </dgm:pt>
    <dgm:pt modelId="{FEAA033A-D86A-48F8-8A00-5463AFDB16EA}" type="parTrans" cxnId="{7A4A1409-2CDB-4334-9377-5448E54251F4}">
      <dgm:prSet/>
      <dgm:spPr/>
      <dgm:t>
        <a:bodyPr/>
        <a:lstStyle/>
        <a:p>
          <a:endParaRPr lang="en-IN" sz="2000">
            <a:ln>
              <a:noFill/>
            </a:ln>
            <a:solidFill>
              <a:sysClr val="windowText" lastClr="000000"/>
            </a:solidFill>
          </a:endParaRPr>
        </a:p>
      </dgm:t>
    </dgm:pt>
    <dgm:pt modelId="{3E00D1C6-CA4F-450A-8DFF-05698FA80AD8}" type="sibTrans" cxnId="{7A4A1409-2CDB-4334-9377-5448E54251F4}">
      <dgm:prSet/>
      <dgm:spPr/>
      <dgm:t>
        <a:bodyPr/>
        <a:lstStyle/>
        <a:p>
          <a:endParaRPr lang="en-IN" sz="2000">
            <a:ln>
              <a:noFill/>
            </a:ln>
            <a:solidFill>
              <a:sysClr val="windowText" lastClr="000000"/>
            </a:solidFill>
          </a:endParaRPr>
        </a:p>
      </dgm:t>
    </dgm:pt>
    <dgm:pt modelId="{0BBA031B-7B91-45C6-8BEB-A11B3C57855A}">
      <dgm:prSet custT="1"/>
      <dgm:spPr/>
      <dgm:t>
        <a:bodyPr/>
        <a:lstStyle/>
        <a:p>
          <a:r>
            <a:rPr lang="en-IN" sz="1400" dirty="0">
              <a:ln>
                <a:noFill/>
              </a:ln>
              <a:solidFill>
                <a:sysClr val="windowText" lastClr="000000"/>
              </a:solidFill>
            </a:rPr>
            <a:t>Use your SEVIS ID from the I-20</a:t>
          </a:r>
        </a:p>
      </dgm:t>
    </dgm:pt>
    <dgm:pt modelId="{6E520B9C-A214-4AE1-AEA7-9A3FFDB10B21}" type="parTrans" cxnId="{B1889EF5-410F-445C-AE60-63F4274C9419}">
      <dgm:prSet/>
      <dgm:spPr/>
      <dgm:t>
        <a:bodyPr/>
        <a:lstStyle/>
        <a:p>
          <a:endParaRPr lang="en-IN" sz="2000">
            <a:ln>
              <a:noFill/>
            </a:ln>
            <a:solidFill>
              <a:sysClr val="windowText" lastClr="000000"/>
            </a:solidFill>
          </a:endParaRPr>
        </a:p>
      </dgm:t>
    </dgm:pt>
    <dgm:pt modelId="{C908D229-3179-43C6-B802-59B4A18D1782}" type="sibTrans" cxnId="{B1889EF5-410F-445C-AE60-63F4274C9419}">
      <dgm:prSet/>
      <dgm:spPr/>
      <dgm:t>
        <a:bodyPr/>
        <a:lstStyle/>
        <a:p>
          <a:endParaRPr lang="en-IN" sz="2000">
            <a:ln>
              <a:noFill/>
            </a:ln>
            <a:solidFill>
              <a:sysClr val="windowText" lastClr="000000"/>
            </a:solidFill>
          </a:endParaRPr>
        </a:p>
      </dgm:t>
    </dgm:pt>
    <dgm:pt modelId="{DABB0DBF-5F7C-4FAC-8EC5-9DD143E98FC8}">
      <dgm:prSet custT="1"/>
      <dgm:spPr/>
      <dgm:t>
        <a:bodyPr/>
        <a:lstStyle/>
        <a:p>
          <a:r>
            <a:rPr lang="en-IN" sz="1400" dirty="0">
              <a:ln>
                <a:noFill/>
              </a:ln>
              <a:solidFill>
                <a:sysClr val="windowText" lastClr="000000"/>
              </a:solidFill>
            </a:rPr>
            <a:t>Save the </a:t>
          </a:r>
          <a:r>
            <a:rPr lang="en-IN" sz="1400" b="1" dirty="0">
              <a:ln>
                <a:noFill/>
              </a:ln>
              <a:solidFill>
                <a:sysClr val="windowText" lastClr="000000"/>
              </a:solidFill>
            </a:rPr>
            <a:t>payment receipt</a:t>
          </a:r>
          <a:endParaRPr lang="en-IN" sz="1400" dirty="0">
            <a:ln>
              <a:noFill/>
            </a:ln>
            <a:solidFill>
              <a:sysClr val="windowText" lastClr="000000"/>
            </a:solidFill>
          </a:endParaRPr>
        </a:p>
      </dgm:t>
    </dgm:pt>
    <dgm:pt modelId="{066D8361-1DFE-46E9-B4B4-CB1951F37CD8}" type="parTrans" cxnId="{A2264EFD-DA39-42E9-9744-727B1169CD6E}">
      <dgm:prSet/>
      <dgm:spPr/>
      <dgm:t>
        <a:bodyPr/>
        <a:lstStyle/>
        <a:p>
          <a:endParaRPr lang="en-IN" sz="2000">
            <a:ln>
              <a:noFill/>
            </a:ln>
            <a:solidFill>
              <a:sysClr val="windowText" lastClr="000000"/>
            </a:solidFill>
          </a:endParaRPr>
        </a:p>
      </dgm:t>
    </dgm:pt>
    <dgm:pt modelId="{5CDC38B1-C12B-4A1F-A35E-8E0BE976CFCD}" type="sibTrans" cxnId="{A2264EFD-DA39-42E9-9744-727B1169CD6E}">
      <dgm:prSet/>
      <dgm:spPr/>
      <dgm:t>
        <a:bodyPr/>
        <a:lstStyle/>
        <a:p>
          <a:endParaRPr lang="en-IN" sz="2000">
            <a:ln>
              <a:noFill/>
            </a:ln>
            <a:solidFill>
              <a:sysClr val="windowText" lastClr="000000"/>
            </a:solidFill>
          </a:endParaRPr>
        </a:p>
      </dgm:t>
    </dgm:pt>
    <dgm:pt modelId="{971102D5-3A80-407B-9298-737152CA93EB}">
      <dgm:prSet custT="1"/>
      <dgm:spPr/>
      <dgm:t>
        <a:bodyPr/>
        <a:lstStyle/>
        <a:p>
          <a:r>
            <a:rPr lang="en-IN" sz="1800" b="1" dirty="0">
              <a:ln>
                <a:noFill/>
              </a:ln>
              <a:solidFill>
                <a:sysClr val="windowText" lastClr="000000"/>
              </a:solidFill>
            </a:rPr>
            <a:t>Schedule Visa Appointments</a:t>
          </a:r>
        </a:p>
        <a:p>
          <a:endParaRPr lang="en-IN" sz="1800" dirty="0">
            <a:ln>
              <a:noFill/>
            </a:ln>
            <a:solidFill>
              <a:sysClr val="windowText" lastClr="000000"/>
            </a:solidFill>
          </a:endParaRPr>
        </a:p>
      </dgm:t>
    </dgm:pt>
    <dgm:pt modelId="{31E72A22-18C5-44D0-B356-2BB3E02C3EF2}" type="parTrans" cxnId="{5E373554-70BA-4817-8E70-2D1468BBC236}">
      <dgm:prSet/>
      <dgm:spPr/>
      <dgm:t>
        <a:bodyPr/>
        <a:lstStyle/>
        <a:p>
          <a:endParaRPr lang="en-IN" sz="2000">
            <a:ln>
              <a:noFill/>
            </a:ln>
            <a:solidFill>
              <a:sysClr val="windowText" lastClr="000000"/>
            </a:solidFill>
          </a:endParaRPr>
        </a:p>
      </dgm:t>
    </dgm:pt>
    <dgm:pt modelId="{0B6EBCBC-696E-4E2E-82BC-0AC8CF4B4351}" type="sibTrans" cxnId="{5E373554-70BA-4817-8E70-2D1468BBC236}">
      <dgm:prSet/>
      <dgm:spPr/>
      <dgm:t>
        <a:bodyPr/>
        <a:lstStyle/>
        <a:p>
          <a:endParaRPr lang="en-IN" sz="2000">
            <a:ln>
              <a:noFill/>
            </a:ln>
            <a:solidFill>
              <a:sysClr val="windowText" lastClr="000000"/>
            </a:solidFill>
          </a:endParaRPr>
        </a:p>
      </dgm:t>
    </dgm:pt>
    <dgm:pt modelId="{6C75DC13-85FB-43F6-9736-E3FA7AD26484}">
      <dgm:prSet custT="1"/>
      <dgm:spPr/>
      <dgm:t>
        <a:bodyPr/>
        <a:lstStyle/>
        <a:p>
          <a:r>
            <a:rPr lang="en-IN" sz="1400" dirty="0">
              <a:ln>
                <a:noFill/>
              </a:ln>
              <a:solidFill>
                <a:sysClr val="windowText" lastClr="000000"/>
              </a:solidFill>
            </a:rPr>
            <a:t>Book 2 appointments:</a:t>
          </a:r>
        </a:p>
      </dgm:t>
    </dgm:pt>
    <dgm:pt modelId="{6660821A-6AA9-4B52-9501-AEA4C8E3C717}" type="parTrans" cxnId="{FB25DA8D-0722-4986-ADEC-60E076CF0165}">
      <dgm:prSet/>
      <dgm:spPr/>
      <dgm:t>
        <a:bodyPr/>
        <a:lstStyle/>
        <a:p>
          <a:endParaRPr lang="en-IN" sz="2000">
            <a:ln>
              <a:noFill/>
            </a:ln>
            <a:solidFill>
              <a:sysClr val="windowText" lastClr="000000"/>
            </a:solidFill>
          </a:endParaRPr>
        </a:p>
      </dgm:t>
    </dgm:pt>
    <dgm:pt modelId="{8FB5FB84-E755-497C-8F92-A28A5F956D5B}" type="sibTrans" cxnId="{FB25DA8D-0722-4986-ADEC-60E076CF0165}">
      <dgm:prSet/>
      <dgm:spPr/>
      <dgm:t>
        <a:bodyPr/>
        <a:lstStyle/>
        <a:p>
          <a:endParaRPr lang="en-IN" sz="2000">
            <a:ln>
              <a:noFill/>
            </a:ln>
            <a:solidFill>
              <a:sysClr val="windowText" lastClr="000000"/>
            </a:solidFill>
          </a:endParaRPr>
        </a:p>
      </dgm:t>
    </dgm:pt>
    <dgm:pt modelId="{77CCF0A7-18E6-4064-B4E5-0C14B1B9693A}">
      <dgm:prSet custT="1"/>
      <dgm:spPr/>
      <dgm:t>
        <a:bodyPr/>
        <a:lstStyle/>
        <a:p>
          <a:r>
            <a:rPr lang="en-IN" sz="1400" b="1" dirty="0">
              <a:ln>
                <a:noFill/>
              </a:ln>
              <a:solidFill>
                <a:sysClr val="windowText" lastClr="000000"/>
              </a:solidFill>
            </a:rPr>
            <a:t>VAC (Biometrics)</a:t>
          </a:r>
          <a:endParaRPr lang="en-IN" sz="1400" dirty="0">
            <a:ln>
              <a:noFill/>
            </a:ln>
            <a:solidFill>
              <a:sysClr val="windowText" lastClr="000000"/>
            </a:solidFill>
          </a:endParaRPr>
        </a:p>
      </dgm:t>
    </dgm:pt>
    <dgm:pt modelId="{32071AC8-6A64-4726-AD4D-91A4CCBEC580}" type="parTrans" cxnId="{CDCFA01C-1E46-4A7C-BBCF-964A745ECC15}">
      <dgm:prSet/>
      <dgm:spPr/>
      <dgm:t>
        <a:bodyPr/>
        <a:lstStyle/>
        <a:p>
          <a:endParaRPr lang="en-IN" sz="2000">
            <a:ln>
              <a:noFill/>
            </a:ln>
            <a:solidFill>
              <a:sysClr val="windowText" lastClr="000000"/>
            </a:solidFill>
          </a:endParaRPr>
        </a:p>
      </dgm:t>
    </dgm:pt>
    <dgm:pt modelId="{E4A97069-C950-4F87-8832-7270CBB7AAAE}" type="sibTrans" cxnId="{CDCFA01C-1E46-4A7C-BBCF-964A745ECC15}">
      <dgm:prSet/>
      <dgm:spPr/>
      <dgm:t>
        <a:bodyPr/>
        <a:lstStyle/>
        <a:p>
          <a:endParaRPr lang="en-IN" sz="2000">
            <a:ln>
              <a:noFill/>
            </a:ln>
            <a:solidFill>
              <a:sysClr val="windowText" lastClr="000000"/>
            </a:solidFill>
          </a:endParaRPr>
        </a:p>
      </dgm:t>
    </dgm:pt>
    <dgm:pt modelId="{5CC1B78B-8094-4DAE-B08D-889316E54B42}">
      <dgm:prSet custT="1"/>
      <dgm:spPr/>
      <dgm:t>
        <a:bodyPr/>
        <a:lstStyle/>
        <a:p>
          <a:r>
            <a:rPr lang="en-IN" sz="1400" b="1" dirty="0">
              <a:ln>
                <a:noFill/>
              </a:ln>
              <a:solidFill>
                <a:sysClr val="windowText" lastClr="000000"/>
              </a:solidFill>
            </a:rPr>
            <a:t>Visa Interview at U.S. Embassy/Consulate</a:t>
          </a:r>
          <a:endParaRPr lang="en-IN" sz="1400" dirty="0">
            <a:ln>
              <a:noFill/>
            </a:ln>
            <a:solidFill>
              <a:sysClr val="windowText" lastClr="000000"/>
            </a:solidFill>
          </a:endParaRPr>
        </a:p>
      </dgm:t>
    </dgm:pt>
    <dgm:pt modelId="{EE33CFEE-D5AB-4E56-9524-B910897BEC7B}" type="parTrans" cxnId="{FAD1F2C0-8B45-4FBA-87C8-F56EC1662F6A}">
      <dgm:prSet/>
      <dgm:spPr/>
      <dgm:t>
        <a:bodyPr/>
        <a:lstStyle/>
        <a:p>
          <a:endParaRPr lang="en-IN" sz="2000">
            <a:ln>
              <a:noFill/>
            </a:ln>
            <a:solidFill>
              <a:sysClr val="windowText" lastClr="000000"/>
            </a:solidFill>
          </a:endParaRPr>
        </a:p>
      </dgm:t>
    </dgm:pt>
    <dgm:pt modelId="{FFA9B87E-9BAF-49D5-8AA4-A8ED5C530B25}" type="sibTrans" cxnId="{FAD1F2C0-8B45-4FBA-87C8-F56EC1662F6A}">
      <dgm:prSet/>
      <dgm:spPr/>
      <dgm:t>
        <a:bodyPr/>
        <a:lstStyle/>
        <a:p>
          <a:endParaRPr lang="en-IN" sz="2000">
            <a:ln>
              <a:noFill/>
            </a:ln>
            <a:solidFill>
              <a:sysClr val="windowText" lastClr="000000"/>
            </a:solidFill>
          </a:endParaRPr>
        </a:p>
      </dgm:t>
    </dgm:pt>
    <dgm:pt modelId="{008102A9-2967-48B8-BCD6-A7FF15D90CA4}">
      <dgm:prSet custT="1"/>
      <dgm:spPr/>
      <dgm:t>
        <a:bodyPr/>
        <a:lstStyle/>
        <a:p>
          <a:r>
            <a:rPr lang="en-IN" sz="1400" b="1" dirty="0">
              <a:ln>
                <a:noFill/>
              </a:ln>
              <a:solidFill>
                <a:sysClr val="windowText" lastClr="000000"/>
              </a:solidFill>
            </a:rPr>
            <a:t>Visa Application (MRV) Fee</a:t>
          </a:r>
          <a:r>
            <a:rPr lang="en-IN" sz="1400" dirty="0">
              <a:ln>
                <a:noFill/>
              </a:ln>
              <a:solidFill>
                <a:sysClr val="windowText" lastClr="000000"/>
              </a:solidFill>
            </a:rPr>
            <a:t>: </a:t>
          </a:r>
          <a:r>
            <a:rPr lang="en-IN" sz="1400" b="1" dirty="0">
              <a:ln>
                <a:noFill/>
              </a:ln>
              <a:solidFill>
                <a:sysClr val="windowText" lastClr="000000"/>
              </a:solidFill>
            </a:rPr>
            <a:t>$185 USD</a:t>
          </a:r>
          <a:endParaRPr lang="en-IN" sz="1400" dirty="0">
            <a:ln>
              <a:noFill/>
            </a:ln>
            <a:solidFill>
              <a:sysClr val="windowText" lastClr="000000"/>
            </a:solidFill>
          </a:endParaRPr>
        </a:p>
      </dgm:t>
    </dgm:pt>
    <dgm:pt modelId="{A3DC8434-A408-4D2B-8929-6D22ECC206C0}" type="parTrans" cxnId="{B5125F54-720E-492B-B855-99C1EA55E585}">
      <dgm:prSet/>
      <dgm:spPr/>
      <dgm:t>
        <a:bodyPr/>
        <a:lstStyle/>
        <a:p>
          <a:endParaRPr lang="en-IN" sz="2000">
            <a:ln>
              <a:noFill/>
            </a:ln>
            <a:solidFill>
              <a:sysClr val="windowText" lastClr="000000"/>
            </a:solidFill>
          </a:endParaRPr>
        </a:p>
      </dgm:t>
    </dgm:pt>
    <dgm:pt modelId="{23328BBC-9441-49BC-BA8A-09E8D30B04CE}" type="sibTrans" cxnId="{B5125F54-720E-492B-B855-99C1EA55E585}">
      <dgm:prSet/>
      <dgm:spPr/>
      <dgm:t>
        <a:bodyPr/>
        <a:lstStyle/>
        <a:p>
          <a:endParaRPr lang="en-IN" sz="2000">
            <a:ln>
              <a:noFill/>
            </a:ln>
            <a:solidFill>
              <a:sysClr val="windowText" lastClr="000000"/>
            </a:solidFill>
          </a:endParaRPr>
        </a:p>
      </dgm:t>
    </dgm:pt>
    <dgm:pt modelId="{17D8C3C0-3BDA-41F8-95FA-BE3567ADD16C}">
      <dgm:prSet custT="1"/>
      <dgm:spPr/>
      <dgm:t>
        <a:bodyPr/>
        <a:lstStyle/>
        <a:p>
          <a:r>
            <a:rPr lang="en-IN" sz="1400" b="1" dirty="0">
              <a:ln>
                <a:noFill/>
              </a:ln>
              <a:solidFill>
                <a:sysClr val="windowText" lastClr="000000"/>
              </a:solidFill>
            </a:rPr>
            <a:t>India</a:t>
          </a:r>
          <a:r>
            <a:rPr lang="en-IN" sz="1400" dirty="0">
              <a:ln>
                <a:noFill/>
              </a:ln>
              <a:solidFill>
                <a:sysClr val="windowText" lastClr="000000"/>
              </a:solidFill>
            </a:rPr>
            <a:t>: </a:t>
          </a:r>
          <a:r>
            <a:rPr lang="en-IN" sz="1400" u="sng" dirty="0">
              <a:ln>
                <a:noFill/>
              </a:ln>
              <a:solidFill>
                <a:sysClr val="windowText" lastClr="000000"/>
              </a:solidFill>
              <a:hlinkClick xmlns:r="http://schemas.openxmlformats.org/officeDocument/2006/relationships" r:id="rId3">
                <a:extLst>
                  <a:ext uri="{A12FA001-AC4F-418D-AE19-62706E023703}">
                    <ahyp:hlinkClr xmlns:ahyp="http://schemas.microsoft.com/office/drawing/2018/hyperlinkcolor" xmlns="" val="tx"/>
                  </a:ext>
                </a:extLst>
              </a:hlinkClick>
            </a:rPr>
            <a:t>usvisascheduling.com</a:t>
          </a:r>
          <a:endParaRPr lang="en-IN" sz="1400" dirty="0">
            <a:ln>
              <a:noFill/>
            </a:ln>
            <a:solidFill>
              <a:sysClr val="windowText" lastClr="000000"/>
            </a:solidFill>
          </a:endParaRPr>
        </a:p>
      </dgm:t>
    </dgm:pt>
    <dgm:pt modelId="{E12EFF70-F220-4690-B7E4-361787342398}" type="parTrans" cxnId="{423B3B2E-2800-46B0-A0B4-E895F03F76AE}">
      <dgm:prSet/>
      <dgm:spPr/>
      <dgm:t>
        <a:bodyPr/>
        <a:lstStyle/>
        <a:p>
          <a:endParaRPr lang="en-IN" sz="2000">
            <a:ln>
              <a:noFill/>
            </a:ln>
            <a:solidFill>
              <a:sysClr val="windowText" lastClr="000000"/>
            </a:solidFill>
          </a:endParaRPr>
        </a:p>
      </dgm:t>
    </dgm:pt>
    <dgm:pt modelId="{6923C8C8-C71B-4842-ABA2-7D2DE1CB44A1}" type="sibTrans" cxnId="{423B3B2E-2800-46B0-A0B4-E895F03F76AE}">
      <dgm:prSet/>
      <dgm:spPr/>
      <dgm:t>
        <a:bodyPr/>
        <a:lstStyle/>
        <a:p>
          <a:endParaRPr lang="en-IN" sz="2000">
            <a:ln>
              <a:noFill/>
            </a:ln>
            <a:solidFill>
              <a:sysClr val="windowText" lastClr="000000"/>
            </a:solidFill>
          </a:endParaRPr>
        </a:p>
      </dgm:t>
    </dgm:pt>
    <dgm:pt modelId="{3189CC2C-5EC4-40EF-B6D1-94D884309447}">
      <dgm:prSet custT="1"/>
      <dgm:spPr/>
      <dgm:t>
        <a:bodyPr/>
        <a:lstStyle/>
        <a:p>
          <a:r>
            <a:rPr lang="en-IN" sz="1400" b="1" dirty="0">
              <a:ln>
                <a:noFill/>
              </a:ln>
              <a:solidFill>
                <a:sysClr val="windowText" lastClr="000000"/>
              </a:solidFill>
            </a:rPr>
            <a:t>Other countries</a:t>
          </a:r>
          <a:r>
            <a:rPr lang="en-IN" sz="1400" dirty="0">
              <a:ln>
                <a:noFill/>
              </a:ln>
              <a:solidFill>
                <a:sysClr val="windowText" lastClr="000000"/>
              </a:solidFill>
            </a:rPr>
            <a:t>: </a:t>
          </a:r>
          <a:r>
            <a:rPr lang="en-IN" sz="1400" u="sng" dirty="0">
              <a:ln>
                <a:noFill/>
              </a:ln>
              <a:solidFill>
                <a:sysClr val="windowText" lastClr="000000"/>
              </a:solidFill>
              <a:hlinkClick xmlns:r="http://schemas.openxmlformats.org/officeDocument/2006/relationships" r:id="rId4">
                <a:extLst>
                  <a:ext uri="{A12FA001-AC4F-418D-AE19-62706E023703}">
                    <ahyp:hlinkClr xmlns:ahyp="http://schemas.microsoft.com/office/drawing/2018/hyperlinkcolor" xmlns="" val="tx"/>
                  </a:ext>
                </a:extLst>
              </a:hlinkClick>
            </a:rPr>
            <a:t>ustraveldocs.com</a:t>
          </a:r>
          <a:endParaRPr lang="en-IN" sz="1400" dirty="0">
            <a:ln>
              <a:noFill/>
            </a:ln>
            <a:solidFill>
              <a:sysClr val="windowText" lastClr="000000"/>
            </a:solidFill>
          </a:endParaRPr>
        </a:p>
      </dgm:t>
    </dgm:pt>
    <dgm:pt modelId="{66C9548F-070D-4A2F-89A0-770AA80CEB78}" type="parTrans" cxnId="{F6DC4CFE-3E7A-42E5-AF03-37962585314B}">
      <dgm:prSet/>
      <dgm:spPr/>
      <dgm:t>
        <a:bodyPr/>
        <a:lstStyle/>
        <a:p>
          <a:endParaRPr lang="en-IN" sz="2000">
            <a:ln>
              <a:noFill/>
            </a:ln>
            <a:solidFill>
              <a:sysClr val="windowText" lastClr="000000"/>
            </a:solidFill>
          </a:endParaRPr>
        </a:p>
      </dgm:t>
    </dgm:pt>
    <dgm:pt modelId="{D264F2BE-4127-4D25-AA6C-C33B5E9A4B00}" type="sibTrans" cxnId="{F6DC4CFE-3E7A-42E5-AF03-37962585314B}">
      <dgm:prSet/>
      <dgm:spPr/>
      <dgm:t>
        <a:bodyPr/>
        <a:lstStyle/>
        <a:p>
          <a:endParaRPr lang="en-IN" sz="2000">
            <a:ln>
              <a:noFill/>
            </a:ln>
            <a:solidFill>
              <a:sysClr val="windowText" lastClr="000000"/>
            </a:solidFill>
          </a:endParaRPr>
        </a:p>
      </dgm:t>
    </dgm:pt>
    <dgm:pt modelId="{1B9CF18D-5F07-47FF-81C5-69E72CD0CE77}">
      <dgm:prSet custT="1"/>
      <dgm:spPr/>
      <dgm:t>
        <a:bodyPr/>
        <a:lstStyle/>
        <a:p>
          <a:r>
            <a:rPr lang="en-IN" sz="1800" b="1" dirty="0">
              <a:ln>
                <a:noFill/>
              </a:ln>
              <a:solidFill>
                <a:sysClr val="windowText" lastClr="000000"/>
              </a:solidFill>
            </a:rPr>
            <a:t>Attend the Visa Interview</a:t>
          </a:r>
        </a:p>
        <a:p>
          <a:endParaRPr lang="en-IN" sz="1800" dirty="0">
            <a:ln>
              <a:noFill/>
            </a:ln>
            <a:solidFill>
              <a:sysClr val="windowText" lastClr="000000"/>
            </a:solidFill>
          </a:endParaRPr>
        </a:p>
      </dgm:t>
    </dgm:pt>
    <dgm:pt modelId="{9D629BC0-BD0C-4A3A-B82F-2FD5C640C922}" type="parTrans" cxnId="{9668E1F1-F01D-42D7-AC17-4E89534206DA}">
      <dgm:prSet/>
      <dgm:spPr/>
      <dgm:t>
        <a:bodyPr/>
        <a:lstStyle/>
        <a:p>
          <a:endParaRPr lang="en-IN" sz="2000">
            <a:ln>
              <a:noFill/>
            </a:ln>
            <a:solidFill>
              <a:sysClr val="windowText" lastClr="000000"/>
            </a:solidFill>
          </a:endParaRPr>
        </a:p>
      </dgm:t>
    </dgm:pt>
    <dgm:pt modelId="{7277AC87-28EF-4FCA-944E-B8BC41B88784}" type="sibTrans" cxnId="{9668E1F1-F01D-42D7-AC17-4E89534206DA}">
      <dgm:prSet/>
      <dgm:spPr/>
      <dgm:t>
        <a:bodyPr/>
        <a:lstStyle/>
        <a:p>
          <a:endParaRPr lang="en-IN" sz="2000">
            <a:ln>
              <a:noFill/>
            </a:ln>
            <a:solidFill>
              <a:sysClr val="windowText" lastClr="000000"/>
            </a:solidFill>
          </a:endParaRPr>
        </a:p>
      </dgm:t>
    </dgm:pt>
    <dgm:pt modelId="{76783CC0-B5A7-4853-B05E-03B16479ED87}">
      <dgm:prSet custT="1"/>
      <dgm:spPr/>
      <dgm:t>
        <a:bodyPr/>
        <a:lstStyle/>
        <a:p>
          <a:r>
            <a:rPr lang="en-IN" sz="1400" dirty="0">
              <a:ln>
                <a:noFill/>
              </a:ln>
              <a:solidFill>
                <a:sysClr val="windowText" lastClr="000000"/>
              </a:solidFill>
            </a:rPr>
            <a:t>Carry all documents:</a:t>
          </a:r>
        </a:p>
      </dgm:t>
    </dgm:pt>
    <dgm:pt modelId="{69C2DFFB-F7E6-4E5B-9FB8-1BCAE0B8E254}" type="parTrans" cxnId="{D6288FFA-1E0F-4FE6-AD00-7C0951748820}">
      <dgm:prSet/>
      <dgm:spPr/>
      <dgm:t>
        <a:bodyPr/>
        <a:lstStyle/>
        <a:p>
          <a:endParaRPr lang="en-IN" sz="2000">
            <a:ln>
              <a:noFill/>
            </a:ln>
            <a:solidFill>
              <a:sysClr val="windowText" lastClr="000000"/>
            </a:solidFill>
          </a:endParaRPr>
        </a:p>
      </dgm:t>
    </dgm:pt>
    <dgm:pt modelId="{E7664F83-891B-4C1A-82A0-E28FF1394FCF}" type="sibTrans" cxnId="{D6288FFA-1E0F-4FE6-AD00-7C0951748820}">
      <dgm:prSet/>
      <dgm:spPr/>
      <dgm:t>
        <a:bodyPr/>
        <a:lstStyle/>
        <a:p>
          <a:endParaRPr lang="en-IN" sz="2000">
            <a:ln>
              <a:noFill/>
            </a:ln>
            <a:solidFill>
              <a:sysClr val="windowText" lastClr="000000"/>
            </a:solidFill>
          </a:endParaRPr>
        </a:p>
      </dgm:t>
    </dgm:pt>
    <dgm:pt modelId="{AFDE9E62-88A9-4AD7-B4F7-A6A0D1AAB504}">
      <dgm:prSet custT="1"/>
      <dgm:spPr/>
      <dgm:t>
        <a:bodyPr/>
        <a:lstStyle/>
        <a:p>
          <a:r>
            <a:rPr lang="en-IN" sz="1400" dirty="0">
              <a:ln>
                <a:noFill/>
              </a:ln>
              <a:solidFill>
                <a:sysClr val="windowText" lastClr="000000"/>
              </a:solidFill>
            </a:rPr>
            <a:t>I-20, DS-160 confirmation, SEVIS receipt, passport</a:t>
          </a:r>
        </a:p>
      </dgm:t>
    </dgm:pt>
    <dgm:pt modelId="{ACA27E64-53AB-480B-9EAB-EF90372BAF4F}" type="parTrans" cxnId="{DB1EB64D-047A-4516-B28A-FC1214705132}">
      <dgm:prSet/>
      <dgm:spPr/>
      <dgm:t>
        <a:bodyPr/>
        <a:lstStyle/>
        <a:p>
          <a:endParaRPr lang="en-IN" sz="2000">
            <a:ln>
              <a:noFill/>
            </a:ln>
            <a:solidFill>
              <a:sysClr val="windowText" lastClr="000000"/>
            </a:solidFill>
          </a:endParaRPr>
        </a:p>
      </dgm:t>
    </dgm:pt>
    <dgm:pt modelId="{ABE95242-7C5A-4408-9AFD-4CF6DA6951C7}" type="sibTrans" cxnId="{DB1EB64D-047A-4516-B28A-FC1214705132}">
      <dgm:prSet/>
      <dgm:spPr/>
      <dgm:t>
        <a:bodyPr/>
        <a:lstStyle/>
        <a:p>
          <a:endParaRPr lang="en-IN" sz="2000">
            <a:ln>
              <a:noFill/>
            </a:ln>
            <a:solidFill>
              <a:sysClr val="windowText" lastClr="000000"/>
            </a:solidFill>
          </a:endParaRPr>
        </a:p>
      </dgm:t>
    </dgm:pt>
    <dgm:pt modelId="{690939DA-AABC-48B5-8772-477E94E8105D}">
      <dgm:prSet custT="1"/>
      <dgm:spPr/>
      <dgm:t>
        <a:bodyPr/>
        <a:lstStyle/>
        <a:p>
          <a:r>
            <a:rPr lang="en-IN" sz="1400" dirty="0">
              <a:ln>
                <a:noFill/>
              </a:ln>
              <a:solidFill>
                <a:sysClr val="windowText" lastClr="000000"/>
              </a:solidFill>
            </a:rPr>
            <a:t>Financial documents, academic records, test scores (if applicable)</a:t>
          </a:r>
        </a:p>
      </dgm:t>
    </dgm:pt>
    <dgm:pt modelId="{101C39E2-F1E4-4D47-85F3-658D141A3FC3}" type="parTrans" cxnId="{1FEE9AB0-65D0-4636-A261-214485AFFA37}">
      <dgm:prSet/>
      <dgm:spPr/>
      <dgm:t>
        <a:bodyPr/>
        <a:lstStyle/>
        <a:p>
          <a:endParaRPr lang="en-IN" sz="2000">
            <a:ln>
              <a:noFill/>
            </a:ln>
            <a:solidFill>
              <a:sysClr val="windowText" lastClr="000000"/>
            </a:solidFill>
          </a:endParaRPr>
        </a:p>
      </dgm:t>
    </dgm:pt>
    <dgm:pt modelId="{F8F8B8E9-C3EE-4050-9DB8-E928BB605C44}" type="sibTrans" cxnId="{1FEE9AB0-65D0-4636-A261-214485AFFA37}">
      <dgm:prSet/>
      <dgm:spPr/>
      <dgm:t>
        <a:bodyPr/>
        <a:lstStyle/>
        <a:p>
          <a:endParaRPr lang="en-IN" sz="2000">
            <a:ln>
              <a:noFill/>
            </a:ln>
            <a:solidFill>
              <a:sysClr val="windowText" lastClr="000000"/>
            </a:solidFill>
          </a:endParaRPr>
        </a:p>
      </dgm:t>
    </dgm:pt>
    <dgm:pt modelId="{7CFD83FB-B097-4742-BBA9-DCEA059C5054}">
      <dgm:prSet custT="1"/>
      <dgm:spPr/>
      <dgm:t>
        <a:bodyPr/>
        <a:lstStyle/>
        <a:p>
          <a:r>
            <a:rPr lang="en-IN" sz="1400" dirty="0">
              <a:ln>
                <a:noFill/>
              </a:ln>
              <a:solidFill>
                <a:sysClr val="windowText" lastClr="000000"/>
              </a:solidFill>
            </a:rPr>
            <a:t>Be confident and honest in explaining your program, university, and career plans</a:t>
          </a:r>
        </a:p>
      </dgm:t>
    </dgm:pt>
    <dgm:pt modelId="{5B04C56C-E57A-4C49-A193-9EBAB239781F}" type="parTrans" cxnId="{E51F063A-E95B-4432-80C5-B1618D7D18D2}">
      <dgm:prSet/>
      <dgm:spPr/>
      <dgm:t>
        <a:bodyPr/>
        <a:lstStyle/>
        <a:p>
          <a:endParaRPr lang="en-IN" sz="2000">
            <a:ln>
              <a:noFill/>
            </a:ln>
            <a:solidFill>
              <a:sysClr val="windowText" lastClr="000000"/>
            </a:solidFill>
          </a:endParaRPr>
        </a:p>
      </dgm:t>
    </dgm:pt>
    <dgm:pt modelId="{1B1A144A-1B6D-4B2D-BBC4-9B234AF4CDE1}" type="sibTrans" cxnId="{E51F063A-E95B-4432-80C5-B1618D7D18D2}">
      <dgm:prSet/>
      <dgm:spPr/>
      <dgm:t>
        <a:bodyPr/>
        <a:lstStyle/>
        <a:p>
          <a:endParaRPr lang="en-IN" sz="2000">
            <a:ln>
              <a:noFill/>
            </a:ln>
            <a:solidFill>
              <a:sysClr val="windowText" lastClr="000000"/>
            </a:solidFill>
          </a:endParaRPr>
        </a:p>
      </dgm:t>
    </dgm:pt>
    <dgm:pt modelId="{2ACD53EC-28E1-49CD-980E-64CDBA7BAC4D}" type="pres">
      <dgm:prSet presAssocID="{127DE5FC-F840-4778-A00C-9A787A3BA8C1}" presName="Name0" presStyleCnt="0">
        <dgm:presLayoutVars>
          <dgm:dir/>
          <dgm:resizeHandles val="exact"/>
        </dgm:presLayoutVars>
      </dgm:prSet>
      <dgm:spPr/>
      <dgm:t>
        <a:bodyPr/>
        <a:lstStyle/>
        <a:p>
          <a:endParaRPr lang="en-US"/>
        </a:p>
      </dgm:t>
    </dgm:pt>
    <dgm:pt modelId="{F21F6753-DE9E-4728-9C36-F26EEEEFEED9}" type="pres">
      <dgm:prSet presAssocID="{5E00BC0B-114F-4EB5-91F7-1C14AD4C70B6}" presName="node" presStyleLbl="node1" presStyleIdx="0" presStyleCnt="5">
        <dgm:presLayoutVars>
          <dgm:bulletEnabled val="1"/>
        </dgm:presLayoutVars>
      </dgm:prSet>
      <dgm:spPr/>
      <dgm:t>
        <a:bodyPr/>
        <a:lstStyle/>
        <a:p>
          <a:endParaRPr lang="en-US"/>
        </a:p>
      </dgm:t>
    </dgm:pt>
    <dgm:pt modelId="{711F764F-6EA5-46A5-846B-95ED074D36E9}" type="pres">
      <dgm:prSet presAssocID="{4296F7F8-C46B-49C0-BE3D-7C10D06061FB}" presName="sibTrans" presStyleCnt="0"/>
      <dgm:spPr/>
    </dgm:pt>
    <dgm:pt modelId="{0B2CC015-FEED-4A17-BEE0-93EE87275B67}" type="pres">
      <dgm:prSet presAssocID="{F7C150DF-A5A0-48F2-B1B8-F11CEB7623E5}" presName="node" presStyleLbl="node1" presStyleIdx="1" presStyleCnt="5">
        <dgm:presLayoutVars>
          <dgm:bulletEnabled val="1"/>
        </dgm:presLayoutVars>
      </dgm:prSet>
      <dgm:spPr/>
      <dgm:t>
        <a:bodyPr/>
        <a:lstStyle/>
        <a:p>
          <a:endParaRPr lang="en-US"/>
        </a:p>
      </dgm:t>
    </dgm:pt>
    <dgm:pt modelId="{79E9F842-96C5-4AA6-8B68-8BE1D340C88C}" type="pres">
      <dgm:prSet presAssocID="{E3B51F6C-13D3-48B1-B48D-8DF05B7876CE}" presName="sibTrans" presStyleCnt="0"/>
      <dgm:spPr/>
    </dgm:pt>
    <dgm:pt modelId="{3FA41963-5716-4522-AF2C-AC104AB02743}" type="pres">
      <dgm:prSet presAssocID="{8A90532D-02AE-46F7-9077-E6880C7B2380}" presName="node" presStyleLbl="node1" presStyleIdx="2" presStyleCnt="5" custLinFactX="100000" custLinFactNeighborX="107619" custLinFactNeighborY="2703">
        <dgm:presLayoutVars>
          <dgm:bulletEnabled val="1"/>
        </dgm:presLayoutVars>
      </dgm:prSet>
      <dgm:spPr/>
      <dgm:t>
        <a:bodyPr/>
        <a:lstStyle/>
        <a:p>
          <a:endParaRPr lang="en-US"/>
        </a:p>
      </dgm:t>
    </dgm:pt>
    <dgm:pt modelId="{3E352CED-E6A8-4193-B5F7-1CB3875893A1}" type="pres">
      <dgm:prSet presAssocID="{C05730E1-0A38-4BCE-A43F-3A1B65A69519}" presName="sibTrans" presStyleCnt="0"/>
      <dgm:spPr/>
    </dgm:pt>
    <dgm:pt modelId="{88C7B343-D18A-49D7-9FBB-2037AAFA7C28}" type="pres">
      <dgm:prSet presAssocID="{971102D5-3A80-407B-9298-737152CA93EB}" presName="node" presStyleLbl="node1" presStyleIdx="3" presStyleCnt="5" custLinFactX="-100000" custLinFactNeighborX="-100000" custLinFactNeighborY="-3891">
        <dgm:presLayoutVars>
          <dgm:bulletEnabled val="1"/>
        </dgm:presLayoutVars>
      </dgm:prSet>
      <dgm:spPr/>
      <dgm:t>
        <a:bodyPr/>
        <a:lstStyle/>
        <a:p>
          <a:endParaRPr lang="en-US"/>
        </a:p>
      </dgm:t>
    </dgm:pt>
    <dgm:pt modelId="{F4EEA224-F936-4D1B-8F06-B312E0268C02}" type="pres">
      <dgm:prSet presAssocID="{0B6EBCBC-696E-4E2E-82BC-0AC8CF4B4351}" presName="sibTrans" presStyleCnt="0"/>
      <dgm:spPr/>
    </dgm:pt>
    <dgm:pt modelId="{341D7D30-BFE5-45E1-BF71-5C4AAF5C4519}" type="pres">
      <dgm:prSet presAssocID="{1B9CF18D-5F07-47FF-81C5-69E72CD0CE77}" presName="node" presStyleLbl="node1" presStyleIdx="4" presStyleCnt="5">
        <dgm:presLayoutVars>
          <dgm:bulletEnabled val="1"/>
        </dgm:presLayoutVars>
      </dgm:prSet>
      <dgm:spPr/>
      <dgm:t>
        <a:bodyPr/>
        <a:lstStyle/>
        <a:p>
          <a:endParaRPr lang="en-US"/>
        </a:p>
      </dgm:t>
    </dgm:pt>
  </dgm:ptLst>
  <dgm:cxnLst>
    <dgm:cxn modelId="{7A4A1409-2CDB-4334-9377-5448E54251F4}" srcId="{8A90532D-02AE-46F7-9077-E6880C7B2380}" destId="{A47A3CC7-C36C-498D-9A1D-F3AACDF38E67}" srcOrd="1" destOrd="0" parTransId="{FEAA033A-D86A-48F8-8A00-5463AFDB16EA}" sibTransId="{3E00D1C6-CA4F-450A-8DFF-05698FA80AD8}"/>
    <dgm:cxn modelId="{2D0CAB76-BB7B-482E-AD71-CE91B7F0119B}" type="presOf" srcId="{76783CC0-B5A7-4853-B05E-03B16479ED87}" destId="{341D7D30-BFE5-45E1-BF71-5C4AAF5C4519}" srcOrd="0" destOrd="1" presId="urn:microsoft.com/office/officeart/2005/8/layout/hList6"/>
    <dgm:cxn modelId="{4A0D6DEF-D346-44B9-BA07-0C126DCCFC25}" type="presOf" srcId="{008102A9-2967-48B8-BCD6-A7FF15D90CA4}" destId="{88C7B343-D18A-49D7-9FBB-2037AAFA7C28}" srcOrd="0" destOrd="4" presId="urn:microsoft.com/office/officeart/2005/8/layout/hList6"/>
    <dgm:cxn modelId="{E51F063A-E95B-4432-80C5-B1618D7D18D2}" srcId="{1B9CF18D-5F07-47FF-81C5-69E72CD0CE77}" destId="{7CFD83FB-B097-4742-BBA9-DCEA059C5054}" srcOrd="3" destOrd="0" parTransId="{5B04C56C-E57A-4C49-A193-9EBAB239781F}" sibTransId="{1B1A144A-1B6D-4B2D-BBC4-9B234AF4CDE1}"/>
    <dgm:cxn modelId="{FB25DA8D-0722-4986-ADEC-60E076CF0165}" srcId="{971102D5-3A80-407B-9298-737152CA93EB}" destId="{6C75DC13-85FB-43F6-9736-E3FA7AD26484}" srcOrd="0" destOrd="0" parTransId="{6660821A-6AA9-4B52-9501-AEA4C8E3C717}" sibTransId="{8FB5FB84-E755-497C-8F92-A28A5F956D5B}"/>
    <dgm:cxn modelId="{5E373554-70BA-4817-8E70-2D1468BBC236}" srcId="{127DE5FC-F840-4778-A00C-9A787A3BA8C1}" destId="{971102D5-3A80-407B-9298-737152CA93EB}" srcOrd="3" destOrd="0" parTransId="{31E72A22-18C5-44D0-B356-2BB3E02C3EF2}" sibTransId="{0B6EBCBC-696E-4E2E-82BC-0AC8CF4B4351}"/>
    <dgm:cxn modelId="{B5125F54-720E-492B-B855-99C1EA55E585}" srcId="{971102D5-3A80-407B-9298-737152CA93EB}" destId="{008102A9-2967-48B8-BCD6-A7FF15D90CA4}" srcOrd="1" destOrd="0" parTransId="{A3DC8434-A408-4D2B-8929-6D22ECC206C0}" sibTransId="{23328BBC-9441-49BC-BA8A-09E8D30B04CE}"/>
    <dgm:cxn modelId="{762FE8E1-ADA8-4C59-BFDA-84FCC60BCD01}" type="presOf" srcId="{AFDE9E62-88A9-4AD7-B4F7-A6A0D1AAB504}" destId="{341D7D30-BFE5-45E1-BF71-5C4AAF5C4519}" srcOrd="0" destOrd="2" presId="urn:microsoft.com/office/officeart/2005/8/layout/hList6"/>
    <dgm:cxn modelId="{0E4014B8-1D81-41DA-8797-2D171FB8436A}" type="presOf" srcId="{8A90532D-02AE-46F7-9077-E6880C7B2380}" destId="{3FA41963-5716-4522-AF2C-AC104AB02743}" srcOrd="0" destOrd="0" presId="urn:microsoft.com/office/officeart/2005/8/layout/hList6"/>
    <dgm:cxn modelId="{1FEE9AB0-65D0-4636-A261-214485AFFA37}" srcId="{1B9CF18D-5F07-47FF-81C5-69E72CD0CE77}" destId="{690939DA-AABC-48B5-8772-477E94E8105D}" srcOrd="2" destOrd="0" parTransId="{101C39E2-F1E4-4D47-85F3-658D141A3FC3}" sibTransId="{F8F8B8E9-C3EE-4050-9DB8-E928BB605C44}"/>
    <dgm:cxn modelId="{805BCA69-5D9F-4AC7-90D1-320ACB0A7670}" srcId="{5E00BC0B-114F-4EB5-91F7-1C14AD4C70B6}" destId="{7FF5783C-1EED-4F3D-A47B-986969B6D1C0}" srcOrd="1" destOrd="0" parTransId="{F11D6B14-5425-46CF-A8B6-07BFECC5330A}" sibTransId="{7A1E8562-0BBE-4251-B7A0-902C7ABF76D4}"/>
    <dgm:cxn modelId="{1A2DCEA7-3725-4A66-A935-92D95A1BDA0F}" srcId="{F7C150DF-A5A0-48F2-B1B8-F11CEB7623E5}" destId="{EED6A03A-A248-4F05-B07D-B1A265E1EF7F}" srcOrd="2" destOrd="0" parTransId="{4B95BAEA-490A-410F-89D7-F994E2FF59D5}" sibTransId="{0D1C33BA-E713-4E81-B845-47CA5369C907}"/>
    <dgm:cxn modelId="{270CB7D8-1B33-4D90-BF08-8BF830C0DE70}" type="presOf" srcId="{5CC1B78B-8094-4DAE-B08D-889316E54B42}" destId="{88C7B343-D18A-49D7-9FBB-2037AAFA7C28}" srcOrd="0" destOrd="3" presId="urn:microsoft.com/office/officeart/2005/8/layout/hList6"/>
    <dgm:cxn modelId="{AD329FD9-811C-467D-B75E-4867FA9FE1EC}" type="presOf" srcId="{3189CC2C-5EC4-40EF-B6D1-94D884309447}" destId="{88C7B343-D18A-49D7-9FBB-2037AAFA7C28}" srcOrd="0" destOrd="6" presId="urn:microsoft.com/office/officeart/2005/8/layout/hList6"/>
    <dgm:cxn modelId="{399947ED-7D7D-40DA-8B44-5F27262BB411}" type="presOf" srcId="{8302E2FE-0ADA-4E33-8DE4-9EED92245A18}" destId="{0B2CC015-FEED-4A17-BEE0-93EE87275B67}" srcOrd="0" destOrd="1" presId="urn:microsoft.com/office/officeart/2005/8/layout/hList6"/>
    <dgm:cxn modelId="{E5595B07-9187-40D0-8BC0-AF4A3C9DB4A1}" srcId="{F7C150DF-A5A0-48F2-B1B8-F11CEB7623E5}" destId="{CF84A93E-3D07-4ECC-B1E8-CDAE6D2A37F4}" srcOrd="1" destOrd="0" parTransId="{860B7308-8790-4FC6-AF99-5FC603A48BA0}" sibTransId="{45C8B9D3-F730-4B92-9FDB-22F71D98B2DF}"/>
    <dgm:cxn modelId="{0CD8C10F-AF4D-4202-8AA1-B6213293C458}" type="presOf" srcId="{17D8C3C0-3BDA-41F8-95FA-BE3567ADD16C}" destId="{88C7B343-D18A-49D7-9FBB-2037AAFA7C28}" srcOrd="0" destOrd="5" presId="urn:microsoft.com/office/officeart/2005/8/layout/hList6"/>
    <dgm:cxn modelId="{A8C00E81-F72E-4061-8708-02D90BD09D54}" type="presOf" srcId="{EA3537C6-B04B-4A5A-9683-E25812DE4A62}" destId="{3FA41963-5716-4522-AF2C-AC104AB02743}" srcOrd="0" destOrd="1" presId="urn:microsoft.com/office/officeart/2005/8/layout/hList6"/>
    <dgm:cxn modelId="{DB1EB64D-047A-4516-B28A-FC1214705132}" srcId="{1B9CF18D-5F07-47FF-81C5-69E72CD0CE77}" destId="{AFDE9E62-88A9-4AD7-B4F7-A6A0D1AAB504}" srcOrd="1" destOrd="0" parTransId="{ACA27E64-53AB-480B-9EAB-EF90372BAF4F}" sibTransId="{ABE95242-7C5A-4408-9AFD-4CF6DA6951C7}"/>
    <dgm:cxn modelId="{D42AA8A9-3971-43B9-9B14-1CDA08265320}" type="presOf" srcId="{40A9899E-FFAE-4603-B9C8-57284CC4604E}" destId="{F21F6753-DE9E-4728-9C36-F26EEEEFEED9}" srcOrd="0" destOrd="1" presId="urn:microsoft.com/office/officeart/2005/8/layout/hList6"/>
    <dgm:cxn modelId="{7D8FC698-1312-49EB-B742-DF70C754ACDE}" type="presOf" srcId="{6C75DC13-85FB-43F6-9736-E3FA7AD26484}" destId="{88C7B343-D18A-49D7-9FBB-2037AAFA7C28}" srcOrd="0" destOrd="1" presId="urn:microsoft.com/office/officeart/2005/8/layout/hList6"/>
    <dgm:cxn modelId="{BE76C1BF-FB8C-4A63-88DF-13C30AF9C9A2}" type="presOf" srcId="{1B9CF18D-5F07-47FF-81C5-69E72CD0CE77}" destId="{341D7D30-BFE5-45E1-BF71-5C4AAF5C4519}" srcOrd="0" destOrd="0" presId="urn:microsoft.com/office/officeart/2005/8/layout/hList6"/>
    <dgm:cxn modelId="{14EE293F-35EC-4D8E-9645-D84483C4C6C8}" type="presOf" srcId="{77CCF0A7-18E6-4064-B4E5-0C14B1B9693A}" destId="{88C7B343-D18A-49D7-9FBB-2037AAFA7C28}" srcOrd="0" destOrd="2" presId="urn:microsoft.com/office/officeart/2005/8/layout/hList6"/>
    <dgm:cxn modelId="{D047EA13-FC37-4F85-B58D-5E4621FB40F5}" type="presOf" srcId="{DABB0DBF-5F7C-4FAC-8EC5-9DD143E98FC8}" destId="{3FA41963-5716-4522-AF2C-AC104AB02743}" srcOrd="0" destOrd="4" presId="urn:microsoft.com/office/officeart/2005/8/layout/hList6"/>
    <dgm:cxn modelId="{5AB767CB-4287-4387-BBF7-734B4E29E959}" srcId="{8A90532D-02AE-46F7-9077-E6880C7B2380}" destId="{EA3537C6-B04B-4A5A-9683-E25812DE4A62}" srcOrd="0" destOrd="0" parTransId="{D79C58C7-A200-4D94-902B-A8C443C9E714}" sibTransId="{A1C7B57B-EDDA-43E8-9732-DFF4411A58F9}"/>
    <dgm:cxn modelId="{9668E1F1-F01D-42D7-AC17-4E89534206DA}" srcId="{127DE5FC-F840-4778-A00C-9A787A3BA8C1}" destId="{1B9CF18D-5F07-47FF-81C5-69E72CD0CE77}" srcOrd="4" destOrd="0" parTransId="{9D629BC0-BD0C-4A3A-B82F-2FD5C640C922}" sibTransId="{7277AC87-28EF-4FCA-944E-B8BC41B88784}"/>
    <dgm:cxn modelId="{B9C603FE-4F20-4AC7-A652-EBFC8CDB3C98}" type="presOf" srcId="{0BBA031B-7B91-45C6-8BEB-A11B3C57855A}" destId="{3FA41963-5716-4522-AF2C-AC104AB02743}" srcOrd="0" destOrd="3" presId="urn:microsoft.com/office/officeart/2005/8/layout/hList6"/>
    <dgm:cxn modelId="{A2264EFD-DA39-42E9-9744-727B1169CD6E}" srcId="{8A90532D-02AE-46F7-9077-E6880C7B2380}" destId="{DABB0DBF-5F7C-4FAC-8EC5-9DD143E98FC8}" srcOrd="3" destOrd="0" parTransId="{066D8361-1DFE-46E9-B4B4-CB1951F37CD8}" sibTransId="{5CDC38B1-C12B-4A1F-A35E-8E0BE976CFCD}"/>
    <dgm:cxn modelId="{C95E6D77-CEF0-4200-A4DD-BF183FAD4517}" type="presOf" srcId="{A47A3CC7-C36C-498D-9A1D-F3AACDF38E67}" destId="{3FA41963-5716-4522-AF2C-AC104AB02743}" srcOrd="0" destOrd="2" presId="urn:microsoft.com/office/officeart/2005/8/layout/hList6"/>
    <dgm:cxn modelId="{4CA6490E-AA46-46F9-AA53-96C396AF30C6}" type="presOf" srcId="{127DE5FC-F840-4778-A00C-9A787A3BA8C1}" destId="{2ACD53EC-28E1-49CD-980E-64CDBA7BAC4D}" srcOrd="0" destOrd="0" presId="urn:microsoft.com/office/officeart/2005/8/layout/hList6"/>
    <dgm:cxn modelId="{F6DC4CFE-3E7A-42E5-AF03-37962585314B}" srcId="{971102D5-3A80-407B-9298-737152CA93EB}" destId="{3189CC2C-5EC4-40EF-B6D1-94D884309447}" srcOrd="3" destOrd="0" parTransId="{66C9548F-070D-4A2F-89A0-770AA80CEB78}" sibTransId="{D264F2BE-4127-4D25-AA6C-C33B5E9A4B00}"/>
    <dgm:cxn modelId="{C876BA6C-0255-462C-9443-B25ABF5B21D9}" srcId="{127DE5FC-F840-4778-A00C-9A787A3BA8C1}" destId="{F7C150DF-A5A0-48F2-B1B8-F11CEB7623E5}" srcOrd="1" destOrd="0" parTransId="{8C8D84D0-7C23-4A1D-B3AC-C2B98D6FF067}" sibTransId="{E3B51F6C-13D3-48B1-B48D-8DF05B7876CE}"/>
    <dgm:cxn modelId="{3990B2F2-1EE9-47BC-8F47-7119438B3BBC}" type="presOf" srcId="{5E00BC0B-114F-4EB5-91F7-1C14AD4C70B6}" destId="{F21F6753-DE9E-4728-9C36-F26EEEEFEED9}" srcOrd="0" destOrd="0" presId="urn:microsoft.com/office/officeart/2005/8/layout/hList6"/>
    <dgm:cxn modelId="{6D7F9002-7433-4039-B1B9-4D3F0231D9BB}" srcId="{127DE5FC-F840-4778-A00C-9A787A3BA8C1}" destId="{8A90532D-02AE-46F7-9077-E6880C7B2380}" srcOrd="2" destOrd="0" parTransId="{EA541F46-4245-4F95-A29A-3B44886C3219}" sibTransId="{C05730E1-0A38-4BCE-A43F-3A1B65A69519}"/>
    <dgm:cxn modelId="{FAD1F2C0-8B45-4FBA-87C8-F56EC1662F6A}" srcId="{6C75DC13-85FB-43F6-9736-E3FA7AD26484}" destId="{5CC1B78B-8094-4DAE-B08D-889316E54B42}" srcOrd="1" destOrd="0" parTransId="{EE33CFEE-D5AB-4E56-9524-B910897BEC7B}" sibTransId="{FFA9B87E-9BAF-49D5-8AA4-A8ED5C530B25}"/>
    <dgm:cxn modelId="{9B6F5E46-23CB-4EC5-ABB1-D765BA435973}" type="presOf" srcId="{F7C150DF-A5A0-48F2-B1B8-F11CEB7623E5}" destId="{0B2CC015-FEED-4A17-BEE0-93EE87275B67}" srcOrd="0" destOrd="0" presId="urn:microsoft.com/office/officeart/2005/8/layout/hList6"/>
    <dgm:cxn modelId="{86268E4F-4E84-4C48-9EE5-31C6DD3331C2}" type="presOf" srcId="{7FF5783C-1EED-4F3D-A47B-986969B6D1C0}" destId="{F21F6753-DE9E-4728-9C36-F26EEEEFEED9}" srcOrd="0" destOrd="2" presId="urn:microsoft.com/office/officeart/2005/8/layout/hList6"/>
    <dgm:cxn modelId="{C757CC63-94EA-4FB7-BE67-941BCC3026BE}" type="presOf" srcId="{971102D5-3A80-407B-9298-737152CA93EB}" destId="{88C7B343-D18A-49D7-9FBB-2037AAFA7C28}" srcOrd="0" destOrd="0" presId="urn:microsoft.com/office/officeart/2005/8/layout/hList6"/>
    <dgm:cxn modelId="{CDCFA01C-1E46-4A7C-BBCF-964A745ECC15}" srcId="{6C75DC13-85FB-43F6-9736-E3FA7AD26484}" destId="{77CCF0A7-18E6-4064-B4E5-0C14B1B9693A}" srcOrd="0" destOrd="0" parTransId="{32071AC8-6A64-4726-AD4D-91A4CCBEC580}" sibTransId="{E4A97069-C950-4F87-8832-7270CBB7AAAE}"/>
    <dgm:cxn modelId="{463BF843-504B-4553-A9DE-0A1D8390F3FD}" type="presOf" srcId="{690939DA-AABC-48B5-8772-477E94E8105D}" destId="{341D7D30-BFE5-45E1-BF71-5C4AAF5C4519}" srcOrd="0" destOrd="3" presId="urn:microsoft.com/office/officeart/2005/8/layout/hList6"/>
    <dgm:cxn modelId="{9C10D944-593C-4F7C-BEE0-0FB66A5B0FE7}" srcId="{5E00BC0B-114F-4EB5-91F7-1C14AD4C70B6}" destId="{40A9899E-FFAE-4603-B9C8-57284CC4604E}" srcOrd="0" destOrd="0" parTransId="{BB563859-160E-4597-8725-AE4133BC68D4}" sibTransId="{876B2665-641D-4FDE-A148-79A059EA1426}"/>
    <dgm:cxn modelId="{1D6880F0-1FF9-4A07-A51E-02E1BD6BC016}" type="presOf" srcId="{EED6A03A-A248-4F05-B07D-B1A265E1EF7F}" destId="{0B2CC015-FEED-4A17-BEE0-93EE87275B67}" srcOrd="0" destOrd="3" presId="urn:microsoft.com/office/officeart/2005/8/layout/hList6"/>
    <dgm:cxn modelId="{B1889EF5-410F-445C-AE60-63F4274C9419}" srcId="{8A90532D-02AE-46F7-9077-E6880C7B2380}" destId="{0BBA031B-7B91-45C6-8BEB-A11B3C57855A}" srcOrd="2" destOrd="0" parTransId="{6E520B9C-A214-4AE1-AEA7-9A3FFDB10B21}" sibTransId="{C908D229-3179-43C6-B802-59B4A18D1782}"/>
    <dgm:cxn modelId="{B9E3FB39-009C-4CF9-AC5B-8D8D6553F716}" type="presOf" srcId="{CF84A93E-3D07-4ECC-B1E8-CDAE6D2A37F4}" destId="{0B2CC015-FEED-4A17-BEE0-93EE87275B67}" srcOrd="0" destOrd="2" presId="urn:microsoft.com/office/officeart/2005/8/layout/hList6"/>
    <dgm:cxn modelId="{D6288FFA-1E0F-4FE6-AD00-7C0951748820}" srcId="{1B9CF18D-5F07-47FF-81C5-69E72CD0CE77}" destId="{76783CC0-B5A7-4853-B05E-03B16479ED87}" srcOrd="0" destOrd="0" parTransId="{69C2DFFB-F7E6-4E5B-9FB8-1BCAE0B8E254}" sibTransId="{E7664F83-891B-4C1A-82A0-E28FF1394FCF}"/>
    <dgm:cxn modelId="{684A2572-7072-4CCE-B898-5D3BE492B780}" srcId="{127DE5FC-F840-4778-A00C-9A787A3BA8C1}" destId="{5E00BC0B-114F-4EB5-91F7-1C14AD4C70B6}" srcOrd="0" destOrd="0" parTransId="{57750040-8084-4D19-8EE1-2D190826A568}" sibTransId="{4296F7F8-C46B-49C0-BE3D-7C10D06061FB}"/>
    <dgm:cxn modelId="{CE84BFED-07E4-49FC-AA10-03FE2589BB43}" srcId="{F7C150DF-A5A0-48F2-B1B8-F11CEB7623E5}" destId="{8302E2FE-0ADA-4E33-8DE4-9EED92245A18}" srcOrd="0" destOrd="0" parTransId="{76615A7C-8084-4EF2-AEA0-A93F02A8B887}" sibTransId="{54448217-743D-463A-B7EA-97407D64AD20}"/>
    <dgm:cxn modelId="{423B3B2E-2800-46B0-A0B4-E895F03F76AE}" srcId="{971102D5-3A80-407B-9298-737152CA93EB}" destId="{17D8C3C0-3BDA-41F8-95FA-BE3567ADD16C}" srcOrd="2" destOrd="0" parTransId="{E12EFF70-F220-4690-B7E4-361787342398}" sibTransId="{6923C8C8-C71B-4842-ABA2-7D2DE1CB44A1}"/>
    <dgm:cxn modelId="{9DA6620B-C4EF-4416-A1E3-01DAA86473AA}" type="presOf" srcId="{7CFD83FB-B097-4742-BBA9-DCEA059C5054}" destId="{341D7D30-BFE5-45E1-BF71-5C4AAF5C4519}" srcOrd="0" destOrd="4" presId="urn:microsoft.com/office/officeart/2005/8/layout/hList6"/>
    <dgm:cxn modelId="{035594DD-A7AC-46D8-9073-089AEFAF6BBB}" type="presParOf" srcId="{2ACD53EC-28E1-49CD-980E-64CDBA7BAC4D}" destId="{F21F6753-DE9E-4728-9C36-F26EEEEFEED9}" srcOrd="0" destOrd="0" presId="urn:microsoft.com/office/officeart/2005/8/layout/hList6"/>
    <dgm:cxn modelId="{07D40E37-5AA3-44B0-B7F1-216C9FC4C657}" type="presParOf" srcId="{2ACD53EC-28E1-49CD-980E-64CDBA7BAC4D}" destId="{711F764F-6EA5-46A5-846B-95ED074D36E9}" srcOrd="1" destOrd="0" presId="urn:microsoft.com/office/officeart/2005/8/layout/hList6"/>
    <dgm:cxn modelId="{3FDA8334-1248-4593-BEB2-5BD39C7DAF3A}" type="presParOf" srcId="{2ACD53EC-28E1-49CD-980E-64CDBA7BAC4D}" destId="{0B2CC015-FEED-4A17-BEE0-93EE87275B67}" srcOrd="2" destOrd="0" presId="urn:microsoft.com/office/officeart/2005/8/layout/hList6"/>
    <dgm:cxn modelId="{58C1C8C9-716F-4FD4-8B17-87AEBF951929}" type="presParOf" srcId="{2ACD53EC-28E1-49CD-980E-64CDBA7BAC4D}" destId="{79E9F842-96C5-4AA6-8B68-8BE1D340C88C}" srcOrd="3" destOrd="0" presId="urn:microsoft.com/office/officeart/2005/8/layout/hList6"/>
    <dgm:cxn modelId="{1FDC5DC8-22AB-4071-8386-6E8AA2534F49}" type="presParOf" srcId="{2ACD53EC-28E1-49CD-980E-64CDBA7BAC4D}" destId="{3FA41963-5716-4522-AF2C-AC104AB02743}" srcOrd="4" destOrd="0" presId="urn:microsoft.com/office/officeart/2005/8/layout/hList6"/>
    <dgm:cxn modelId="{05A68097-CF10-4F70-9D93-AD48006C72B1}" type="presParOf" srcId="{2ACD53EC-28E1-49CD-980E-64CDBA7BAC4D}" destId="{3E352CED-E6A8-4193-B5F7-1CB3875893A1}" srcOrd="5" destOrd="0" presId="urn:microsoft.com/office/officeart/2005/8/layout/hList6"/>
    <dgm:cxn modelId="{14135946-E8BE-433D-828A-540B3319A7D2}" type="presParOf" srcId="{2ACD53EC-28E1-49CD-980E-64CDBA7BAC4D}" destId="{88C7B343-D18A-49D7-9FBB-2037AAFA7C28}" srcOrd="6" destOrd="0" presId="urn:microsoft.com/office/officeart/2005/8/layout/hList6"/>
    <dgm:cxn modelId="{2D304808-512D-466A-94C0-13D4F684F26B}" type="presParOf" srcId="{2ACD53EC-28E1-49CD-980E-64CDBA7BAC4D}" destId="{F4EEA224-F936-4D1B-8F06-B312E0268C02}" srcOrd="7" destOrd="0" presId="urn:microsoft.com/office/officeart/2005/8/layout/hList6"/>
    <dgm:cxn modelId="{75F761C5-A9C5-489D-AFBD-39649383797E}" type="presParOf" srcId="{2ACD53EC-28E1-49CD-980E-64CDBA7BAC4D}" destId="{341D7D30-BFE5-45E1-BF71-5C4AAF5C4519}" srcOrd="8" destOrd="0" presId="urn:microsoft.com/office/officeart/2005/8/layout/hList6"/>
  </dgm:cxnLst>
  <dgm:bg/>
  <dgm:whole/>
</dgm:dataModel>
</file>

<file path=ppt/diagrams/data2.xml><?xml version="1.0" encoding="utf-8"?>
<dgm:dataModel xmlns:dgm="http://schemas.openxmlformats.org/drawingml/2006/diagram" xmlns:a="http://schemas.openxmlformats.org/drawingml/2006/main">
  <dgm:ptLst>
    <dgm:pt modelId="{415705AD-2FD2-486C-B2E4-DEB62FDF7A1C}" type="doc">
      <dgm:prSet loTypeId="urn:microsoft.com/office/officeart/2005/8/layout/radial5" loCatId="cycle" qsTypeId="urn:microsoft.com/office/officeart/2005/8/quickstyle/3d3" qsCatId="3D" csTypeId="urn:microsoft.com/office/officeart/2005/8/colors/accent1_2" csCatId="accent1" phldr="1"/>
      <dgm:spPr/>
      <dgm:t>
        <a:bodyPr/>
        <a:lstStyle/>
        <a:p>
          <a:endParaRPr lang="en-IN"/>
        </a:p>
      </dgm:t>
    </dgm:pt>
    <dgm:pt modelId="{EA2877AD-800B-4E85-92DD-AD16935FDB95}">
      <dgm:prSet phldrT="[Text]" custT="1"/>
      <dgm:spPr>
        <a:solidFill>
          <a:srgbClr val="226CF5"/>
        </a:solidFill>
      </dgm:spPr>
      <dgm:t>
        <a:bodyPr/>
        <a:lstStyle/>
        <a:p>
          <a:r>
            <a:rPr lang="en-US" sz="1400" b="1" dirty="0">
              <a:latin typeface="Century Gothic (Headings)"/>
            </a:rPr>
            <a:t>Popular Courses</a:t>
          </a:r>
          <a:endParaRPr lang="en-IN" sz="1400" b="1" dirty="0">
            <a:latin typeface="Century Gothic (Headings)"/>
          </a:endParaRPr>
        </a:p>
      </dgm:t>
    </dgm:pt>
    <dgm:pt modelId="{1E6732F2-4E98-4CC4-8C49-97DEEC913614}" type="parTrans" cxnId="{0F4152E6-F8BB-4D03-86BF-60C079C261EA}">
      <dgm:prSet/>
      <dgm:spPr/>
      <dgm:t>
        <a:bodyPr/>
        <a:lstStyle/>
        <a:p>
          <a:endParaRPr lang="en-IN" b="1">
            <a:latin typeface="Bell MT" panose="02020503060305020303" pitchFamily="18" charset="0"/>
          </a:endParaRPr>
        </a:p>
      </dgm:t>
    </dgm:pt>
    <dgm:pt modelId="{FBB962D2-73CF-4042-AC25-16B5BFF2E7E6}" type="sibTrans" cxnId="{0F4152E6-F8BB-4D03-86BF-60C079C261EA}">
      <dgm:prSet/>
      <dgm:spPr/>
      <dgm:t>
        <a:bodyPr/>
        <a:lstStyle/>
        <a:p>
          <a:endParaRPr lang="en-IN" b="1">
            <a:latin typeface="Bell MT" panose="02020503060305020303" pitchFamily="18" charset="0"/>
          </a:endParaRPr>
        </a:p>
      </dgm:t>
    </dgm:pt>
    <dgm:pt modelId="{17BCB1EE-B0E2-40D9-A3D2-AEBF1C7875F2}">
      <dgm:prSet phldrT="[Text]" custT="1"/>
      <dgm:spPr>
        <a:solidFill>
          <a:srgbClr val="226CF5"/>
        </a:solidFill>
      </dgm:spPr>
      <dgm:t>
        <a:bodyPr/>
        <a:lstStyle/>
        <a:p>
          <a:r>
            <a:rPr lang="en-US" altLang="en-US" sz="1200" b="1" dirty="0">
              <a:latin typeface="Century Gothic (Headings)"/>
            </a:rPr>
            <a:t>Information Technology</a:t>
          </a:r>
          <a:endParaRPr lang="en-IN" sz="1200" b="1" dirty="0">
            <a:latin typeface="Century Gothic (Headings)"/>
          </a:endParaRPr>
        </a:p>
      </dgm:t>
    </dgm:pt>
    <dgm:pt modelId="{E001F94A-4F64-4664-94C1-D0276D4FAC9D}" type="parTrans" cxnId="{C3086043-4704-456D-9467-1744A0008013}">
      <dgm:prSet custT="1"/>
      <dgm:spPr/>
      <dgm:t>
        <a:bodyPr/>
        <a:lstStyle/>
        <a:p>
          <a:endParaRPr lang="en-IN" sz="1200" b="1">
            <a:latin typeface="Bell MT" panose="02020503060305020303" pitchFamily="18" charset="0"/>
          </a:endParaRPr>
        </a:p>
      </dgm:t>
    </dgm:pt>
    <dgm:pt modelId="{A404AEEC-07C0-4ED4-9839-3BCC9AEE3B1F}" type="sibTrans" cxnId="{C3086043-4704-456D-9467-1744A0008013}">
      <dgm:prSet/>
      <dgm:spPr/>
      <dgm:t>
        <a:bodyPr/>
        <a:lstStyle/>
        <a:p>
          <a:endParaRPr lang="en-IN" b="1">
            <a:latin typeface="Bell MT" panose="02020503060305020303" pitchFamily="18" charset="0"/>
          </a:endParaRPr>
        </a:p>
      </dgm:t>
    </dgm:pt>
    <dgm:pt modelId="{1927D794-2095-4EEF-AE5D-883CDB7EF728}">
      <dgm:prSet phldrT="[Text]" custT="1"/>
      <dgm:spPr>
        <a:solidFill>
          <a:srgbClr val="226CF5"/>
        </a:solidFill>
        <a:ln>
          <a:noFill/>
        </a:ln>
      </dgm:spPr>
      <dgm:t>
        <a:bodyPr/>
        <a:lstStyle/>
        <a:p>
          <a:pPr>
            <a:buFont typeface="Wingdings" panose="05000000000000000000" pitchFamily="2" charset="2"/>
            <a:buChar char="ü"/>
          </a:pPr>
          <a:r>
            <a:rPr lang="en-US" altLang="en-US" sz="1200" b="1" dirty="0">
              <a:latin typeface="Century Gothic (Headings)"/>
            </a:rPr>
            <a:t>Business &amp; Management</a:t>
          </a:r>
          <a:endParaRPr lang="en-IN" sz="1200" b="1" dirty="0">
            <a:latin typeface="Century Gothic (Headings)"/>
          </a:endParaRPr>
        </a:p>
      </dgm:t>
    </dgm:pt>
    <dgm:pt modelId="{2FD44F58-DE0A-448D-8DC4-3AC7976D079F}" type="parTrans" cxnId="{EA31FE44-20EF-4063-BF2A-FADE524282CE}">
      <dgm:prSet custT="1"/>
      <dgm:spPr/>
      <dgm:t>
        <a:bodyPr/>
        <a:lstStyle/>
        <a:p>
          <a:endParaRPr lang="en-IN" sz="1200" b="1">
            <a:latin typeface="Bell MT" panose="02020503060305020303" pitchFamily="18" charset="0"/>
          </a:endParaRPr>
        </a:p>
      </dgm:t>
    </dgm:pt>
    <dgm:pt modelId="{E91A62D4-6B61-4D6D-90B4-5EAD16DB5AD6}" type="sibTrans" cxnId="{EA31FE44-20EF-4063-BF2A-FADE524282CE}">
      <dgm:prSet/>
      <dgm:spPr/>
      <dgm:t>
        <a:bodyPr/>
        <a:lstStyle/>
        <a:p>
          <a:endParaRPr lang="en-IN" b="1">
            <a:latin typeface="Bell MT" panose="02020503060305020303" pitchFamily="18" charset="0"/>
          </a:endParaRPr>
        </a:p>
      </dgm:t>
    </dgm:pt>
    <dgm:pt modelId="{71D842AC-15E1-40C7-968E-F77B64B92D40}">
      <dgm:prSet phldrT="[Text]" custT="1"/>
      <dgm:spPr>
        <a:solidFill>
          <a:srgbClr val="226CF5"/>
        </a:solidFill>
      </dgm:spPr>
      <dgm:t>
        <a:bodyPr/>
        <a:lstStyle/>
        <a:p>
          <a:pPr>
            <a:buFont typeface="Wingdings" panose="05000000000000000000" pitchFamily="2" charset="2"/>
            <a:buChar char="ü"/>
          </a:pPr>
          <a:r>
            <a:rPr lang="en-US" altLang="en-US" sz="1200" b="1" dirty="0">
              <a:latin typeface="Century Gothic (Headings)"/>
            </a:rPr>
            <a:t>Architecture</a:t>
          </a:r>
        </a:p>
        <a:p>
          <a:pPr>
            <a:buFont typeface="Wingdings" panose="05000000000000000000" pitchFamily="2" charset="2"/>
            <a:buChar char="ü"/>
          </a:pPr>
          <a:r>
            <a:rPr lang="en-US" altLang="en-US" sz="1200" b="1" dirty="0">
              <a:latin typeface="Century Gothic (Headings)"/>
            </a:rPr>
            <a:t> &amp; Construction</a:t>
          </a:r>
          <a:endParaRPr lang="en-IN" sz="1200" b="1" dirty="0">
            <a:latin typeface="Century Gothic (Headings)"/>
          </a:endParaRPr>
        </a:p>
      </dgm:t>
    </dgm:pt>
    <dgm:pt modelId="{2872D6DE-B210-40C1-BD76-45686D55CBF1}" type="parTrans" cxnId="{68AD7AB7-DE3E-4478-99A9-39BA3C502930}">
      <dgm:prSet custT="1"/>
      <dgm:spPr/>
      <dgm:t>
        <a:bodyPr/>
        <a:lstStyle/>
        <a:p>
          <a:endParaRPr lang="en-IN" sz="1200" b="1">
            <a:latin typeface="Bell MT" panose="02020503060305020303" pitchFamily="18" charset="0"/>
          </a:endParaRPr>
        </a:p>
      </dgm:t>
    </dgm:pt>
    <dgm:pt modelId="{D0C5C16C-9E4D-40FF-A354-982866E933E4}" type="sibTrans" cxnId="{68AD7AB7-DE3E-4478-99A9-39BA3C502930}">
      <dgm:prSet/>
      <dgm:spPr/>
      <dgm:t>
        <a:bodyPr/>
        <a:lstStyle/>
        <a:p>
          <a:endParaRPr lang="en-IN" b="1">
            <a:latin typeface="Bell MT" panose="02020503060305020303" pitchFamily="18" charset="0"/>
          </a:endParaRPr>
        </a:p>
      </dgm:t>
    </dgm:pt>
    <dgm:pt modelId="{F082FBE1-740F-40E6-B797-639159D31018}">
      <dgm:prSet phldrT="[Text]" custT="1"/>
      <dgm:spPr>
        <a:solidFill>
          <a:srgbClr val="226CF5"/>
        </a:solidFill>
        <a:ln>
          <a:noFill/>
        </a:ln>
        <a:scene3d>
          <a:camera prst="orthographicFront">
            <a:rot lat="0" lon="0" rev="0"/>
          </a:camera>
          <a:lightRig rig="contrasting" dir="t">
            <a:rot lat="0" lon="0" rev="1200000"/>
          </a:lightRig>
        </a:scene3d>
      </dgm:spPr>
      <dgm:t>
        <a:bodyPr/>
        <a:lstStyle/>
        <a:p>
          <a:pPr>
            <a:buFont typeface="Wingdings" panose="05000000000000000000" pitchFamily="2" charset="2"/>
            <a:buChar char="ü"/>
          </a:pPr>
          <a:r>
            <a:rPr lang="en-US" altLang="en-US" sz="1200" b="1" dirty="0">
              <a:latin typeface="Century Gothic (Headings)"/>
            </a:rPr>
            <a:t>Nursing &amp; Health</a:t>
          </a:r>
          <a:endParaRPr lang="en-IN" sz="1200" b="1" dirty="0">
            <a:latin typeface="Century Gothic (Headings)"/>
          </a:endParaRPr>
        </a:p>
      </dgm:t>
    </dgm:pt>
    <dgm:pt modelId="{3E5D59E0-9247-47C9-82B1-66C5CDF609B8}" type="parTrans" cxnId="{4FFF8D28-4357-4A3F-BDA5-875D766C5B83}">
      <dgm:prSet custT="1"/>
      <dgm:spPr/>
      <dgm:t>
        <a:bodyPr/>
        <a:lstStyle/>
        <a:p>
          <a:endParaRPr lang="en-IN" sz="1200" b="1">
            <a:latin typeface="Bell MT" panose="02020503060305020303" pitchFamily="18" charset="0"/>
          </a:endParaRPr>
        </a:p>
      </dgm:t>
    </dgm:pt>
    <dgm:pt modelId="{DB3AE2B4-76A1-4EFC-883B-4432C2FF9EFA}" type="sibTrans" cxnId="{4FFF8D28-4357-4A3F-BDA5-875D766C5B83}">
      <dgm:prSet/>
      <dgm:spPr/>
      <dgm:t>
        <a:bodyPr/>
        <a:lstStyle/>
        <a:p>
          <a:endParaRPr lang="en-IN" b="1">
            <a:latin typeface="Bell MT" panose="02020503060305020303" pitchFamily="18" charset="0"/>
          </a:endParaRPr>
        </a:p>
      </dgm:t>
    </dgm:pt>
    <dgm:pt modelId="{6A2AB45B-4AB5-4453-86A4-940079D7A5B5}">
      <dgm:prSet phldrT="[Text]" custT="1"/>
      <dgm:spPr>
        <a:solidFill>
          <a:srgbClr val="226CF5"/>
        </a:solidFill>
      </dgm:spPr>
      <dgm:t>
        <a:bodyPr/>
        <a:lstStyle/>
        <a:p>
          <a:pPr>
            <a:buFont typeface="Wingdings" panose="05000000000000000000" pitchFamily="2" charset="2"/>
            <a:buChar char="ü"/>
          </a:pPr>
          <a:r>
            <a:rPr lang="en-US" altLang="en-US" sz="1200" b="1" dirty="0">
              <a:latin typeface="Century Gothic (Headings)"/>
            </a:rPr>
            <a:t>Psychology &amp; </a:t>
          </a:r>
        </a:p>
        <a:p>
          <a:pPr>
            <a:buFont typeface="Wingdings" panose="05000000000000000000" pitchFamily="2" charset="2"/>
            <a:buChar char="ü"/>
          </a:pPr>
          <a:r>
            <a:rPr lang="en-US" altLang="en-US" sz="1200" b="1" dirty="0">
              <a:latin typeface="Century Gothic (Headings)"/>
            </a:rPr>
            <a:t>Social Work</a:t>
          </a:r>
          <a:endParaRPr lang="en-IN" sz="1200" b="1" dirty="0">
            <a:latin typeface="Century Gothic (Headings)"/>
          </a:endParaRPr>
        </a:p>
      </dgm:t>
    </dgm:pt>
    <dgm:pt modelId="{C8C6E99B-7EEF-4E6D-B38C-E294568D9ED0}" type="parTrans" cxnId="{F7FBA709-0CB6-4749-A9C2-C68C5CF3AAB2}">
      <dgm:prSet custT="1"/>
      <dgm:spPr/>
      <dgm:t>
        <a:bodyPr/>
        <a:lstStyle/>
        <a:p>
          <a:endParaRPr lang="en-IN" sz="1200" b="1">
            <a:latin typeface="Bell MT" panose="02020503060305020303" pitchFamily="18" charset="0"/>
          </a:endParaRPr>
        </a:p>
      </dgm:t>
    </dgm:pt>
    <dgm:pt modelId="{27FFCAFE-B61F-4061-B5FA-8A7052462212}" type="sibTrans" cxnId="{F7FBA709-0CB6-4749-A9C2-C68C5CF3AAB2}">
      <dgm:prSet/>
      <dgm:spPr/>
      <dgm:t>
        <a:bodyPr/>
        <a:lstStyle/>
        <a:p>
          <a:endParaRPr lang="en-IN" b="1">
            <a:latin typeface="Bell MT" panose="02020503060305020303" pitchFamily="18" charset="0"/>
          </a:endParaRPr>
        </a:p>
      </dgm:t>
    </dgm:pt>
    <dgm:pt modelId="{118F5812-0487-4E23-BF5B-C73B5719BC3D}">
      <dgm:prSet phldrT="[Text]" custT="1"/>
      <dgm:spPr>
        <a:solidFill>
          <a:srgbClr val="226CF5"/>
        </a:solidFill>
      </dgm:spPr>
      <dgm:t>
        <a:bodyPr/>
        <a:lstStyle/>
        <a:p>
          <a:pPr>
            <a:buFont typeface="Wingdings" panose="05000000000000000000" pitchFamily="2" charset="2"/>
            <a:buChar char="ü"/>
          </a:pPr>
          <a:r>
            <a:rPr lang="en-US" altLang="en-US" sz="1200" b="1" dirty="0">
              <a:latin typeface="Century Gothic (Headings)"/>
            </a:rPr>
            <a:t>Engineering</a:t>
          </a:r>
          <a:endParaRPr lang="en-IN" sz="1200" b="1" dirty="0">
            <a:latin typeface="Century Gothic (Headings)"/>
          </a:endParaRPr>
        </a:p>
      </dgm:t>
    </dgm:pt>
    <dgm:pt modelId="{6DF3A12D-2BAC-4771-B715-D4958E128D75}" type="parTrans" cxnId="{06477E8F-337E-4009-B4D4-17DAE22014C2}">
      <dgm:prSet custT="1"/>
      <dgm:spPr/>
      <dgm:t>
        <a:bodyPr/>
        <a:lstStyle/>
        <a:p>
          <a:endParaRPr lang="en-IN" sz="1200" b="1">
            <a:latin typeface="Bell MT" panose="02020503060305020303" pitchFamily="18" charset="0"/>
          </a:endParaRPr>
        </a:p>
      </dgm:t>
    </dgm:pt>
    <dgm:pt modelId="{E66FA1B0-174E-4902-B084-9F511B7B2A38}" type="sibTrans" cxnId="{06477E8F-337E-4009-B4D4-17DAE22014C2}">
      <dgm:prSet/>
      <dgm:spPr/>
      <dgm:t>
        <a:bodyPr/>
        <a:lstStyle/>
        <a:p>
          <a:endParaRPr lang="en-IN" b="1">
            <a:latin typeface="Bell MT" panose="02020503060305020303" pitchFamily="18" charset="0"/>
          </a:endParaRPr>
        </a:p>
      </dgm:t>
    </dgm:pt>
    <dgm:pt modelId="{2ED91D63-7FE4-4E98-AC81-61D328F5AB8F}">
      <dgm:prSet phldrT="[Text]" custT="1"/>
      <dgm:spPr>
        <a:solidFill>
          <a:srgbClr val="226CF5"/>
        </a:solidFill>
      </dgm:spPr>
      <dgm:t>
        <a:bodyPr/>
        <a:lstStyle/>
        <a:p>
          <a:pPr>
            <a:buFont typeface="Wingdings" panose="05000000000000000000" pitchFamily="2" charset="2"/>
            <a:buChar char="ü"/>
          </a:pPr>
          <a:r>
            <a:rPr lang="en-US" sz="1200" b="1" dirty="0">
              <a:latin typeface="Century Gothic (Headings)"/>
            </a:rPr>
            <a:t>Computer</a:t>
          </a:r>
          <a:r>
            <a:rPr lang="en-US" sz="1200" b="1" baseline="0" dirty="0">
              <a:latin typeface="Century Gothic (Headings)"/>
            </a:rPr>
            <a:t> Science &amp;  Data Science</a:t>
          </a:r>
          <a:endParaRPr lang="en-IN" sz="1200" b="1" dirty="0">
            <a:latin typeface="Century Gothic (Headings)"/>
          </a:endParaRPr>
        </a:p>
      </dgm:t>
    </dgm:pt>
    <dgm:pt modelId="{93144673-C48E-4FBD-A843-3EFD2F0B25E4}" type="parTrans" cxnId="{8913C635-DD87-439F-A5D8-38A856E5B7FD}">
      <dgm:prSet custT="1"/>
      <dgm:spPr/>
      <dgm:t>
        <a:bodyPr/>
        <a:lstStyle/>
        <a:p>
          <a:endParaRPr lang="en-IN" sz="1200" b="1">
            <a:latin typeface="Bell MT" panose="02020503060305020303" pitchFamily="18" charset="0"/>
          </a:endParaRPr>
        </a:p>
      </dgm:t>
    </dgm:pt>
    <dgm:pt modelId="{B13E456A-F12D-4949-9667-B15DEB279C7F}" type="sibTrans" cxnId="{8913C635-DD87-439F-A5D8-38A856E5B7FD}">
      <dgm:prSet/>
      <dgm:spPr/>
      <dgm:t>
        <a:bodyPr/>
        <a:lstStyle/>
        <a:p>
          <a:endParaRPr lang="en-IN" b="1">
            <a:latin typeface="Bell MT" panose="02020503060305020303" pitchFamily="18" charset="0"/>
          </a:endParaRPr>
        </a:p>
      </dgm:t>
    </dgm:pt>
    <dgm:pt modelId="{CB2AE160-841B-488F-80B0-45537C4ECAC0}">
      <dgm:prSet phldrT="[Text]" custT="1"/>
      <dgm:spPr>
        <a:solidFill>
          <a:srgbClr val="226CF5"/>
        </a:solidFill>
        <a:ln>
          <a:noFill/>
        </a:ln>
        <a:scene3d>
          <a:camera prst="orthographicFront">
            <a:rot lat="0" lon="0" rev="0"/>
          </a:camera>
          <a:lightRig rig="contrasting" dir="t">
            <a:rot lat="0" lon="0" rev="1200000"/>
          </a:lightRig>
        </a:scene3d>
      </dgm:spPr>
      <dgm:t>
        <a:bodyPr/>
        <a:lstStyle/>
        <a:p>
          <a:pPr>
            <a:buFont typeface="Wingdings" panose="05000000000000000000" pitchFamily="2" charset="2"/>
            <a:buChar char="ü"/>
          </a:pPr>
          <a:r>
            <a:rPr lang="en-IN" sz="1200" b="1" dirty="0">
              <a:latin typeface="Century Gothic (Headings)"/>
            </a:rPr>
            <a:t>Hospitality &amp; Tourism</a:t>
          </a:r>
        </a:p>
      </dgm:t>
    </dgm:pt>
    <dgm:pt modelId="{8496EDF1-F578-4CDD-83A3-E7D2AD80FC6A}" type="parTrans" cxnId="{40424561-7C76-4AA0-A934-7F72C43A20DB}">
      <dgm:prSet/>
      <dgm:spPr/>
      <dgm:t>
        <a:bodyPr/>
        <a:lstStyle/>
        <a:p>
          <a:endParaRPr lang="en-IN"/>
        </a:p>
      </dgm:t>
    </dgm:pt>
    <dgm:pt modelId="{8F159C7E-65C2-4D88-961B-C4942DEEC6DD}" type="sibTrans" cxnId="{40424561-7C76-4AA0-A934-7F72C43A20DB}">
      <dgm:prSet/>
      <dgm:spPr/>
      <dgm:t>
        <a:bodyPr/>
        <a:lstStyle/>
        <a:p>
          <a:endParaRPr lang="en-IN"/>
        </a:p>
      </dgm:t>
    </dgm:pt>
    <dgm:pt modelId="{3CECAE75-23BF-47BD-8008-A06E6C20D563}">
      <dgm:prSet phldrT="[Text]" custT="1"/>
      <dgm:spPr>
        <a:solidFill>
          <a:srgbClr val="226CF5"/>
        </a:solidFill>
        <a:ln>
          <a:noFill/>
        </a:ln>
        <a:scene3d>
          <a:camera prst="orthographicFront">
            <a:rot lat="0" lon="0" rev="0"/>
          </a:camera>
          <a:lightRig rig="contrasting" dir="t">
            <a:rot lat="0" lon="0" rev="1200000"/>
          </a:lightRig>
        </a:scene3d>
      </dgm:spPr>
      <dgm:t>
        <a:bodyPr/>
        <a:lstStyle/>
        <a:p>
          <a:pPr>
            <a:buFont typeface="Wingdings" panose="05000000000000000000" pitchFamily="2" charset="2"/>
            <a:buChar char="ü"/>
          </a:pPr>
          <a:r>
            <a:rPr lang="en-IN" sz="1200" b="1" dirty="0">
              <a:latin typeface="Century Gothic (Headings)"/>
            </a:rPr>
            <a:t>Pharmacy</a:t>
          </a:r>
        </a:p>
      </dgm:t>
    </dgm:pt>
    <dgm:pt modelId="{B98F5D22-7D80-4C5C-AC70-945304F87EED}" type="parTrans" cxnId="{B95DE3A5-B3AB-4B70-96AE-A59900BA79CF}">
      <dgm:prSet/>
      <dgm:spPr/>
      <dgm:t>
        <a:bodyPr/>
        <a:lstStyle/>
        <a:p>
          <a:endParaRPr lang="en-IN"/>
        </a:p>
      </dgm:t>
    </dgm:pt>
    <dgm:pt modelId="{B6341379-984F-4707-94CD-75D243CC2AAC}" type="sibTrans" cxnId="{B95DE3A5-B3AB-4B70-96AE-A59900BA79CF}">
      <dgm:prSet/>
      <dgm:spPr/>
      <dgm:t>
        <a:bodyPr/>
        <a:lstStyle/>
        <a:p>
          <a:endParaRPr lang="en-IN"/>
        </a:p>
      </dgm:t>
    </dgm:pt>
    <dgm:pt modelId="{6A5D4864-2E25-4DB5-A884-DE3B5F330EE6}">
      <dgm:prSet phldrT="[Text]" custT="1"/>
      <dgm:spPr>
        <a:solidFill>
          <a:srgbClr val="226CF5"/>
        </a:solidFill>
        <a:ln>
          <a:noFill/>
        </a:ln>
        <a:scene3d>
          <a:camera prst="orthographicFront">
            <a:rot lat="0" lon="0" rev="0"/>
          </a:camera>
          <a:lightRig rig="contrasting" dir="t">
            <a:rot lat="0" lon="0" rev="1200000"/>
          </a:lightRig>
        </a:scene3d>
      </dgm:spPr>
      <dgm:t>
        <a:bodyPr/>
        <a:lstStyle/>
        <a:p>
          <a:pPr>
            <a:buFont typeface="Wingdings" panose="05000000000000000000" pitchFamily="2" charset="2"/>
            <a:buChar char="ü"/>
          </a:pPr>
          <a:r>
            <a:rPr lang="en-IN" sz="1400" b="1" dirty="0">
              <a:latin typeface="Century Gothic (Headings)"/>
            </a:rPr>
            <a:t>Media &amp; </a:t>
          </a:r>
          <a:r>
            <a:rPr lang="en-IN" sz="1200" b="1" dirty="0">
              <a:latin typeface="Century Gothic (Headings)"/>
            </a:rPr>
            <a:t>Communication</a:t>
          </a:r>
        </a:p>
      </dgm:t>
    </dgm:pt>
    <dgm:pt modelId="{2082566F-9F08-4BDE-B694-72203B82781B}" type="parTrans" cxnId="{A01FA4BD-8DFD-4F26-8BE6-EA709C0BAF36}">
      <dgm:prSet/>
      <dgm:spPr/>
      <dgm:t>
        <a:bodyPr/>
        <a:lstStyle/>
        <a:p>
          <a:endParaRPr lang="en-IN"/>
        </a:p>
      </dgm:t>
    </dgm:pt>
    <dgm:pt modelId="{8B1FD9F7-8453-4213-ADFA-51F6C1EA0375}" type="sibTrans" cxnId="{A01FA4BD-8DFD-4F26-8BE6-EA709C0BAF36}">
      <dgm:prSet/>
      <dgm:spPr/>
      <dgm:t>
        <a:bodyPr/>
        <a:lstStyle/>
        <a:p>
          <a:endParaRPr lang="en-IN"/>
        </a:p>
      </dgm:t>
    </dgm:pt>
    <dgm:pt modelId="{8D66190E-FEDC-495E-B49F-3BE7217A65E4}" type="pres">
      <dgm:prSet presAssocID="{415705AD-2FD2-486C-B2E4-DEB62FDF7A1C}" presName="Name0" presStyleCnt="0">
        <dgm:presLayoutVars>
          <dgm:chMax val="1"/>
          <dgm:dir/>
          <dgm:animLvl val="ctr"/>
          <dgm:resizeHandles val="exact"/>
        </dgm:presLayoutVars>
      </dgm:prSet>
      <dgm:spPr/>
      <dgm:t>
        <a:bodyPr/>
        <a:lstStyle/>
        <a:p>
          <a:endParaRPr lang="en-US"/>
        </a:p>
      </dgm:t>
    </dgm:pt>
    <dgm:pt modelId="{303124DC-FB54-4E07-92ED-FD1960ECCCA9}" type="pres">
      <dgm:prSet presAssocID="{EA2877AD-800B-4E85-92DD-AD16935FDB95}" presName="centerShape" presStyleLbl="node0" presStyleIdx="0" presStyleCnt="1" custScaleX="117132" custScaleY="113255"/>
      <dgm:spPr/>
      <dgm:t>
        <a:bodyPr/>
        <a:lstStyle/>
        <a:p>
          <a:endParaRPr lang="en-US"/>
        </a:p>
      </dgm:t>
    </dgm:pt>
    <dgm:pt modelId="{80C41A26-5496-4EAC-89B7-07911CF85AD6}" type="pres">
      <dgm:prSet presAssocID="{E001F94A-4F64-4664-94C1-D0276D4FAC9D}" presName="parTrans" presStyleLbl="sibTrans2D1" presStyleIdx="0" presStyleCnt="10"/>
      <dgm:spPr/>
      <dgm:t>
        <a:bodyPr/>
        <a:lstStyle/>
        <a:p>
          <a:endParaRPr lang="en-US"/>
        </a:p>
      </dgm:t>
    </dgm:pt>
    <dgm:pt modelId="{AF1B4289-3650-4F79-A547-32D95ABBEF06}" type="pres">
      <dgm:prSet presAssocID="{E001F94A-4F64-4664-94C1-D0276D4FAC9D}" presName="connectorText" presStyleLbl="sibTrans2D1" presStyleIdx="0" presStyleCnt="10"/>
      <dgm:spPr/>
      <dgm:t>
        <a:bodyPr/>
        <a:lstStyle/>
        <a:p>
          <a:endParaRPr lang="en-US"/>
        </a:p>
      </dgm:t>
    </dgm:pt>
    <dgm:pt modelId="{921F29B7-B62D-4FE9-931A-F7CA618AB3AE}" type="pres">
      <dgm:prSet presAssocID="{17BCB1EE-B0E2-40D9-A3D2-AEBF1C7875F2}" presName="node" presStyleLbl="node1" presStyleIdx="0" presStyleCnt="10" custScaleX="130482" custScaleY="101613">
        <dgm:presLayoutVars>
          <dgm:bulletEnabled val="1"/>
        </dgm:presLayoutVars>
      </dgm:prSet>
      <dgm:spPr/>
      <dgm:t>
        <a:bodyPr/>
        <a:lstStyle/>
        <a:p>
          <a:endParaRPr lang="en-US"/>
        </a:p>
      </dgm:t>
    </dgm:pt>
    <dgm:pt modelId="{D38CDEB3-CF10-4660-9B29-F764F4C4DFCC}" type="pres">
      <dgm:prSet presAssocID="{2FD44F58-DE0A-448D-8DC4-3AC7976D079F}" presName="parTrans" presStyleLbl="sibTrans2D1" presStyleIdx="1" presStyleCnt="10"/>
      <dgm:spPr/>
      <dgm:t>
        <a:bodyPr/>
        <a:lstStyle/>
        <a:p>
          <a:endParaRPr lang="en-US"/>
        </a:p>
      </dgm:t>
    </dgm:pt>
    <dgm:pt modelId="{A203C950-E3B2-4E66-994A-735B283914A4}" type="pres">
      <dgm:prSet presAssocID="{2FD44F58-DE0A-448D-8DC4-3AC7976D079F}" presName="connectorText" presStyleLbl="sibTrans2D1" presStyleIdx="1" presStyleCnt="10"/>
      <dgm:spPr/>
      <dgm:t>
        <a:bodyPr/>
        <a:lstStyle/>
        <a:p>
          <a:endParaRPr lang="en-US"/>
        </a:p>
      </dgm:t>
    </dgm:pt>
    <dgm:pt modelId="{409AA31A-90DD-4207-BB71-CDF538020BC0}" type="pres">
      <dgm:prSet presAssocID="{1927D794-2095-4EEF-AE5D-883CDB7EF728}" presName="node" presStyleLbl="node1" presStyleIdx="1" presStyleCnt="10" custScaleX="150827" custScaleY="113688" custRadScaleRad="101156" custRadScaleInc="15860">
        <dgm:presLayoutVars>
          <dgm:bulletEnabled val="1"/>
        </dgm:presLayoutVars>
      </dgm:prSet>
      <dgm:spPr/>
      <dgm:t>
        <a:bodyPr/>
        <a:lstStyle/>
        <a:p>
          <a:endParaRPr lang="en-US"/>
        </a:p>
      </dgm:t>
    </dgm:pt>
    <dgm:pt modelId="{D4E5A28D-785C-474B-8C7C-52A1BA9BE9BD}" type="pres">
      <dgm:prSet presAssocID="{6DF3A12D-2BAC-4771-B715-D4958E128D75}" presName="parTrans" presStyleLbl="sibTrans2D1" presStyleIdx="2" presStyleCnt="10"/>
      <dgm:spPr/>
      <dgm:t>
        <a:bodyPr/>
        <a:lstStyle/>
        <a:p>
          <a:endParaRPr lang="en-US"/>
        </a:p>
      </dgm:t>
    </dgm:pt>
    <dgm:pt modelId="{5CD24D51-6C48-4D27-8911-170E92699D0A}" type="pres">
      <dgm:prSet presAssocID="{6DF3A12D-2BAC-4771-B715-D4958E128D75}" presName="connectorText" presStyleLbl="sibTrans2D1" presStyleIdx="2" presStyleCnt="10"/>
      <dgm:spPr/>
      <dgm:t>
        <a:bodyPr/>
        <a:lstStyle/>
        <a:p>
          <a:endParaRPr lang="en-US"/>
        </a:p>
      </dgm:t>
    </dgm:pt>
    <dgm:pt modelId="{F778ABEE-7EC7-4B7C-8DE5-F91BC3891E5E}" type="pres">
      <dgm:prSet presAssocID="{118F5812-0487-4E23-BF5B-C73B5719BC3D}" presName="node" presStyleLbl="node1" presStyleIdx="2" presStyleCnt="10" custScaleX="132242" custScaleY="117938" custRadScaleRad="97994" custRadScaleInc="11699">
        <dgm:presLayoutVars>
          <dgm:bulletEnabled val="1"/>
        </dgm:presLayoutVars>
      </dgm:prSet>
      <dgm:spPr/>
      <dgm:t>
        <a:bodyPr/>
        <a:lstStyle/>
        <a:p>
          <a:endParaRPr lang="en-US"/>
        </a:p>
      </dgm:t>
    </dgm:pt>
    <dgm:pt modelId="{4ABDED07-2F13-4F48-803B-020F13FB1BB1}" type="pres">
      <dgm:prSet presAssocID="{93144673-C48E-4FBD-A843-3EFD2F0B25E4}" presName="parTrans" presStyleLbl="sibTrans2D1" presStyleIdx="3" presStyleCnt="10"/>
      <dgm:spPr/>
      <dgm:t>
        <a:bodyPr/>
        <a:lstStyle/>
        <a:p>
          <a:endParaRPr lang="en-US"/>
        </a:p>
      </dgm:t>
    </dgm:pt>
    <dgm:pt modelId="{31485B30-A577-4F93-B3F9-64168832D580}" type="pres">
      <dgm:prSet presAssocID="{93144673-C48E-4FBD-A843-3EFD2F0B25E4}" presName="connectorText" presStyleLbl="sibTrans2D1" presStyleIdx="3" presStyleCnt="10"/>
      <dgm:spPr/>
      <dgm:t>
        <a:bodyPr/>
        <a:lstStyle/>
        <a:p>
          <a:endParaRPr lang="en-US"/>
        </a:p>
      </dgm:t>
    </dgm:pt>
    <dgm:pt modelId="{CA355553-CEEE-4DF1-B666-F7A2488F984F}" type="pres">
      <dgm:prSet presAssocID="{2ED91D63-7FE4-4E98-AC81-61D328F5AB8F}" presName="node" presStyleLbl="node1" presStyleIdx="3" presStyleCnt="10" custScaleX="121880">
        <dgm:presLayoutVars>
          <dgm:bulletEnabled val="1"/>
        </dgm:presLayoutVars>
      </dgm:prSet>
      <dgm:spPr/>
      <dgm:t>
        <a:bodyPr/>
        <a:lstStyle/>
        <a:p>
          <a:endParaRPr lang="en-US"/>
        </a:p>
      </dgm:t>
    </dgm:pt>
    <dgm:pt modelId="{9B956A20-56BD-4AAA-93B3-D7E02FAEBE55}" type="pres">
      <dgm:prSet presAssocID="{C8C6E99B-7EEF-4E6D-B38C-E294568D9ED0}" presName="parTrans" presStyleLbl="sibTrans2D1" presStyleIdx="4" presStyleCnt="10"/>
      <dgm:spPr/>
      <dgm:t>
        <a:bodyPr/>
        <a:lstStyle/>
        <a:p>
          <a:endParaRPr lang="en-US"/>
        </a:p>
      </dgm:t>
    </dgm:pt>
    <dgm:pt modelId="{C8590073-6373-4B7C-BECD-DEE9FA024177}" type="pres">
      <dgm:prSet presAssocID="{C8C6E99B-7EEF-4E6D-B38C-E294568D9ED0}" presName="connectorText" presStyleLbl="sibTrans2D1" presStyleIdx="4" presStyleCnt="10"/>
      <dgm:spPr/>
      <dgm:t>
        <a:bodyPr/>
        <a:lstStyle/>
        <a:p>
          <a:endParaRPr lang="en-US"/>
        </a:p>
      </dgm:t>
    </dgm:pt>
    <dgm:pt modelId="{1D9B6745-F294-4AD7-BC3D-D255CE319FCF}" type="pres">
      <dgm:prSet presAssocID="{6A2AB45B-4AB5-4453-86A4-940079D7A5B5}" presName="node" presStyleLbl="node1" presStyleIdx="4" presStyleCnt="10" custScaleX="129197" custRadScaleRad="101007" custRadScaleInc="-9393">
        <dgm:presLayoutVars>
          <dgm:bulletEnabled val="1"/>
        </dgm:presLayoutVars>
      </dgm:prSet>
      <dgm:spPr/>
      <dgm:t>
        <a:bodyPr/>
        <a:lstStyle/>
        <a:p>
          <a:endParaRPr lang="en-US"/>
        </a:p>
      </dgm:t>
    </dgm:pt>
    <dgm:pt modelId="{A21AEB23-F53C-49ED-A01C-9D898F2D6696}" type="pres">
      <dgm:prSet presAssocID="{2872D6DE-B210-40C1-BD76-45686D55CBF1}" presName="parTrans" presStyleLbl="sibTrans2D1" presStyleIdx="5" presStyleCnt="10"/>
      <dgm:spPr/>
      <dgm:t>
        <a:bodyPr/>
        <a:lstStyle/>
        <a:p>
          <a:endParaRPr lang="en-US"/>
        </a:p>
      </dgm:t>
    </dgm:pt>
    <dgm:pt modelId="{4315E669-6D40-4D5D-812E-D28E7387B1C5}" type="pres">
      <dgm:prSet presAssocID="{2872D6DE-B210-40C1-BD76-45686D55CBF1}" presName="connectorText" presStyleLbl="sibTrans2D1" presStyleIdx="5" presStyleCnt="10"/>
      <dgm:spPr/>
      <dgm:t>
        <a:bodyPr/>
        <a:lstStyle/>
        <a:p>
          <a:endParaRPr lang="en-US"/>
        </a:p>
      </dgm:t>
    </dgm:pt>
    <dgm:pt modelId="{DB4AEE6B-EB49-496C-B058-E7AC6AD8F449}" type="pres">
      <dgm:prSet presAssocID="{71D842AC-15E1-40C7-968E-F77B64B92D40}" presName="node" presStyleLbl="node1" presStyleIdx="5" presStyleCnt="10" custScaleX="134218" custScaleY="127656">
        <dgm:presLayoutVars>
          <dgm:bulletEnabled val="1"/>
        </dgm:presLayoutVars>
      </dgm:prSet>
      <dgm:spPr/>
      <dgm:t>
        <a:bodyPr/>
        <a:lstStyle/>
        <a:p>
          <a:endParaRPr lang="en-US"/>
        </a:p>
      </dgm:t>
    </dgm:pt>
    <dgm:pt modelId="{9AD50354-3F2E-401A-B0BE-A07DBCD6BF6B}" type="pres">
      <dgm:prSet presAssocID="{3E5D59E0-9247-47C9-82B1-66C5CDF609B8}" presName="parTrans" presStyleLbl="sibTrans2D1" presStyleIdx="6" presStyleCnt="10"/>
      <dgm:spPr/>
      <dgm:t>
        <a:bodyPr/>
        <a:lstStyle/>
        <a:p>
          <a:endParaRPr lang="en-US"/>
        </a:p>
      </dgm:t>
    </dgm:pt>
    <dgm:pt modelId="{D1274968-41B4-4C76-9786-5848CA2BA15C}" type="pres">
      <dgm:prSet presAssocID="{3E5D59E0-9247-47C9-82B1-66C5CDF609B8}" presName="connectorText" presStyleLbl="sibTrans2D1" presStyleIdx="6" presStyleCnt="10"/>
      <dgm:spPr/>
      <dgm:t>
        <a:bodyPr/>
        <a:lstStyle/>
        <a:p>
          <a:endParaRPr lang="en-US"/>
        </a:p>
      </dgm:t>
    </dgm:pt>
    <dgm:pt modelId="{C59BA972-2F27-4C23-A9D7-57F42E242262}" type="pres">
      <dgm:prSet presAssocID="{F082FBE1-740F-40E6-B797-639159D31018}" presName="node" presStyleLbl="node1" presStyleIdx="6" presStyleCnt="10" custScaleX="122145" custRadScaleRad="101371" custRadScaleInc="16221">
        <dgm:presLayoutVars>
          <dgm:bulletEnabled val="1"/>
        </dgm:presLayoutVars>
      </dgm:prSet>
      <dgm:spPr/>
      <dgm:t>
        <a:bodyPr/>
        <a:lstStyle/>
        <a:p>
          <a:endParaRPr lang="en-US"/>
        </a:p>
      </dgm:t>
    </dgm:pt>
    <dgm:pt modelId="{F9296BA0-0C60-4C8F-8333-9F113E6FA1FC}" type="pres">
      <dgm:prSet presAssocID="{8496EDF1-F578-4CDD-83A3-E7D2AD80FC6A}" presName="parTrans" presStyleLbl="sibTrans2D1" presStyleIdx="7" presStyleCnt="10"/>
      <dgm:spPr/>
      <dgm:t>
        <a:bodyPr/>
        <a:lstStyle/>
        <a:p>
          <a:endParaRPr lang="en-US"/>
        </a:p>
      </dgm:t>
    </dgm:pt>
    <dgm:pt modelId="{76314809-F1D4-424E-BE14-791CE806882C}" type="pres">
      <dgm:prSet presAssocID="{8496EDF1-F578-4CDD-83A3-E7D2AD80FC6A}" presName="connectorText" presStyleLbl="sibTrans2D1" presStyleIdx="7" presStyleCnt="10"/>
      <dgm:spPr/>
      <dgm:t>
        <a:bodyPr/>
        <a:lstStyle/>
        <a:p>
          <a:endParaRPr lang="en-US"/>
        </a:p>
      </dgm:t>
    </dgm:pt>
    <dgm:pt modelId="{DAB97CF0-6F01-4F25-8EE5-5D754035FFFD}" type="pres">
      <dgm:prSet presAssocID="{CB2AE160-841B-488F-80B0-45537C4ECAC0}" presName="node" presStyleLbl="node1" presStyleIdx="7" presStyleCnt="10" custScaleX="131539" custScaleY="118760">
        <dgm:presLayoutVars>
          <dgm:bulletEnabled val="1"/>
        </dgm:presLayoutVars>
      </dgm:prSet>
      <dgm:spPr/>
      <dgm:t>
        <a:bodyPr/>
        <a:lstStyle/>
        <a:p>
          <a:endParaRPr lang="en-US"/>
        </a:p>
      </dgm:t>
    </dgm:pt>
    <dgm:pt modelId="{A959EE55-DBAB-48B8-A98C-3F4AB755B23F}" type="pres">
      <dgm:prSet presAssocID="{B98F5D22-7D80-4C5C-AC70-945304F87EED}" presName="parTrans" presStyleLbl="sibTrans2D1" presStyleIdx="8" presStyleCnt="10"/>
      <dgm:spPr/>
      <dgm:t>
        <a:bodyPr/>
        <a:lstStyle/>
        <a:p>
          <a:endParaRPr lang="en-US"/>
        </a:p>
      </dgm:t>
    </dgm:pt>
    <dgm:pt modelId="{76120906-2960-41FF-8948-C37AF062FC86}" type="pres">
      <dgm:prSet presAssocID="{B98F5D22-7D80-4C5C-AC70-945304F87EED}" presName="connectorText" presStyleLbl="sibTrans2D1" presStyleIdx="8" presStyleCnt="10"/>
      <dgm:spPr/>
      <dgm:t>
        <a:bodyPr/>
        <a:lstStyle/>
        <a:p>
          <a:endParaRPr lang="en-US"/>
        </a:p>
      </dgm:t>
    </dgm:pt>
    <dgm:pt modelId="{991EA608-AF75-4A98-94D8-49ED12D68A03}" type="pres">
      <dgm:prSet presAssocID="{3CECAE75-23BF-47BD-8008-A06E6C20D563}" presName="node" presStyleLbl="node1" presStyleIdx="8" presStyleCnt="10" custScaleX="141348" custScaleY="104682">
        <dgm:presLayoutVars>
          <dgm:bulletEnabled val="1"/>
        </dgm:presLayoutVars>
      </dgm:prSet>
      <dgm:spPr/>
      <dgm:t>
        <a:bodyPr/>
        <a:lstStyle/>
        <a:p>
          <a:endParaRPr lang="en-US"/>
        </a:p>
      </dgm:t>
    </dgm:pt>
    <dgm:pt modelId="{345A7FA4-93E5-41B7-B03B-81FC793F0CE5}" type="pres">
      <dgm:prSet presAssocID="{2082566F-9F08-4BDE-B694-72203B82781B}" presName="parTrans" presStyleLbl="sibTrans2D1" presStyleIdx="9" presStyleCnt="10"/>
      <dgm:spPr/>
      <dgm:t>
        <a:bodyPr/>
        <a:lstStyle/>
        <a:p>
          <a:endParaRPr lang="en-US"/>
        </a:p>
      </dgm:t>
    </dgm:pt>
    <dgm:pt modelId="{592B32E2-BC54-4A1D-8C6A-04D04FC931DF}" type="pres">
      <dgm:prSet presAssocID="{2082566F-9F08-4BDE-B694-72203B82781B}" presName="connectorText" presStyleLbl="sibTrans2D1" presStyleIdx="9" presStyleCnt="10"/>
      <dgm:spPr/>
      <dgm:t>
        <a:bodyPr/>
        <a:lstStyle/>
        <a:p>
          <a:endParaRPr lang="en-US"/>
        </a:p>
      </dgm:t>
    </dgm:pt>
    <dgm:pt modelId="{D7C3B419-291C-4A51-AEC8-DC5971A6C7BF}" type="pres">
      <dgm:prSet presAssocID="{6A5D4864-2E25-4DB5-A884-DE3B5F330EE6}" presName="node" presStyleLbl="node1" presStyleIdx="9" presStyleCnt="10" custScaleX="127204">
        <dgm:presLayoutVars>
          <dgm:bulletEnabled val="1"/>
        </dgm:presLayoutVars>
      </dgm:prSet>
      <dgm:spPr/>
      <dgm:t>
        <a:bodyPr/>
        <a:lstStyle/>
        <a:p>
          <a:endParaRPr lang="en-US"/>
        </a:p>
      </dgm:t>
    </dgm:pt>
  </dgm:ptLst>
  <dgm:cxnLst>
    <dgm:cxn modelId="{0F4152E6-F8BB-4D03-86BF-60C079C261EA}" srcId="{415705AD-2FD2-486C-B2E4-DEB62FDF7A1C}" destId="{EA2877AD-800B-4E85-92DD-AD16935FDB95}" srcOrd="0" destOrd="0" parTransId="{1E6732F2-4E98-4CC4-8C49-97DEEC913614}" sibTransId="{FBB962D2-73CF-4042-AC25-16B5BFF2E7E6}"/>
    <dgm:cxn modelId="{2EBEC843-B657-4A9E-8D64-3A9062AD414A}" type="presOf" srcId="{3E5D59E0-9247-47C9-82B1-66C5CDF609B8}" destId="{9AD50354-3F2E-401A-B0BE-A07DBCD6BF6B}" srcOrd="0" destOrd="0" presId="urn:microsoft.com/office/officeart/2005/8/layout/radial5"/>
    <dgm:cxn modelId="{7326591C-85D7-4ECD-9E1F-644BB8E70D41}" type="presOf" srcId="{6DF3A12D-2BAC-4771-B715-D4958E128D75}" destId="{D4E5A28D-785C-474B-8C7C-52A1BA9BE9BD}" srcOrd="0" destOrd="0" presId="urn:microsoft.com/office/officeart/2005/8/layout/radial5"/>
    <dgm:cxn modelId="{28642C2D-4407-430E-B4E5-26E9AFBC1033}" type="presOf" srcId="{2ED91D63-7FE4-4E98-AC81-61D328F5AB8F}" destId="{CA355553-CEEE-4DF1-B666-F7A2488F984F}" srcOrd="0" destOrd="0" presId="urn:microsoft.com/office/officeart/2005/8/layout/radial5"/>
    <dgm:cxn modelId="{88B7272C-6BFC-4875-BEE9-FA600FB117E9}" type="presOf" srcId="{E001F94A-4F64-4664-94C1-D0276D4FAC9D}" destId="{AF1B4289-3650-4F79-A547-32D95ABBEF06}" srcOrd="1" destOrd="0" presId="urn:microsoft.com/office/officeart/2005/8/layout/radial5"/>
    <dgm:cxn modelId="{40424561-7C76-4AA0-A934-7F72C43A20DB}" srcId="{EA2877AD-800B-4E85-92DD-AD16935FDB95}" destId="{CB2AE160-841B-488F-80B0-45537C4ECAC0}" srcOrd="7" destOrd="0" parTransId="{8496EDF1-F578-4CDD-83A3-E7D2AD80FC6A}" sibTransId="{8F159C7E-65C2-4D88-961B-C4942DEEC6DD}"/>
    <dgm:cxn modelId="{727CEABC-EC7B-4CF2-84E3-D94C070095EF}" type="presOf" srcId="{1927D794-2095-4EEF-AE5D-883CDB7EF728}" destId="{409AA31A-90DD-4207-BB71-CDF538020BC0}" srcOrd="0" destOrd="0" presId="urn:microsoft.com/office/officeart/2005/8/layout/radial5"/>
    <dgm:cxn modelId="{8E4F6323-63F0-4456-A9D0-EA30D558741A}" type="presOf" srcId="{71D842AC-15E1-40C7-968E-F77B64B92D40}" destId="{DB4AEE6B-EB49-496C-B058-E7AC6AD8F449}" srcOrd="0" destOrd="0" presId="urn:microsoft.com/office/officeart/2005/8/layout/radial5"/>
    <dgm:cxn modelId="{F82F7245-BF03-4F05-A1FC-EA874E8C160F}" type="presOf" srcId="{B98F5D22-7D80-4C5C-AC70-945304F87EED}" destId="{76120906-2960-41FF-8948-C37AF062FC86}" srcOrd="1" destOrd="0" presId="urn:microsoft.com/office/officeart/2005/8/layout/radial5"/>
    <dgm:cxn modelId="{FD5DBB00-EAEB-4CCC-8B08-D3C41AA32416}" type="presOf" srcId="{2872D6DE-B210-40C1-BD76-45686D55CBF1}" destId="{4315E669-6D40-4D5D-812E-D28E7387B1C5}" srcOrd="1" destOrd="0" presId="urn:microsoft.com/office/officeart/2005/8/layout/radial5"/>
    <dgm:cxn modelId="{A01FA4BD-8DFD-4F26-8BE6-EA709C0BAF36}" srcId="{EA2877AD-800B-4E85-92DD-AD16935FDB95}" destId="{6A5D4864-2E25-4DB5-A884-DE3B5F330EE6}" srcOrd="9" destOrd="0" parTransId="{2082566F-9F08-4BDE-B694-72203B82781B}" sibTransId="{8B1FD9F7-8453-4213-ADFA-51F6C1EA0375}"/>
    <dgm:cxn modelId="{5DE4066B-0B9F-4DD5-870C-4F63C3EE2697}" type="presOf" srcId="{6A5D4864-2E25-4DB5-A884-DE3B5F330EE6}" destId="{D7C3B419-291C-4A51-AEC8-DC5971A6C7BF}" srcOrd="0" destOrd="0" presId="urn:microsoft.com/office/officeart/2005/8/layout/radial5"/>
    <dgm:cxn modelId="{6931DC9D-F41D-4F90-AF92-441D00BD24D7}" type="presOf" srcId="{2FD44F58-DE0A-448D-8DC4-3AC7976D079F}" destId="{D38CDEB3-CF10-4660-9B29-F764F4C4DFCC}" srcOrd="0" destOrd="0" presId="urn:microsoft.com/office/officeart/2005/8/layout/radial5"/>
    <dgm:cxn modelId="{3F828C83-9FF6-4148-8EBA-72E35A26278F}" type="presOf" srcId="{2FD44F58-DE0A-448D-8DC4-3AC7976D079F}" destId="{A203C950-E3B2-4E66-994A-735B283914A4}" srcOrd="1" destOrd="0" presId="urn:microsoft.com/office/officeart/2005/8/layout/radial5"/>
    <dgm:cxn modelId="{B5CD6651-0FF6-4D27-B6C9-AD9052CF9B81}" type="presOf" srcId="{3CECAE75-23BF-47BD-8008-A06E6C20D563}" destId="{991EA608-AF75-4A98-94D8-49ED12D68A03}" srcOrd="0" destOrd="0" presId="urn:microsoft.com/office/officeart/2005/8/layout/radial5"/>
    <dgm:cxn modelId="{FF2B8D54-2DFE-43E5-AF99-F2AD09217F35}" type="presOf" srcId="{B98F5D22-7D80-4C5C-AC70-945304F87EED}" destId="{A959EE55-DBAB-48B8-A98C-3F4AB755B23F}" srcOrd="0" destOrd="0" presId="urn:microsoft.com/office/officeart/2005/8/layout/radial5"/>
    <dgm:cxn modelId="{FE70888D-29CC-4B3A-865A-99A13463453F}" type="presOf" srcId="{415705AD-2FD2-486C-B2E4-DEB62FDF7A1C}" destId="{8D66190E-FEDC-495E-B49F-3BE7217A65E4}" srcOrd="0" destOrd="0" presId="urn:microsoft.com/office/officeart/2005/8/layout/radial5"/>
    <dgm:cxn modelId="{0AE87F21-9C83-4AAF-873D-FF361C9DD912}" type="presOf" srcId="{C8C6E99B-7EEF-4E6D-B38C-E294568D9ED0}" destId="{C8590073-6373-4B7C-BECD-DEE9FA024177}" srcOrd="1" destOrd="0" presId="urn:microsoft.com/office/officeart/2005/8/layout/radial5"/>
    <dgm:cxn modelId="{EA31FE44-20EF-4063-BF2A-FADE524282CE}" srcId="{EA2877AD-800B-4E85-92DD-AD16935FDB95}" destId="{1927D794-2095-4EEF-AE5D-883CDB7EF728}" srcOrd="1" destOrd="0" parTransId="{2FD44F58-DE0A-448D-8DC4-3AC7976D079F}" sibTransId="{E91A62D4-6B61-4D6D-90B4-5EAD16DB5AD6}"/>
    <dgm:cxn modelId="{C494DBAB-7225-448E-A20E-BA7752D83B42}" type="presOf" srcId="{93144673-C48E-4FBD-A843-3EFD2F0B25E4}" destId="{31485B30-A577-4F93-B3F9-64168832D580}" srcOrd="1" destOrd="0" presId="urn:microsoft.com/office/officeart/2005/8/layout/radial5"/>
    <dgm:cxn modelId="{02F87882-A450-403A-932E-24E2BD325148}" type="presOf" srcId="{6DF3A12D-2BAC-4771-B715-D4958E128D75}" destId="{5CD24D51-6C48-4D27-8911-170E92699D0A}" srcOrd="1" destOrd="0" presId="urn:microsoft.com/office/officeart/2005/8/layout/radial5"/>
    <dgm:cxn modelId="{77D2E71B-5557-4A12-AC6B-F7530B678BB0}" type="presOf" srcId="{2872D6DE-B210-40C1-BD76-45686D55CBF1}" destId="{A21AEB23-F53C-49ED-A01C-9D898F2D6696}" srcOrd="0" destOrd="0" presId="urn:microsoft.com/office/officeart/2005/8/layout/radial5"/>
    <dgm:cxn modelId="{092106DE-B376-4476-8DD9-248E2A547450}" type="presOf" srcId="{8496EDF1-F578-4CDD-83A3-E7D2AD80FC6A}" destId="{76314809-F1D4-424E-BE14-791CE806882C}" srcOrd="1" destOrd="0" presId="urn:microsoft.com/office/officeart/2005/8/layout/radial5"/>
    <dgm:cxn modelId="{F7FBA709-0CB6-4749-A9C2-C68C5CF3AAB2}" srcId="{EA2877AD-800B-4E85-92DD-AD16935FDB95}" destId="{6A2AB45B-4AB5-4453-86A4-940079D7A5B5}" srcOrd="4" destOrd="0" parTransId="{C8C6E99B-7EEF-4E6D-B38C-E294568D9ED0}" sibTransId="{27FFCAFE-B61F-4061-B5FA-8A7052462212}"/>
    <dgm:cxn modelId="{06477E8F-337E-4009-B4D4-17DAE22014C2}" srcId="{EA2877AD-800B-4E85-92DD-AD16935FDB95}" destId="{118F5812-0487-4E23-BF5B-C73B5719BC3D}" srcOrd="2" destOrd="0" parTransId="{6DF3A12D-2BAC-4771-B715-D4958E128D75}" sibTransId="{E66FA1B0-174E-4902-B084-9F511B7B2A38}"/>
    <dgm:cxn modelId="{D1AF99F3-65B0-4FD1-82BC-D9E0F4EF446A}" type="presOf" srcId="{2082566F-9F08-4BDE-B694-72203B82781B}" destId="{592B32E2-BC54-4A1D-8C6A-04D04FC931DF}" srcOrd="1" destOrd="0" presId="urn:microsoft.com/office/officeart/2005/8/layout/radial5"/>
    <dgm:cxn modelId="{2089C6C9-74DA-4B94-9FEE-EFFC14D436AB}" type="presOf" srcId="{118F5812-0487-4E23-BF5B-C73B5719BC3D}" destId="{F778ABEE-7EC7-4B7C-8DE5-F91BC3891E5E}" srcOrd="0" destOrd="0" presId="urn:microsoft.com/office/officeart/2005/8/layout/radial5"/>
    <dgm:cxn modelId="{C0A75954-77FE-428F-AE72-42AB50DFBD23}" type="presOf" srcId="{3E5D59E0-9247-47C9-82B1-66C5CDF609B8}" destId="{D1274968-41B4-4C76-9786-5848CA2BA15C}" srcOrd="1" destOrd="0" presId="urn:microsoft.com/office/officeart/2005/8/layout/radial5"/>
    <dgm:cxn modelId="{D7BC8BFE-54A9-4F84-AD33-D317B2556222}" type="presOf" srcId="{F082FBE1-740F-40E6-B797-639159D31018}" destId="{C59BA972-2F27-4C23-A9D7-57F42E242262}" srcOrd="0" destOrd="0" presId="urn:microsoft.com/office/officeart/2005/8/layout/radial5"/>
    <dgm:cxn modelId="{4FFF8D28-4357-4A3F-BDA5-875D766C5B83}" srcId="{EA2877AD-800B-4E85-92DD-AD16935FDB95}" destId="{F082FBE1-740F-40E6-B797-639159D31018}" srcOrd="6" destOrd="0" parTransId="{3E5D59E0-9247-47C9-82B1-66C5CDF609B8}" sibTransId="{DB3AE2B4-76A1-4EFC-883B-4432C2FF9EFA}"/>
    <dgm:cxn modelId="{4736349D-0BB1-49A4-BB61-51A6AD78FBD3}" type="presOf" srcId="{C8C6E99B-7EEF-4E6D-B38C-E294568D9ED0}" destId="{9B956A20-56BD-4AAA-93B3-D7E02FAEBE55}" srcOrd="0" destOrd="0" presId="urn:microsoft.com/office/officeart/2005/8/layout/radial5"/>
    <dgm:cxn modelId="{C8B76581-3D3D-48E0-B733-8C99D1A8F8FC}" type="presOf" srcId="{2082566F-9F08-4BDE-B694-72203B82781B}" destId="{345A7FA4-93E5-41B7-B03B-81FC793F0CE5}" srcOrd="0" destOrd="0" presId="urn:microsoft.com/office/officeart/2005/8/layout/radial5"/>
    <dgm:cxn modelId="{19901C70-D9F4-4DF2-88D0-CE97DE455EFD}" type="presOf" srcId="{93144673-C48E-4FBD-A843-3EFD2F0B25E4}" destId="{4ABDED07-2F13-4F48-803B-020F13FB1BB1}" srcOrd="0" destOrd="0" presId="urn:microsoft.com/office/officeart/2005/8/layout/radial5"/>
    <dgm:cxn modelId="{68AD7AB7-DE3E-4478-99A9-39BA3C502930}" srcId="{EA2877AD-800B-4E85-92DD-AD16935FDB95}" destId="{71D842AC-15E1-40C7-968E-F77B64B92D40}" srcOrd="5" destOrd="0" parTransId="{2872D6DE-B210-40C1-BD76-45686D55CBF1}" sibTransId="{D0C5C16C-9E4D-40FF-A354-982866E933E4}"/>
    <dgm:cxn modelId="{1D8AEA06-221A-4DDD-BD42-508E81951F47}" type="presOf" srcId="{8496EDF1-F578-4CDD-83A3-E7D2AD80FC6A}" destId="{F9296BA0-0C60-4C8F-8333-9F113E6FA1FC}" srcOrd="0" destOrd="0" presId="urn:microsoft.com/office/officeart/2005/8/layout/radial5"/>
    <dgm:cxn modelId="{8913C635-DD87-439F-A5D8-38A856E5B7FD}" srcId="{EA2877AD-800B-4E85-92DD-AD16935FDB95}" destId="{2ED91D63-7FE4-4E98-AC81-61D328F5AB8F}" srcOrd="3" destOrd="0" parTransId="{93144673-C48E-4FBD-A843-3EFD2F0B25E4}" sibTransId="{B13E456A-F12D-4949-9667-B15DEB279C7F}"/>
    <dgm:cxn modelId="{7D284933-CE99-4414-BA4C-07581179DF8A}" type="presOf" srcId="{E001F94A-4F64-4664-94C1-D0276D4FAC9D}" destId="{80C41A26-5496-4EAC-89B7-07911CF85AD6}" srcOrd="0" destOrd="0" presId="urn:microsoft.com/office/officeart/2005/8/layout/radial5"/>
    <dgm:cxn modelId="{A0E8E1E9-E705-4471-8D45-FF2DDC69BEE7}" type="presOf" srcId="{EA2877AD-800B-4E85-92DD-AD16935FDB95}" destId="{303124DC-FB54-4E07-92ED-FD1960ECCCA9}" srcOrd="0" destOrd="0" presId="urn:microsoft.com/office/officeart/2005/8/layout/radial5"/>
    <dgm:cxn modelId="{B95DE3A5-B3AB-4B70-96AE-A59900BA79CF}" srcId="{EA2877AD-800B-4E85-92DD-AD16935FDB95}" destId="{3CECAE75-23BF-47BD-8008-A06E6C20D563}" srcOrd="8" destOrd="0" parTransId="{B98F5D22-7D80-4C5C-AC70-945304F87EED}" sibTransId="{B6341379-984F-4707-94CD-75D243CC2AAC}"/>
    <dgm:cxn modelId="{EBDF1121-F78D-495E-9EF8-EC9B97E5B075}" type="presOf" srcId="{17BCB1EE-B0E2-40D9-A3D2-AEBF1C7875F2}" destId="{921F29B7-B62D-4FE9-931A-F7CA618AB3AE}" srcOrd="0" destOrd="0" presId="urn:microsoft.com/office/officeart/2005/8/layout/radial5"/>
    <dgm:cxn modelId="{977AAD2C-C046-4371-943E-EE4829E6B553}" type="presOf" srcId="{6A2AB45B-4AB5-4453-86A4-940079D7A5B5}" destId="{1D9B6745-F294-4AD7-BC3D-D255CE319FCF}" srcOrd="0" destOrd="0" presId="urn:microsoft.com/office/officeart/2005/8/layout/radial5"/>
    <dgm:cxn modelId="{D01BC2D9-B23F-4A0B-9360-61DD7A0A23D7}" type="presOf" srcId="{CB2AE160-841B-488F-80B0-45537C4ECAC0}" destId="{DAB97CF0-6F01-4F25-8EE5-5D754035FFFD}" srcOrd="0" destOrd="0" presId="urn:microsoft.com/office/officeart/2005/8/layout/radial5"/>
    <dgm:cxn modelId="{C3086043-4704-456D-9467-1744A0008013}" srcId="{EA2877AD-800B-4E85-92DD-AD16935FDB95}" destId="{17BCB1EE-B0E2-40D9-A3D2-AEBF1C7875F2}" srcOrd="0" destOrd="0" parTransId="{E001F94A-4F64-4664-94C1-D0276D4FAC9D}" sibTransId="{A404AEEC-07C0-4ED4-9839-3BCC9AEE3B1F}"/>
    <dgm:cxn modelId="{35D3D918-6AAE-4D41-9E53-2CA7D3319C17}" type="presParOf" srcId="{8D66190E-FEDC-495E-B49F-3BE7217A65E4}" destId="{303124DC-FB54-4E07-92ED-FD1960ECCCA9}" srcOrd="0" destOrd="0" presId="urn:microsoft.com/office/officeart/2005/8/layout/radial5"/>
    <dgm:cxn modelId="{D68C1FD5-7446-4D7D-BABC-38E7C1874473}" type="presParOf" srcId="{8D66190E-FEDC-495E-B49F-3BE7217A65E4}" destId="{80C41A26-5496-4EAC-89B7-07911CF85AD6}" srcOrd="1" destOrd="0" presId="urn:microsoft.com/office/officeart/2005/8/layout/radial5"/>
    <dgm:cxn modelId="{95E916BE-9FEE-4CCE-990F-6F8E7A84961B}" type="presParOf" srcId="{80C41A26-5496-4EAC-89B7-07911CF85AD6}" destId="{AF1B4289-3650-4F79-A547-32D95ABBEF06}" srcOrd="0" destOrd="0" presId="urn:microsoft.com/office/officeart/2005/8/layout/radial5"/>
    <dgm:cxn modelId="{84A1DB8D-CFF7-40D2-9DBC-52FB5E5D9A5A}" type="presParOf" srcId="{8D66190E-FEDC-495E-B49F-3BE7217A65E4}" destId="{921F29B7-B62D-4FE9-931A-F7CA618AB3AE}" srcOrd="2" destOrd="0" presId="urn:microsoft.com/office/officeart/2005/8/layout/radial5"/>
    <dgm:cxn modelId="{ED748DEE-1C2E-4023-B6B8-ACCBCAB3BB27}" type="presParOf" srcId="{8D66190E-FEDC-495E-B49F-3BE7217A65E4}" destId="{D38CDEB3-CF10-4660-9B29-F764F4C4DFCC}" srcOrd="3" destOrd="0" presId="urn:microsoft.com/office/officeart/2005/8/layout/radial5"/>
    <dgm:cxn modelId="{EBC7D467-9135-4757-A0A9-0F2000AF4534}" type="presParOf" srcId="{D38CDEB3-CF10-4660-9B29-F764F4C4DFCC}" destId="{A203C950-E3B2-4E66-994A-735B283914A4}" srcOrd="0" destOrd="0" presId="urn:microsoft.com/office/officeart/2005/8/layout/radial5"/>
    <dgm:cxn modelId="{513FF230-288C-4BDD-B73D-C273C9269061}" type="presParOf" srcId="{8D66190E-FEDC-495E-B49F-3BE7217A65E4}" destId="{409AA31A-90DD-4207-BB71-CDF538020BC0}" srcOrd="4" destOrd="0" presId="urn:microsoft.com/office/officeart/2005/8/layout/radial5"/>
    <dgm:cxn modelId="{8B2236B3-E78A-41B3-A3F5-417369FE9EE4}" type="presParOf" srcId="{8D66190E-FEDC-495E-B49F-3BE7217A65E4}" destId="{D4E5A28D-785C-474B-8C7C-52A1BA9BE9BD}" srcOrd="5" destOrd="0" presId="urn:microsoft.com/office/officeart/2005/8/layout/radial5"/>
    <dgm:cxn modelId="{7815FEFF-EF74-491B-A096-B2031880BB97}" type="presParOf" srcId="{D4E5A28D-785C-474B-8C7C-52A1BA9BE9BD}" destId="{5CD24D51-6C48-4D27-8911-170E92699D0A}" srcOrd="0" destOrd="0" presId="urn:microsoft.com/office/officeart/2005/8/layout/radial5"/>
    <dgm:cxn modelId="{4C162A6B-29B3-4E3E-B05A-506F528F04E1}" type="presParOf" srcId="{8D66190E-FEDC-495E-B49F-3BE7217A65E4}" destId="{F778ABEE-7EC7-4B7C-8DE5-F91BC3891E5E}" srcOrd="6" destOrd="0" presId="urn:microsoft.com/office/officeart/2005/8/layout/radial5"/>
    <dgm:cxn modelId="{2FA83ECD-297B-4863-8297-7CFDA040A488}" type="presParOf" srcId="{8D66190E-FEDC-495E-B49F-3BE7217A65E4}" destId="{4ABDED07-2F13-4F48-803B-020F13FB1BB1}" srcOrd="7" destOrd="0" presId="urn:microsoft.com/office/officeart/2005/8/layout/radial5"/>
    <dgm:cxn modelId="{AD8D81F3-B966-4A93-BEDF-BDFA7E6F2483}" type="presParOf" srcId="{4ABDED07-2F13-4F48-803B-020F13FB1BB1}" destId="{31485B30-A577-4F93-B3F9-64168832D580}" srcOrd="0" destOrd="0" presId="urn:microsoft.com/office/officeart/2005/8/layout/radial5"/>
    <dgm:cxn modelId="{6FFE4692-0676-4D67-BFB4-4FF42E3F8CBE}" type="presParOf" srcId="{8D66190E-FEDC-495E-B49F-3BE7217A65E4}" destId="{CA355553-CEEE-4DF1-B666-F7A2488F984F}" srcOrd="8" destOrd="0" presId="urn:microsoft.com/office/officeart/2005/8/layout/radial5"/>
    <dgm:cxn modelId="{1A6CCCAB-AA19-44C3-8484-8F5D971E5BAF}" type="presParOf" srcId="{8D66190E-FEDC-495E-B49F-3BE7217A65E4}" destId="{9B956A20-56BD-4AAA-93B3-D7E02FAEBE55}" srcOrd="9" destOrd="0" presId="urn:microsoft.com/office/officeart/2005/8/layout/radial5"/>
    <dgm:cxn modelId="{052B0BD8-AA60-47D5-801B-019F45E15501}" type="presParOf" srcId="{9B956A20-56BD-4AAA-93B3-D7E02FAEBE55}" destId="{C8590073-6373-4B7C-BECD-DEE9FA024177}" srcOrd="0" destOrd="0" presId="urn:microsoft.com/office/officeart/2005/8/layout/radial5"/>
    <dgm:cxn modelId="{2C19951C-7013-487D-8CA9-B7CC7FA0F64F}" type="presParOf" srcId="{8D66190E-FEDC-495E-B49F-3BE7217A65E4}" destId="{1D9B6745-F294-4AD7-BC3D-D255CE319FCF}" srcOrd="10" destOrd="0" presId="urn:microsoft.com/office/officeart/2005/8/layout/radial5"/>
    <dgm:cxn modelId="{B2298AA3-94AB-42A1-80E5-2F5D75EF898D}" type="presParOf" srcId="{8D66190E-FEDC-495E-B49F-3BE7217A65E4}" destId="{A21AEB23-F53C-49ED-A01C-9D898F2D6696}" srcOrd="11" destOrd="0" presId="urn:microsoft.com/office/officeart/2005/8/layout/radial5"/>
    <dgm:cxn modelId="{035E6022-4BD4-49E0-A04E-9C596D2604CE}" type="presParOf" srcId="{A21AEB23-F53C-49ED-A01C-9D898F2D6696}" destId="{4315E669-6D40-4D5D-812E-D28E7387B1C5}" srcOrd="0" destOrd="0" presId="urn:microsoft.com/office/officeart/2005/8/layout/radial5"/>
    <dgm:cxn modelId="{FE50B9DF-C74E-485C-8DB1-176E3E2F3E0A}" type="presParOf" srcId="{8D66190E-FEDC-495E-B49F-3BE7217A65E4}" destId="{DB4AEE6B-EB49-496C-B058-E7AC6AD8F449}" srcOrd="12" destOrd="0" presId="urn:microsoft.com/office/officeart/2005/8/layout/radial5"/>
    <dgm:cxn modelId="{533D2331-DDBA-4BF9-924F-08C87334809E}" type="presParOf" srcId="{8D66190E-FEDC-495E-B49F-3BE7217A65E4}" destId="{9AD50354-3F2E-401A-B0BE-A07DBCD6BF6B}" srcOrd="13" destOrd="0" presId="urn:microsoft.com/office/officeart/2005/8/layout/radial5"/>
    <dgm:cxn modelId="{526A8357-36E4-494F-8D75-32BB722351A8}" type="presParOf" srcId="{9AD50354-3F2E-401A-B0BE-A07DBCD6BF6B}" destId="{D1274968-41B4-4C76-9786-5848CA2BA15C}" srcOrd="0" destOrd="0" presId="urn:microsoft.com/office/officeart/2005/8/layout/radial5"/>
    <dgm:cxn modelId="{B3A449CD-D1AE-4221-BB08-46F769BCD8CC}" type="presParOf" srcId="{8D66190E-FEDC-495E-B49F-3BE7217A65E4}" destId="{C59BA972-2F27-4C23-A9D7-57F42E242262}" srcOrd="14" destOrd="0" presId="urn:microsoft.com/office/officeart/2005/8/layout/radial5"/>
    <dgm:cxn modelId="{99723A52-1A52-4501-9187-50A1E7359922}" type="presParOf" srcId="{8D66190E-FEDC-495E-B49F-3BE7217A65E4}" destId="{F9296BA0-0C60-4C8F-8333-9F113E6FA1FC}" srcOrd="15" destOrd="0" presId="urn:microsoft.com/office/officeart/2005/8/layout/radial5"/>
    <dgm:cxn modelId="{C5EBB069-E8A9-429E-933D-19781EBF4C7D}" type="presParOf" srcId="{F9296BA0-0C60-4C8F-8333-9F113E6FA1FC}" destId="{76314809-F1D4-424E-BE14-791CE806882C}" srcOrd="0" destOrd="0" presId="urn:microsoft.com/office/officeart/2005/8/layout/radial5"/>
    <dgm:cxn modelId="{F9DD235E-F17C-40E2-88D2-FF892895BD55}" type="presParOf" srcId="{8D66190E-FEDC-495E-B49F-3BE7217A65E4}" destId="{DAB97CF0-6F01-4F25-8EE5-5D754035FFFD}" srcOrd="16" destOrd="0" presId="urn:microsoft.com/office/officeart/2005/8/layout/radial5"/>
    <dgm:cxn modelId="{374F10A2-9AC8-43A1-846F-CC4984986882}" type="presParOf" srcId="{8D66190E-FEDC-495E-B49F-3BE7217A65E4}" destId="{A959EE55-DBAB-48B8-A98C-3F4AB755B23F}" srcOrd="17" destOrd="0" presId="urn:microsoft.com/office/officeart/2005/8/layout/radial5"/>
    <dgm:cxn modelId="{8444BCEA-AF3A-4CE0-9A4B-3E9DB721A0D7}" type="presParOf" srcId="{A959EE55-DBAB-48B8-A98C-3F4AB755B23F}" destId="{76120906-2960-41FF-8948-C37AF062FC86}" srcOrd="0" destOrd="0" presId="urn:microsoft.com/office/officeart/2005/8/layout/radial5"/>
    <dgm:cxn modelId="{EAABB851-1CE3-49BD-BD90-B2715F610C11}" type="presParOf" srcId="{8D66190E-FEDC-495E-B49F-3BE7217A65E4}" destId="{991EA608-AF75-4A98-94D8-49ED12D68A03}" srcOrd="18" destOrd="0" presId="urn:microsoft.com/office/officeart/2005/8/layout/radial5"/>
    <dgm:cxn modelId="{F567B994-F284-4F46-97ED-4B95C64ADB11}" type="presParOf" srcId="{8D66190E-FEDC-495E-B49F-3BE7217A65E4}" destId="{345A7FA4-93E5-41B7-B03B-81FC793F0CE5}" srcOrd="19" destOrd="0" presId="urn:microsoft.com/office/officeart/2005/8/layout/radial5"/>
    <dgm:cxn modelId="{E15B5B7E-D826-4AFF-A01D-5B6656FF1203}" type="presParOf" srcId="{345A7FA4-93E5-41B7-B03B-81FC793F0CE5}" destId="{592B32E2-BC54-4A1D-8C6A-04D04FC931DF}" srcOrd="0" destOrd="0" presId="urn:microsoft.com/office/officeart/2005/8/layout/radial5"/>
    <dgm:cxn modelId="{F5547F7B-9C46-4B67-AEFF-9D27BC5F9093}" type="presParOf" srcId="{8D66190E-FEDC-495E-B49F-3BE7217A65E4}" destId="{D7C3B419-291C-4A51-AEC8-DC5971A6C7BF}" srcOrd="20" destOrd="0" presId="urn:microsoft.com/office/officeart/2005/8/layout/radial5"/>
  </dgm:cxnLst>
  <dgm:bg/>
  <dgm:whole/>
</dgm:dataModel>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876" y="2130430"/>
            <a:ext cx="10368598"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9754" y="3886200"/>
            <a:ext cx="853884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98093" y="274643"/>
            <a:ext cx="3661622"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3227" y="274643"/>
            <a:ext cx="107815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5" y="4406905"/>
            <a:ext cx="1036859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585" y="2906713"/>
            <a:ext cx="10368598"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3226" y="1600205"/>
            <a:ext cx="722159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38125" y="1600205"/>
            <a:ext cx="722159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919" y="274638"/>
            <a:ext cx="10978515"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919" y="1535113"/>
            <a:ext cx="538972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919" y="2174875"/>
            <a:ext cx="538972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6593" y="1535113"/>
            <a:ext cx="539184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6593" y="2174875"/>
            <a:ext cx="539184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921" y="273050"/>
            <a:ext cx="401317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9216" y="273055"/>
            <a:ext cx="681921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921" y="1435103"/>
            <a:ext cx="401317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90962" y="4800600"/>
            <a:ext cx="731901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90962" y="612775"/>
            <a:ext cx="73190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90962" y="5367338"/>
            <a:ext cx="73190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9" y="274638"/>
            <a:ext cx="10978515"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919" y="1600205"/>
            <a:ext cx="1097851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917" y="6356355"/>
            <a:ext cx="284628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6/8/2026</a:t>
            </a:fld>
            <a:endParaRPr lang="en-US"/>
          </a:p>
        </p:txBody>
      </p:sp>
      <p:sp>
        <p:nvSpPr>
          <p:cNvPr id="5" name="Footer Placeholder 4"/>
          <p:cNvSpPr>
            <a:spLocks noGrp="1"/>
          </p:cNvSpPr>
          <p:nvPr>
            <p:ph type="ftr" sz="quarter" idx="3"/>
          </p:nvPr>
        </p:nvSpPr>
        <p:spPr>
          <a:xfrm>
            <a:off x="4167771" y="6356355"/>
            <a:ext cx="386281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42151" y="6356355"/>
            <a:ext cx="284628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jpe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tiff"/></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gif"/></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4" descr="A statue of liberty in the water&#10;&#10;Description automatically generated">
            <a:extLst>
              <a:ext uri="{FF2B5EF4-FFF2-40B4-BE49-F238E27FC236}">
                <a16:creationId xmlns:a16="http://schemas.microsoft.com/office/drawing/2014/main" xmlns="" id="{4B92C829-BBF1-4ADE-8207-438C7386360E}"/>
              </a:ext>
            </a:extLst>
          </p:cNvPr>
          <p:cNvPicPr>
            <a:picLocks noChangeAspect="1"/>
          </p:cNvPicPr>
          <p:nvPr/>
        </p:nvPicPr>
        <p:blipFill>
          <a:blip r:embed="rId2">
            <a:extLst>
              <a:ext uri="{28A0092B-C50C-407E-A947-70E740481C1C}">
                <a14:useLocalDpi xmlns:a14="http://schemas.microsoft.com/office/drawing/2010/main" xmlns="" val="0"/>
              </a:ext>
            </a:extLst>
          </a:blip>
          <a:srcRect l="409" r="409"/>
          <a:stretch>
            <a:fillRect/>
          </a:stretch>
        </p:blipFill>
        <p:spPr>
          <a:xfrm>
            <a:off x="-1" y="381000"/>
            <a:ext cx="8906850" cy="6477000"/>
          </a:xfrm>
          <a:custGeom>
            <a:avLst/>
            <a:gdLst>
              <a:gd name="connsiteX0" fmla="*/ 0 w 8908610"/>
              <a:gd name="connsiteY0" fmla="*/ 0 h 6858000"/>
              <a:gd name="connsiteX1" fmla="*/ 8908610 w 8908610"/>
              <a:gd name="connsiteY1" fmla="*/ 0 h 6858000"/>
              <a:gd name="connsiteX2" fmla="*/ 8908610 w 8908610"/>
              <a:gd name="connsiteY2" fmla="*/ 6858000 h 6858000"/>
              <a:gd name="connsiteX3" fmla="*/ 0 w 8908610"/>
              <a:gd name="connsiteY3" fmla="*/ 6858000 h 6858000"/>
              <a:gd name="connsiteX4" fmla="*/ 0 w 8908610"/>
              <a:gd name="connsiteY4" fmla="*/ 0 h 6858000"/>
              <a:gd name="connsiteX0" fmla="*/ 0 w 8908610"/>
              <a:gd name="connsiteY0" fmla="*/ 0 h 6858000"/>
              <a:gd name="connsiteX1" fmla="*/ 4725909 w 8908610"/>
              <a:gd name="connsiteY1" fmla="*/ 0 h 6858000"/>
              <a:gd name="connsiteX2" fmla="*/ 8908610 w 8908610"/>
              <a:gd name="connsiteY2" fmla="*/ 6858000 h 6858000"/>
              <a:gd name="connsiteX3" fmla="*/ 0 w 8908610"/>
              <a:gd name="connsiteY3" fmla="*/ 6858000 h 6858000"/>
              <a:gd name="connsiteX4" fmla="*/ 0 w 8908610"/>
              <a:gd name="connsiteY4" fmla="*/ 0 h 6858000"/>
              <a:gd name="connsiteX0" fmla="*/ 0 w 8908610"/>
              <a:gd name="connsiteY0" fmla="*/ 0 h 6858000"/>
              <a:gd name="connsiteX1" fmla="*/ 4330673 w 8908610"/>
              <a:gd name="connsiteY1" fmla="*/ 0 h 6858000"/>
              <a:gd name="connsiteX2" fmla="*/ 8908610 w 8908610"/>
              <a:gd name="connsiteY2" fmla="*/ 6858000 h 6858000"/>
              <a:gd name="connsiteX3" fmla="*/ 0 w 8908610"/>
              <a:gd name="connsiteY3" fmla="*/ 6858000 h 6858000"/>
              <a:gd name="connsiteX4" fmla="*/ 0 w 890861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8610" h="6858000">
                <a:moveTo>
                  <a:pt x="0" y="0"/>
                </a:moveTo>
                <a:lnTo>
                  <a:pt x="4330673" y="0"/>
                </a:lnTo>
                <a:lnTo>
                  <a:pt x="8908610" y="6858000"/>
                </a:lnTo>
                <a:lnTo>
                  <a:pt x="0" y="6858000"/>
                </a:lnTo>
                <a:lnTo>
                  <a:pt x="0" y="0"/>
                </a:lnTo>
                <a:close/>
              </a:path>
            </a:pathLst>
          </a:custGeom>
        </p:spPr>
      </p:pic>
      <p:sp>
        <p:nvSpPr>
          <p:cNvPr id="3" name="Oval 91">
            <a:extLst>
              <a:ext uri="{FF2B5EF4-FFF2-40B4-BE49-F238E27FC236}">
                <a16:creationId xmlns:a16="http://schemas.microsoft.com/office/drawing/2014/main" xmlns="" id="{B69240C1-3F1C-58B8-5BD0-F7CE8A4B21DB}"/>
              </a:ext>
            </a:extLst>
          </p:cNvPr>
          <p:cNvSpPr/>
          <p:nvPr/>
        </p:nvSpPr>
        <p:spPr>
          <a:xfrm flipH="1">
            <a:off x="6200005" y="223052"/>
            <a:ext cx="403654" cy="506718"/>
          </a:xfrm>
          <a:prstGeom prst="ellipse">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Oval 94">
            <a:extLst>
              <a:ext uri="{FF2B5EF4-FFF2-40B4-BE49-F238E27FC236}">
                <a16:creationId xmlns:a16="http://schemas.microsoft.com/office/drawing/2014/main" xmlns="" id="{7ACB5D00-5A96-534A-81FD-910506600E02}"/>
              </a:ext>
            </a:extLst>
          </p:cNvPr>
          <p:cNvSpPr/>
          <p:nvPr/>
        </p:nvSpPr>
        <p:spPr>
          <a:xfrm flipH="1">
            <a:off x="6965980" y="1008990"/>
            <a:ext cx="403654" cy="506718"/>
          </a:xfrm>
          <a:prstGeom prst="ellipse">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TextBox 4">
            <a:extLst>
              <a:ext uri="{FF2B5EF4-FFF2-40B4-BE49-F238E27FC236}">
                <a16:creationId xmlns:a16="http://schemas.microsoft.com/office/drawing/2014/main" xmlns="" id="{71AF823A-A4A6-98D2-FD8F-822AB02752A8}"/>
              </a:ext>
            </a:extLst>
          </p:cNvPr>
          <p:cNvSpPr txBox="1"/>
          <p:nvPr/>
        </p:nvSpPr>
        <p:spPr>
          <a:xfrm flipH="1">
            <a:off x="7034951" y="211181"/>
            <a:ext cx="2951122" cy="738664"/>
          </a:xfrm>
          <a:prstGeom prst="rect">
            <a:avLst/>
          </a:prstGeom>
          <a:noFill/>
        </p:spPr>
        <p:txBody>
          <a:bodyPr wrap="square" rtlCol="0">
            <a:spAutoFit/>
          </a:bodyPr>
          <a:lstStyle/>
          <a:p>
            <a:pPr>
              <a:defRPr sz="1600"/>
            </a:pPr>
            <a:r>
              <a:rPr lang="en-IN" sz="1400">
                <a:latin typeface="Buenos Aires" pitchFamily="2" charset="0"/>
              </a:rPr>
              <a:t>World’s largest international student population – over 1 million students.</a:t>
            </a:r>
          </a:p>
        </p:txBody>
      </p:sp>
      <p:sp>
        <p:nvSpPr>
          <p:cNvPr id="6" name="TextBox 5">
            <a:extLst>
              <a:ext uri="{FF2B5EF4-FFF2-40B4-BE49-F238E27FC236}">
                <a16:creationId xmlns:a16="http://schemas.microsoft.com/office/drawing/2014/main" xmlns="" id="{F4B8450A-4CF7-EBFD-D892-41733716BD0E}"/>
              </a:ext>
            </a:extLst>
          </p:cNvPr>
          <p:cNvSpPr txBox="1"/>
          <p:nvPr/>
        </p:nvSpPr>
        <p:spPr>
          <a:xfrm flipH="1">
            <a:off x="7728816" y="925913"/>
            <a:ext cx="2811990" cy="738664"/>
          </a:xfrm>
          <a:prstGeom prst="rect">
            <a:avLst/>
          </a:prstGeom>
          <a:noFill/>
        </p:spPr>
        <p:txBody>
          <a:bodyPr wrap="square" rtlCol="0">
            <a:spAutoFit/>
          </a:bodyPr>
          <a:lstStyle/>
          <a:p>
            <a:pPr>
              <a:defRPr sz="1600"/>
            </a:pPr>
            <a:r>
              <a:rPr lang="en-US" sz="1400" dirty="0"/>
              <a:t>Home to 5,000+ universities and colleges with cutting-edge research and faculty.</a:t>
            </a:r>
          </a:p>
        </p:txBody>
      </p:sp>
      <p:sp>
        <p:nvSpPr>
          <p:cNvPr id="7" name="Oval 95">
            <a:extLst>
              <a:ext uri="{FF2B5EF4-FFF2-40B4-BE49-F238E27FC236}">
                <a16:creationId xmlns:a16="http://schemas.microsoft.com/office/drawing/2014/main" xmlns="" id="{380CCBF5-43BD-D296-AC89-E2CD033A4ACE}"/>
              </a:ext>
            </a:extLst>
          </p:cNvPr>
          <p:cNvSpPr/>
          <p:nvPr/>
        </p:nvSpPr>
        <p:spPr>
          <a:xfrm>
            <a:off x="7557242" y="1716136"/>
            <a:ext cx="403654" cy="506718"/>
          </a:xfrm>
          <a:prstGeom prst="ellipse">
            <a:avLst/>
          </a:prstGeom>
          <a:solidFill>
            <a:srgbClr val="FDAF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TextBox 7">
            <a:extLst>
              <a:ext uri="{FF2B5EF4-FFF2-40B4-BE49-F238E27FC236}">
                <a16:creationId xmlns:a16="http://schemas.microsoft.com/office/drawing/2014/main" xmlns="" id="{6481E6EB-4ACA-FDF7-32A4-6E8E2D489702}"/>
              </a:ext>
            </a:extLst>
          </p:cNvPr>
          <p:cNvSpPr txBox="1"/>
          <p:nvPr/>
        </p:nvSpPr>
        <p:spPr>
          <a:xfrm flipH="1">
            <a:off x="8246137" y="1636444"/>
            <a:ext cx="2719819" cy="523220"/>
          </a:xfrm>
          <a:prstGeom prst="rect">
            <a:avLst/>
          </a:prstGeom>
          <a:noFill/>
        </p:spPr>
        <p:txBody>
          <a:bodyPr wrap="square" rtlCol="0">
            <a:spAutoFit/>
          </a:bodyPr>
          <a:lstStyle/>
          <a:p>
            <a:r>
              <a:rPr lang="en-US" altLang="ko-KR" sz="1400">
                <a:cs typeface="Arial" pitchFamily="34" charset="0"/>
              </a:rPr>
              <a:t>Flexible academic curriculum with a wide choice of majors/minors.</a:t>
            </a:r>
          </a:p>
        </p:txBody>
      </p:sp>
      <p:sp>
        <p:nvSpPr>
          <p:cNvPr id="9" name="Oval 91">
            <a:extLst>
              <a:ext uri="{FF2B5EF4-FFF2-40B4-BE49-F238E27FC236}">
                <a16:creationId xmlns:a16="http://schemas.microsoft.com/office/drawing/2014/main" xmlns="" id="{6FC95A6E-59A6-F545-5987-DD5C55EAB565}"/>
              </a:ext>
            </a:extLst>
          </p:cNvPr>
          <p:cNvSpPr/>
          <p:nvPr/>
        </p:nvSpPr>
        <p:spPr>
          <a:xfrm flipH="1">
            <a:off x="8246142" y="2307653"/>
            <a:ext cx="403654" cy="506718"/>
          </a:xfrm>
          <a:prstGeom prst="ellipse">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Oval 94">
            <a:extLst>
              <a:ext uri="{FF2B5EF4-FFF2-40B4-BE49-F238E27FC236}">
                <a16:creationId xmlns:a16="http://schemas.microsoft.com/office/drawing/2014/main" xmlns="" id="{A4C3B1BE-AC80-C21F-9E95-D9A8CA9499DD}"/>
              </a:ext>
            </a:extLst>
          </p:cNvPr>
          <p:cNvSpPr/>
          <p:nvPr/>
        </p:nvSpPr>
        <p:spPr>
          <a:xfrm flipH="1">
            <a:off x="8875013" y="2966995"/>
            <a:ext cx="403654" cy="506718"/>
          </a:xfrm>
          <a:prstGeom prst="ellipse">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TextBox 10">
            <a:extLst>
              <a:ext uri="{FF2B5EF4-FFF2-40B4-BE49-F238E27FC236}">
                <a16:creationId xmlns:a16="http://schemas.microsoft.com/office/drawing/2014/main" xmlns="" id="{74553A58-0C46-A0A1-8F0E-FDFAF5B055F5}"/>
              </a:ext>
            </a:extLst>
          </p:cNvPr>
          <p:cNvSpPr txBox="1"/>
          <p:nvPr/>
        </p:nvSpPr>
        <p:spPr>
          <a:xfrm flipH="1">
            <a:off x="9089271" y="2306414"/>
            <a:ext cx="2987630" cy="523220"/>
          </a:xfrm>
          <a:prstGeom prst="rect">
            <a:avLst/>
          </a:prstGeom>
          <a:noFill/>
        </p:spPr>
        <p:txBody>
          <a:bodyPr wrap="square" rtlCol="0">
            <a:spAutoFit/>
          </a:bodyPr>
          <a:lstStyle/>
          <a:p>
            <a:pPr>
              <a:defRPr sz="1600"/>
            </a:pPr>
            <a:r>
              <a:rPr lang="en-US" sz="1400"/>
              <a:t>High Quality Education – Top ranked universities</a:t>
            </a:r>
            <a:r>
              <a:rPr lang="en-US" sz="1100"/>
              <a:t>.</a:t>
            </a:r>
          </a:p>
        </p:txBody>
      </p:sp>
      <p:sp>
        <p:nvSpPr>
          <p:cNvPr id="14" name="Rectangle 13">
            <a:extLst>
              <a:ext uri="{FF2B5EF4-FFF2-40B4-BE49-F238E27FC236}">
                <a16:creationId xmlns:a16="http://schemas.microsoft.com/office/drawing/2014/main" xmlns="" id="{76CCA2DF-DFD2-84E2-5C39-74D79BEC3F6D}"/>
              </a:ext>
            </a:extLst>
          </p:cNvPr>
          <p:cNvSpPr/>
          <p:nvPr/>
        </p:nvSpPr>
        <p:spPr>
          <a:xfrm>
            <a:off x="688974" y="2895600"/>
            <a:ext cx="4071437" cy="1192436"/>
          </a:xfrm>
          <a:prstGeom prst="rect">
            <a:avLst/>
          </a:prstGeom>
          <a:solidFill>
            <a:schemeClr val="bg1">
              <a:alpha val="3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5" name="TextBox 14">
            <a:extLst>
              <a:ext uri="{FF2B5EF4-FFF2-40B4-BE49-F238E27FC236}">
                <a16:creationId xmlns:a16="http://schemas.microsoft.com/office/drawing/2014/main" xmlns="" id="{D9E4AF59-3214-1817-742D-CB1521738A75}"/>
              </a:ext>
            </a:extLst>
          </p:cNvPr>
          <p:cNvSpPr txBox="1"/>
          <p:nvPr/>
        </p:nvSpPr>
        <p:spPr>
          <a:xfrm>
            <a:off x="2136775" y="2895600"/>
            <a:ext cx="2057400" cy="1200329"/>
          </a:xfrm>
          <a:prstGeom prst="rect">
            <a:avLst/>
          </a:prstGeom>
          <a:noFill/>
        </p:spPr>
        <p:txBody>
          <a:bodyPr wrap="square">
            <a:spAutoFit/>
          </a:bodyPr>
          <a:lstStyle/>
          <a:p>
            <a:r>
              <a:rPr lang="en-IN" sz="3600" dirty="0">
                <a:latin typeface="Buenos Aires" pitchFamily="2" charset="0"/>
              </a:rPr>
              <a:t>Why USA?</a:t>
            </a:r>
          </a:p>
        </p:txBody>
      </p:sp>
      <p:sp>
        <p:nvSpPr>
          <p:cNvPr id="19" name="TextBox 18">
            <a:extLst>
              <a:ext uri="{FF2B5EF4-FFF2-40B4-BE49-F238E27FC236}">
                <a16:creationId xmlns:a16="http://schemas.microsoft.com/office/drawing/2014/main" xmlns="" id="{51A4E628-7D53-8717-B0D2-FB8BDF98FA7F}"/>
              </a:ext>
            </a:extLst>
          </p:cNvPr>
          <p:cNvSpPr txBox="1"/>
          <p:nvPr/>
        </p:nvSpPr>
        <p:spPr>
          <a:xfrm flipH="1">
            <a:off x="10710556" y="4051252"/>
            <a:ext cx="2987628" cy="738664"/>
          </a:xfrm>
          <a:prstGeom prst="rect">
            <a:avLst/>
          </a:prstGeom>
          <a:noFill/>
        </p:spPr>
        <p:txBody>
          <a:bodyPr wrap="square" rtlCol="0">
            <a:spAutoFit/>
          </a:bodyPr>
          <a:lstStyle/>
          <a:p>
            <a:pPr>
              <a:defRPr sz="1600"/>
            </a:pPr>
            <a:r>
              <a:rPr lang="en-US" sz="1400"/>
              <a:t>Access to the global job market and internship opportunities through Co-Op programs.</a:t>
            </a:r>
          </a:p>
        </p:txBody>
      </p:sp>
      <p:sp>
        <p:nvSpPr>
          <p:cNvPr id="22" name="TextBox 21">
            <a:extLst>
              <a:ext uri="{FF2B5EF4-FFF2-40B4-BE49-F238E27FC236}">
                <a16:creationId xmlns:a16="http://schemas.microsoft.com/office/drawing/2014/main" xmlns="" id="{7E84C8BB-2B33-154B-C8D8-71981010F57A}"/>
              </a:ext>
            </a:extLst>
          </p:cNvPr>
          <p:cNvSpPr txBox="1"/>
          <p:nvPr/>
        </p:nvSpPr>
        <p:spPr>
          <a:xfrm flipH="1">
            <a:off x="11128171" y="4654746"/>
            <a:ext cx="2467011" cy="523220"/>
          </a:xfrm>
          <a:prstGeom prst="rect">
            <a:avLst/>
          </a:prstGeom>
          <a:noFill/>
        </p:spPr>
        <p:txBody>
          <a:bodyPr wrap="square" rtlCol="0">
            <a:spAutoFit/>
          </a:bodyPr>
          <a:lstStyle/>
          <a:p>
            <a:pPr>
              <a:defRPr sz="1600"/>
            </a:pPr>
            <a:r>
              <a:rPr lang="en-IN" sz="1400"/>
              <a:t>Multicultural environment with global exposure.</a:t>
            </a:r>
          </a:p>
        </p:txBody>
      </p:sp>
      <p:sp>
        <p:nvSpPr>
          <p:cNvPr id="23" name="TextBox 22">
            <a:extLst>
              <a:ext uri="{FF2B5EF4-FFF2-40B4-BE49-F238E27FC236}">
                <a16:creationId xmlns:a16="http://schemas.microsoft.com/office/drawing/2014/main" xmlns="" id="{F44C58BC-6D18-04B7-16F6-DDE11DA0B485}"/>
              </a:ext>
            </a:extLst>
          </p:cNvPr>
          <p:cNvSpPr txBox="1"/>
          <p:nvPr/>
        </p:nvSpPr>
        <p:spPr>
          <a:xfrm>
            <a:off x="6326452" y="231261"/>
            <a:ext cx="309703" cy="646331"/>
          </a:xfrm>
          <a:prstGeom prst="rect">
            <a:avLst/>
          </a:prstGeom>
          <a:noFill/>
        </p:spPr>
        <p:txBody>
          <a:bodyPr wrap="square" rtlCol="0">
            <a:spAutoFit/>
          </a:bodyPr>
          <a:lstStyle/>
          <a:p>
            <a:r>
              <a:rPr lang="en-IN">
                <a:solidFill>
                  <a:schemeClr val="bg1"/>
                </a:solidFill>
              </a:rPr>
              <a:t>01</a:t>
            </a:r>
          </a:p>
        </p:txBody>
      </p:sp>
      <p:sp>
        <p:nvSpPr>
          <p:cNvPr id="24" name="TextBox 23">
            <a:extLst>
              <a:ext uri="{FF2B5EF4-FFF2-40B4-BE49-F238E27FC236}">
                <a16:creationId xmlns:a16="http://schemas.microsoft.com/office/drawing/2014/main" xmlns="" id="{AFA6C6DA-01D9-728C-01BF-9DD06DD4C548}"/>
              </a:ext>
            </a:extLst>
          </p:cNvPr>
          <p:cNvSpPr txBox="1"/>
          <p:nvPr/>
        </p:nvSpPr>
        <p:spPr>
          <a:xfrm>
            <a:off x="7079046" y="1008862"/>
            <a:ext cx="309703" cy="646331"/>
          </a:xfrm>
          <a:prstGeom prst="rect">
            <a:avLst/>
          </a:prstGeom>
          <a:noFill/>
        </p:spPr>
        <p:txBody>
          <a:bodyPr wrap="square" rtlCol="0">
            <a:spAutoFit/>
          </a:bodyPr>
          <a:lstStyle/>
          <a:p>
            <a:r>
              <a:rPr lang="en-IN">
                <a:solidFill>
                  <a:schemeClr val="bg1"/>
                </a:solidFill>
              </a:rPr>
              <a:t>02</a:t>
            </a:r>
          </a:p>
        </p:txBody>
      </p:sp>
      <p:sp>
        <p:nvSpPr>
          <p:cNvPr id="25" name="TextBox 24">
            <a:extLst>
              <a:ext uri="{FF2B5EF4-FFF2-40B4-BE49-F238E27FC236}">
                <a16:creationId xmlns:a16="http://schemas.microsoft.com/office/drawing/2014/main" xmlns="" id="{1EA7339B-A97B-0651-01FB-05D592057860}"/>
              </a:ext>
            </a:extLst>
          </p:cNvPr>
          <p:cNvSpPr txBox="1"/>
          <p:nvPr/>
        </p:nvSpPr>
        <p:spPr>
          <a:xfrm>
            <a:off x="7630068" y="1698717"/>
            <a:ext cx="309703" cy="646331"/>
          </a:xfrm>
          <a:prstGeom prst="rect">
            <a:avLst/>
          </a:prstGeom>
          <a:noFill/>
        </p:spPr>
        <p:txBody>
          <a:bodyPr wrap="square" rtlCol="0">
            <a:spAutoFit/>
          </a:bodyPr>
          <a:lstStyle/>
          <a:p>
            <a:r>
              <a:rPr lang="en-IN">
                <a:solidFill>
                  <a:schemeClr val="bg1"/>
                </a:solidFill>
              </a:rPr>
              <a:t>03</a:t>
            </a:r>
          </a:p>
        </p:txBody>
      </p:sp>
      <p:sp>
        <p:nvSpPr>
          <p:cNvPr id="26" name="TextBox 25">
            <a:extLst>
              <a:ext uri="{FF2B5EF4-FFF2-40B4-BE49-F238E27FC236}">
                <a16:creationId xmlns:a16="http://schemas.microsoft.com/office/drawing/2014/main" xmlns="" id="{FF487BEA-3631-9074-43BE-8CE145A4AE64}"/>
              </a:ext>
            </a:extLst>
          </p:cNvPr>
          <p:cNvSpPr txBox="1"/>
          <p:nvPr/>
        </p:nvSpPr>
        <p:spPr>
          <a:xfrm>
            <a:off x="8338187" y="2296416"/>
            <a:ext cx="309703" cy="646331"/>
          </a:xfrm>
          <a:prstGeom prst="rect">
            <a:avLst/>
          </a:prstGeom>
          <a:noFill/>
        </p:spPr>
        <p:txBody>
          <a:bodyPr wrap="square" rtlCol="0">
            <a:spAutoFit/>
          </a:bodyPr>
          <a:lstStyle/>
          <a:p>
            <a:r>
              <a:rPr lang="en-IN">
                <a:solidFill>
                  <a:schemeClr val="bg1"/>
                </a:solidFill>
              </a:rPr>
              <a:t>04</a:t>
            </a:r>
          </a:p>
        </p:txBody>
      </p:sp>
      <p:sp>
        <p:nvSpPr>
          <p:cNvPr id="32" name="Oval 95">
            <a:extLst>
              <a:ext uri="{FF2B5EF4-FFF2-40B4-BE49-F238E27FC236}">
                <a16:creationId xmlns:a16="http://schemas.microsoft.com/office/drawing/2014/main" xmlns="" id="{D374E6A7-4581-31C1-2074-679157E3303D}"/>
              </a:ext>
            </a:extLst>
          </p:cNvPr>
          <p:cNvSpPr/>
          <p:nvPr/>
        </p:nvSpPr>
        <p:spPr>
          <a:xfrm>
            <a:off x="9398463" y="3572411"/>
            <a:ext cx="403654" cy="506718"/>
          </a:xfrm>
          <a:prstGeom prst="ellipse">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3" name="TextBox 32">
            <a:extLst>
              <a:ext uri="{FF2B5EF4-FFF2-40B4-BE49-F238E27FC236}">
                <a16:creationId xmlns:a16="http://schemas.microsoft.com/office/drawing/2014/main" xmlns="" id="{5E0CD824-5599-0F37-70C1-66DE7CE018AF}"/>
              </a:ext>
            </a:extLst>
          </p:cNvPr>
          <p:cNvSpPr txBox="1"/>
          <p:nvPr/>
        </p:nvSpPr>
        <p:spPr>
          <a:xfrm flipH="1">
            <a:off x="10174945" y="3449426"/>
            <a:ext cx="2987629" cy="738664"/>
          </a:xfrm>
          <a:prstGeom prst="rect">
            <a:avLst/>
          </a:prstGeom>
          <a:noFill/>
        </p:spPr>
        <p:txBody>
          <a:bodyPr wrap="square" rtlCol="0">
            <a:spAutoFit/>
          </a:bodyPr>
          <a:lstStyle/>
          <a:p>
            <a:pPr>
              <a:defRPr sz="1600"/>
            </a:pPr>
            <a:r>
              <a:rPr lang="en-US" sz="1400"/>
              <a:t>Excellent post-study work opportunities – CPT, OPT &amp; STEM OPT extension.</a:t>
            </a:r>
          </a:p>
        </p:txBody>
      </p:sp>
      <p:sp>
        <p:nvSpPr>
          <p:cNvPr id="34" name="TextBox 33">
            <a:extLst>
              <a:ext uri="{FF2B5EF4-FFF2-40B4-BE49-F238E27FC236}">
                <a16:creationId xmlns:a16="http://schemas.microsoft.com/office/drawing/2014/main" xmlns="" id="{66FFBFB9-9F27-AFB0-F1CE-19C9DD637DAB}"/>
              </a:ext>
            </a:extLst>
          </p:cNvPr>
          <p:cNvSpPr txBox="1"/>
          <p:nvPr/>
        </p:nvSpPr>
        <p:spPr>
          <a:xfrm flipH="1">
            <a:off x="9626094" y="2980920"/>
            <a:ext cx="2384057" cy="307777"/>
          </a:xfrm>
          <a:prstGeom prst="rect">
            <a:avLst/>
          </a:prstGeom>
          <a:noFill/>
        </p:spPr>
        <p:txBody>
          <a:bodyPr wrap="square" rtlCol="0">
            <a:spAutoFit/>
          </a:bodyPr>
          <a:lstStyle/>
          <a:p>
            <a:pPr>
              <a:defRPr sz="1600"/>
            </a:pPr>
            <a:r>
              <a:rPr lang="en-US" sz="1400"/>
              <a:t>Scholarship opportunities</a:t>
            </a:r>
          </a:p>
        </p:txBody>
      </p:sp>
      <p:sp>
        <p:nvSpPr>
          <p:cNvPr id="35" name="Oval 91">
            <a:extLst>
              <a:ext uri="{FF2B5EF4-FFF2-40B4-BE49-F238E27FC236}">
                <a16:creationId xmlns:a16="http://schemas.microsoft.com/office/drawing/2014/main" xmlns="" id="{91F577DF-AD02-07E5-CA87-339EA8417270}"/>
              </a:ext>
            </a:extLst>
          </p:cNvPr>
          <p:cNvSpPr/>
          <p:nvPr/>
        </p:nvSpPr>
        <p:spPr>
          <a:xfrm flipH="1">
            <a:off x="9959475" y="4143723"/>
            <a:ext cx="403654" cy="506718"/>
          </a:xfrm>
          <a:prstGeom prst="ellipse">
            <a:avLst/>
          </a:prstGeom>
          <a:solidFill>
            <a:srgbClr val="FDAF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6" name="Oval 94">
            <a:extLst>
              <a:ext uri="{FF2B5EF4-FFF2-40B4-BE49-F238E27FC236}">
                <a16:creationId xmlns:a16="http://schemas.microsoft.com/office/drawing/2014/main" xmlns="" id="{4E73FAEB-82C8-B4BC-963E-5E110FD80EBC}"/>
              </a:ext>
            </a:extLst>
          </p:cNvPr>
          <p:cNvSpPr/>
          <p:nvPr/>
        </p:nvSpPr>
        <p:spPr>
          <a:xfrm flipH="1">
            <a:off x="10324287" y="4781767"/>
            <a:ext cx="403654" cy="485981"/>
          </a:xfrm>
          <a:prstGeom prst="ellipse">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7" name="Oval 95">
            <a:extLst>
              <a:ext uri="{FF2B5EF4-FFF2-40B4-BE49-F238E27FC236}">
                <a16:creationId xmlns:a16="http://schemas.microsoft.com/office/drawing/2014/main" xmlns="" id="{FDE0D490-FEA6-D538-591C-463C03B953C0}"/>
              </a:ext>
            </a:extLst>
          </p:cNvPr>
          <p:cNvSpPr/>
          <p:nvPr/>
        </p:nvSpPr>
        <p:spPr>
          <a:xfrm>
            <a:off x="10594976" y="5493782"/>
            <a:ext cx="304800" cy="506718"/>
          </a:xfrm>
          <a:prstGeom prst="ellipse">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8" name="TextBox 37">
            <a:extLst>
              <a:ext uri="{FF2B5EF4-FFF2-40B4-BE49-F238E27FC236}">
                <a16:creationId xmlns:a16="http://schemas.microsoft.com/office/drawing/2014/main" xmlns="" id="{45E1C73E-7A59-128A-CE48-2DA2633D8B5E}"/>
              </a:ext>
            </a:extLst>
          </p:cNvPr>
          <p:cNvSpPr txBox="1"/>
          <p:nvPr/>
        </p:nvSpPr>
        <p:spPr>
          <a:xfrm flipH="1">
            <a:off x="11128375" y="5334749"/>
            <a:ext cx="2438400" cy="954107"/>
          </a:xfrm>
          <a:prstGeom prst="rect">
            <a:avLst/>
          </a:prstGeom>
          <a:noFill/>
        </p:spPr>
        <p:txBody>
          <a:bodyPr wrap="square" rtlCol="0">
            <a:spAutoFit/>
          </a:bodyPr>
          <a:lstStyle/>
          <a:p>
            <a:pPr>
              <a:defRPr sz="1600"/>
            </a:pPr>
            <a:r>
              <a:rPr lang="en-US" sz="1400" dirty="0"/>
              <a:t>The USA is home to some of the largest multinational corporations, such as Apple, Microsoft, and Amazon</a:t>
            </a:r>
          </a:p>
        </p:txBody>
      </p:sp>
      <p:sp>
        <p:nvSpPr>
          <p:cNvPr id="39" name="TextBox 38">
            <a:extLst>
              <a:ext uri="{FF2B5EF4-FFF2-40B4-BE49-F238E27FC236}">
                <a16:creationId xmlns:a16="http://schemas.microsoft.com/office/drawing/2014/main" xmlns="" id="{11C3A5CC-BC66-D6C5-0316-DEF3F9883EF0}"/>
              </a:ext>
            </a:extLst>
          </p:cNvPr>
          <p:cNvSpPr txBox="1"/>
          <p:nvPr/>
        </p:nvSpPr>
        <p:spPr>
          <a:xfrm>
            <a:off x="8997228" y="2969340"/>
            <a:ext cx="309703" cy="646331"/>
          </a:xfrm>
          <a:prstGeom prst="rect">
            <a:avLst/>
          </a:prstGeom>
          <a:noFill/>
        </p:spPr>
        <p:txBody>
          <a:bodyPr wrap="square" rtlCol="0">
            <a:spAutoFit/>
          </a:bodyPr>
          <a:lstStyle/>
          <a:p>
            <a:r>
              <a:rPr lang="en-IN">
                <a:solidFill>
                  <a:schemeClr val="bg1"/>
                </a:solidFill>
              </a:rPr>
              <a:t>05</a:t>
            </a:r>
          </a:p>
        </p:txBody>
      </p:sp>
      <p:sp>
        <p:nvSpPr>
          <p:cNvPr id="40" name="TextBox 39">
            <a:extLst>
              <a:ext uri="{FF2B5EF4-FFF2-40B4-BE49-F238E27FC236}">
                <a16:creationId xmlns:a16="http://schemas.microsoft.com/office/drawing/2014/main" xmlns="" id="{883B9BD0-01A0-02F1-9641-2135586DFE92}"/>
              </a:ext>
            </a:extLst>
          </p:cNvPr>
          <p:cNvSpPr txBox="1"/>
          <p:nvPr/>
        </p:nvSpPr>
        <p:spPr>
          <a:xfrm>
            <a:off x="9498572" y="3560374"/>
            <a:ext cx="309703" cy="646331"/>
          </a:xfrm>
          <a:prstGeom prst="rect">
            <a:avLst/>
          </a:prstGeom>
          <a:noFill/>
        </p:spPr>
        <p:txBody>
          <a:bodyPr wrap="square" rtlCol="0">
            <a:spAutoFit/>
          </a:bodyPr>
          <a:lstStyle/>
          <a:p>
            <a:r>
              <a:rPr lang="en-IN">
                <a:solidFill>
                  <a:schemeClr val="bg1"/>
                </a:solidFill>
              </a:rPr>
              <a:t>06</a:t>
            </a:r>
          </a:p>
        </p:txBody>
      </p:sp>
      <p:sp>
        <p:nvSpPr>
          <p:cNvPr id="41" name="TextBox 40">
            <a:extLst>
              <a:ext uri="{FF2B5EF4-FFF2-40B4-BE49-F238E27FC236}">
                <a16:creationId xmlns:a16="http://schemas.microsoft.com/office/drawing/2014/main" xmlns="" id="{3541670D-2737-8961-9487-78BFA0AEDCC4}"/>
              </a:ext>
            </a:extLst>
          </p:cNvPr>
          <p:cNvSpPr txBox="1"/>
          <p:nvPr/>
        </p:nvSpPr>
        <p:spPr>
          <a:xfrm>
            <a:off x="10074839" y="4131666"/>
            <a:ext cx="309703" cy="646331"/>
          </a:xfrm>
          <a:prstGeom prst="rect">
            <a:avLst/>
          </a:prstGeom>
          <a:noFill/>
        </p:spPr>
        <p:txBody>
          <a:bodyPr wrap="square" rtlCol="0">
            <a:spAutoFit/>
          </a:bodyPr>
          <a:lstStyle/>
          <a:p>
            <a:r>
              <a:rPr lang="en-IN">
                <a:solidFill>
                  <a:schemeClr val="bg1"/>
                </a:solidFill>
              </a:rPr>
              <a:t>07</a:t>
            </a:r>
          </a:p>
        </p:txBody>
      </p:sp>
      <p:sp>
        <p:nvSpPr>
          <p:cNvPr id="42" name="TextBox 41">
            <a:extLst>
              <a:ext uri="{FF2B5EF4-FFF2-40B4-BE49-F238E27FC236}">
                <a16:creationId xmlns:a16="http://schemas.microsoft.com/office/drawing/2014/main" xmlns="" id="{F2F37463-5AC2-9869-E0E5-06966CCF874F}"/>
              </a:ext>
            </a:extLst>
          </p:cNvPr>
          <p:cNvSpPr txBox="1"/>
          <p:nvPr/>
        </p:nvSpPr>
        <p:spPr>
          <a:xfrm>
            <a:off x="10382640" y="4772418"/>
            <a:ext cx="309703" cy="646331"/>
          </a:xfrm>
          <a:prstGeom prst="rect">
            <a:avLst/>
          </a:prstGeom>
          <a:noFill/>
        </p:spPr>
        <p:txBody>
          <a:bodyPr wrap="square" rtlCol="0">
            <a:spAutoFit/>
          </a:bodyPr>
          <a:lstStyle/>
          <a:p>
            <a:r>
              <a:rPr lang="en-IN">
                <a:solidFill>
                  <a:schemeClr val="bg1"/>
                </a:solidFill>
              </a:rPr>
              <a:t>08</a:t>
            </a:r>
          </a:p>
        </p:txBody>
      </p:sp>
      <p:sp>
        <p:nvSpPr>
          <p:cNvPr id="43" name="TextBox 42">
            <a:extLst>
              <a:ext uri="{FF2B5EF4-FFF2-40B4-BE49-F238E27FC236}">
                <a16:creationId xmlns:a16="http://schemas.microsoft.com/office/drawing/2014/main" xmlns="" id="{929454AD-D71E-ACFD-227E-4D7CD0ECD3E0}"/>
              </a:ext>
            </a:extLst>
          </p:cNvPr>
          <p:cNvSpPr txBox="1"/>
          <p:nvPr/>
        </p:nvSpPr>
        <p:spPr>
          <a:xfrm>
            <a:off x="10442576" y="5562600"/>
            <a:ext cx="152400" cy="646331"/>
          </a:xfrm>
          <a:prstGeom prst="rect">
            <a:avLst/>
          </a:prstGeom>
          <a:noFill/>
        </p:spPr>
        <p:txBody>
          <a:bodyPr wrap="square" rtlCol="0">
            <a:spAutoFit/>
          </a:bodyPr>
          <a:lstStyle/>
          <a:p>
            <a:r>
              <a:rPr lang="en-IN">
                <a:solidFill>
                  <a:schemeClr val="bg1"/>
                </a:solidFill>
              </a:rPr>
              <a:t>09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A statue of liberty in the water&#10;&#10;Description automatically generated">
            <a:extLst>
              <a:ext uri="{FF2B5EF4-FFF2-40B4-BE49-F238E27FC236}">
                <a16:creationId xmlns:a16="http://schemas.microsoft.com/office/drawing/2014/main" xmlns="" id="{0B902639-55D2-6DDB-4D57-403D3A7C23AF}"/>
              </a:ext>
            </a:extLst>
          </p:cNvPr>
          <p:cNvPicPr>
            <a:picLocks noChangeAspect="1"/>
          </p:cNvPicPr>
          <p:nvPr/>
        </p:nvPicPr>
        <p:blipFill>
          <a:blip r:embed="rId2"/>
          <a:srcRect l="15287" r="15287"/>
          <a:stretch>
            <a:fillRect/>
          </a:stretch>
        </p:blipFill>
        <p:spPr>
          <a:xfrm>
            <a:off x="0" y="-9526"/>
            <a:ext cx="7184425" cy="6886575"/>
          </a:xfrm>
          <a:custGeom>
            <a:avLst/>
            <a:gdLst>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2356294 w 7155850"/>
              <a:gd name="connsiteY11" fmla="*/ 6873416 h 6877050"/>
              <a:gd name="connsiteX12" fmla="*/ 2358530 w 7155850"/>
              <a:gd name="connsiteY12" fmla="*/ 6877050 h 6877050"/>
              <a:gd name="connsiteX13" fmla="*/ 1329860 w 7155850"/>
              <a:gd name="connsiteY13" fmla="*/ 6877050 h 6877050"/>
              <a:gd name="connsiteX14" fmla="*/ 1323481 w 7155850"/>
              <a:gd name="connsiteY14" fmla="*/ 6866659 h 6877050"/>
              <a:gd name="connsiteX15" fmla="*/ 0 w 7155850"/>
              <a:gd name="connsiteY15" fmla="*/ 6858000 h 6877050"/>
              <a:gd name="connsiteX16" fmla="*/ 0 w 7155850"/>
              <a:gd name="connsiteY16" fmla="*/ 4710909 h 6877050"/>
              <a:gd name="connsiteX17" fmla="*/ 0 w 7155850"/>
              <a:gd name="connsiteY17" fmla="*/ 304398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2356294 w 7155850"/>
              <a:gd name="connsiteY11" fmla="*/ 6873416 h 6877050"/>
              <a:gd name="connsiteX12" fmla="*/ 2358530 w 7155850"/>
              <a:gd name="connsiteY12" fmla="*/ 6877050 h 6877050"/>
              <a:gd name="connsiteX13" fmla="*/ 1329860 w 7155850"/>
              <a:gd name="connsiteY13" fmla="*/ 6877050 h 6877050"/>
              <a:gd name="connsiteX14" fmla="*/ 1323481 w 7155850"/>
              <a:gd name="connsiteY14" fmla="*/ 6866659 h 6877050"/>
              <a:gd name="connsiteX15" fmla="*/ 0 w 7155850"/>
              <a:gd name="connsiteY15" fmla="*/ 6858000 h 6877050"/>
              <a:gd name="connsiteX16" fmla="*/ 0 w 7155850"/>
              <a:gd name="connsiteY16" fmla="*/ 4710909 h 6877050"/>
              <a:gd name="connsiteX17" fmla="*/ 0 w 7155850"/>
              <a:gd name="connsiteY17"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2356294 w 7155850"/>
              <a:gd name="connsiteY11" fmla="*/ 6873416 h 6877050"/>
              <a:gd name="connsiteX12" fmla="*/ 2358530 w 7155850"/>
              <a:gd name="connsiteY12" fmla="*/ 6877050 h 6877050"/>
              <a:gd name="connsiteX13" fmla="*/ 1329860 w 7155850"/>
              <a:gd name="connsiteY13" fmla="*/ 6877050 h 6877050"/>
              <a:gd name="connsiteX14" fmla="*/ 1323481 w 7155850"/>
              <a:gd name="connsiteY14" fmla="*/ 6866659 h 6877050"/>
              <a:gd name="connsiteX15" fmla="*/ 0 w 7155850"/>
              <a:gd name="connsiteY15" fmla="*/ 6858000 h 6877050"/>
              <a:gd name="connsiteX16" fmla="*/ 0 w 7155850"/>
              <a:gd name="connsiteY16"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2356294 w 7155850"/>
              <a:gd name="connsiteY11" fmla="*/ 6873416 h 6877050"/>
              <a:gd name="connsiteX12" fmla="*/ 2358530 w 7155850"/>
              <a:gd name="connsiteY12" fmla="*/ 6877050 h 6877050"/>
              <a:gd name="connsiteX13" fmla="*/ 1329860 w 7155850"/>
              <a:gd name="connsiteY13" fmla="*/ 6877050 h 6877050"/>
              <a:gd name="connsiteX14" fmla="*/ 0 w 7155850"/>
              <a:gd name="connsiteY14" fmla="*/ 6858000 h 6877050"/>
              <a:gd name="connsiteX15" fmla="*/ 0 w 7155850"/>
              <a:gd name="connsiteY15"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2356294 w 7155850"/>
              <a:gd name="connsiteY11" fmla="*/ 6873416 h 6877050"/>
              <a:gd name="connsiteX12" fmla="*/ 1329860 w 7155850"/>
              <a:gd name="connsiteY12" fmla="*/ 6877050 h 6877050"/>
              <a:gd name="connsiteX13" fmla="*/ 0 w 7155850"/>
              <a:gd name="connsiteY13" fmla="*/ 6858000 h 6877050"/>
              <a:gd name="connsiteX14" fmla="*/ 0 w 7155850"/>
              <a:gd name="connsiteY14"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2356294 w 7155850"/>
              <a:gd name="connsiteY11" fmla="*/ 6873416 h 6877050"/>
              <a:gd name="connsiteX12" fmla="*/ 0 w 7155850"/>
              <a:gd name="connsiteY12" fmla="*/ 6858000 h 6877050"/>
              <a:gd name="connsiteX13" fmla="*/ 0 w 7155850"/>
              <a:gd name="connsiteY13"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3459898 w 7155850"/>
              <a:gd name="connsiteY7" fmla="*/ 6039202 h 6877050"/>
              <a:gd name="connsiteX8" fmla="*/ 2945517 w 7155850"/>
              <a:gd name="connsiteY8" fmla="*/ 6877050 h 6877050"/>
              <a:gd name="connsiteX9" fmla="*/ 2928567 w 7155850"/>
              <a:gd name="connsiteY9" fmla="*/ 6849441 h 6877050"/>
              <a:gd name="connsiteX10" fmla="*/ 2911768 w 7155850"/>
              <a:gd name="connsiteY10" fmla="*/ 6877050 h 6877050"/>
              <a:gd name="connsiteX11" fmla="*/ 0 w 7155850"/>
              <a:gd name="connsiteY11" fmla="*/ 6858000 h 6877050"/>
              <a:gd name="connsiteX12" fmla="*/ 0 w 7155850"/>
              <a:gd name="connsiteY12"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3440621 w 7155850"/>
              <a:gd name="connsiteY6" fmla="*/ 6007873 h 6877050"/>
              <a:gd name="connsiteX7" fmla="*/ 2945517 w 7155850"/>
              <a:gd name="connsiteY7" fmla="*/ 6877050 h 6877050"/>
              <a:gd name="connsiteX8" fmla="*/ 2928567 w 7155850"/>
              <a:gd name="connsiteY8" fmla="*/ 6849441 h 6877050"/>
              <a:gd name="connsiteX9" fmla="*/ 2911768 w 7155850"/>
              <a:gd name="connsiteY9" fmla="*/ 6877050 h 6877050"/>
              <a:gd name="connsiteX10" fmla="*/ 0 w 7155850"/>
              <a:gd name="connsiteY10" fmla="*/ 6858000 h 6877050"/>
              <a:gd name="connsiteX11" fmla="*/ 0 w 7155850"/>
              <a:gd name="connsiteY11"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3759438 w 7155850"/>
              <a:gd name="connsiteY5" fmla="*/ 5483894 h 6877050"/>
              <a:gd name="connsiteX6" fmla="*/ 2945517 w 7155850"/>
              <a:gd name="connsiteY6" fmla="*/ 6877050 h 6877050"/>
              <a:gd name="connsiteX7" fmla="*/ 2928567 w 7155850"/>
              <a:gd name="connsiteY7" fmla="*/ 6849441 h 6877050"/>
              <a:gd name="connsiteX8" fmla="*/ 2911768 w 7155850"/>
              <a:gd name="connsiteY8" fmla="*/ 6877050 h 6877050"/>
              <a:gd name="connsiteX9" fmla="*/ 0 w 7155850"/>
              <a:gd name="connsiteY9" fmla="*/ 6858000 h 6877050"/>
              <a:gd name="connsiteX10" fmla="*/ 0 w 7155850"/>
              <a:gd name="connsiteY10"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3780151 w 7155850"/>
              <a:gd name="connsiteY4" fmla="*/ 5517557 h 6877050"/>
              <a:gd name="connsiteX5" fmla="*/ 2945517 w 7155850"/>
              <a:gd name="connsiteY5" fmla="*/ 6877050 h 6877050"/>
              <a:gd name="connsiteX6" fmla="*/ 2928567 w 7155850"/>
              <a:gd name="connsiteY6" fmla="*/ 6849441 h 6877050"/>
              <a:gd name="connsiteX7" fmla="*/ 2911768 w 7155850"/>
              <a:gd name="connsiteY7" fmla="*/ 6877050 h 6877050"/>
              <a:gd name="connsiteX8" fmla="*/ 0 w 7155850"/>
              <a:gd name="connsiteY8" fmla="*/ 6858000 h 6877050"/>
              <a:gd name="connsiteX9" fmla="*/ 0 w 7155850"/>
              <a:gd name="connsiteY9" fmla="*/ 0 h 6877050"/>
              <a:gd name="connsiteX0" fmla="*/ 0 w 7155850"/>
              <a:gd name="connsiteY0" fmla="*/ 0 h 6877050"/>
              <a:gd name="connsiteX1" fmla="*/ 7096125 w 7155850"/>
              <a:gd name="connsiteY1" fmla="*/ 0 h 6877050"/>
              <a:gd name="connsiteX2" fmla="*/ 7084534 w 7155850"/>
              <a:gd name="connsiteY2" fmla="*/ 19050 h 6877050"/>
              <a:gd name="connsiteX3" fmla="*/ 7155850 w 7155850"/>
              <a:gd name="connsiteY3" fmla="*/ 19050 h 6877050"/>
              <a:gd name="connsiteX4" fmla="*/ 2945517 w 7155850"/>
              <a:gd name="connsiteY4" fmla="*/ 6877050 h 6877050"/>
              <a:gd name="connsiteX5" fmla="*/ 2928567 w 7155850"/>
              <a:gd name="connsiteY5" fmla="*/ 6849441 h 6877050"/>
              <a:gd name="connsiteX6" fmla="*/ 2911768 w 7155850"/>
              <a:gd name="connsiteY6" fmla="*/ 6877050 h 6877050"/>
              <a:gd name="connsiteX7" fmla="*/ 0 w 7155850"/>
              <a:gd name="connsiteY7" fmla="*/ 6858000 h 6877050"/>
              <a:gd name="connsiteX8" fmla="*/ 0 w 7155850"/>
              <a:gd name="connsiteY8" fmla="*/ 0 h 6877050"/>
              <a:gd name="connsiteX0" fmla="*/ 0 w 7155850"/>
              <a:gd name="connsiteY0" fmla="*/ 0 h 6877050"/>
              <a:gd name="connsiteX1" fmla="*/ 7096125 w 7155850"/>
              <a:gd name="connsiteY1" fmla="*/ 0 h 6877050"/>
              <a:gd name="connsiteX2" fmla="*/ 7155850 w 7155850"/>
              <a:gd name="connsiteY2" fmla="*/ 19050 h 6877050"/>
              <a:gd name="connsiteX3" fmla="*/ 2945517 w 7155850"/>
              <a:gd name="connsiteY3" fmla="*/ 6877050 h 6877050"/>
              <a:gd name="connsiteX4" fmla="*/ 2928567 w 7155850"/>
              <a:gd name="connsiteY4" fmla="*/ 6849441 h 6877050"/>
              <a:gd name="connsiteX5" fmla="*/ 2911768 w 7155850"/>
              <a:gd name="connsiteY5" fmla="*/ 6877050 h 6877050"/>
              <a:gd name="connsiteX6" fmla="*/ 0 w 7155850"/>
              <a:gd name="connsiteY6" fmla="*/ 6858000 h 6877050"/>
              <a:gd name="connsiteX7" fmla="*/ 0 w 7155850"/>
              <a:gd name="connsiteY7" fmla="*/ 0 h 6877050"/>
              <a:gd name="connsiteX0" fmla="*/ 0 w 7155850"/>
              <a:gd name="connsiteY0" fmla="*/ 0 h 6877050"/>
              <a:gd name="connsiteX1" fmla="*/ 7155850 w 7155850"/>
              <a:gd name="connsiteY1" fmla="*/ 19050 h 6877050"/>
              <a:gd name="connsiteX2" fmla="*/ 2945517 w 7155850"/>
              <a:gd name="connsiteY2" fmla="*/ 6877050 h 6877050"/>
              <a:gd name="connsiteX3" fmla="*/ 2928567 w 7155850"/>
              <a:gd name="connsiteY3" fmla="*/ 6849441 h 6877050"/>
              <a:gd name="connsiteX4" fmla="*/ 2911768 w 7155850"/>
              <a:gd name="connsiteY4" fmla="*/ 6877050 h 6877050"/>
              <a:gd name="connsiteX5" fmla="*/ 0 w 7155850"/>
              <a:gd name="connsiteY5" fmla="*/ 6858000 h 6877050"/>
              <a:gd name="connsiteX6" fmla="*/ 0 w 7155850"/>
              <a:gd name="connsiteY6" fmla="*/ 0 h 6877050"/>
              <a:gd name="connsiteX0" fmla="*/ 0 w 7184425"/>
              <a:gd name="connsiteY0" fmla="*/ 9525 h 6886575"/>
              <a:gd name="connsiteX1" fmla="*/ 7184425 w 7184425"/>
              <a:gd name="connsiteY1" fmla="*/ 0 h 6886575"/>
              <a:gd name="connsiteX2" fmla="*/ 2945517 w 7184425"/>
              <a:gd name="connsiteY2" fmla="*/ 6886575 h 6886575"/>
              <a:gd name="connsiteX3" fmla="*/ 2928567 w 7184425"/>
              <a:gd name="connsiteY3" fmla="*/ 6858966 h 6886575"/>
              <a:gd name="connsiteX4" fmla="*/ 2911768 w 7184425"/>
              <a:gd name="connsiteY4" fmla="*/ 6886575 h 6886575"/>
              <a:gd name="connsiteX5" fmla="*/ 0 w 7184425"/>
              <a:gd name="connsiteY5" fmla="*/ 6867525 h 6886575"/>
              <a:gd name="connsiteX6" fmla="*/ 0 w 7184425"/>
              <a:gd name="connsiteY6" fmla="*/ 9525 h 6886575"/>
              <a:gd name="connsiteX0" fmla="*/ 0 w 7184425"/>
              <a:gd name="connsiteY0" fmla="*/ 9525 h 6886575"/>
              <a:gd name="connsiteX1" fmla="*/ 7184425 w 7184425"/>
              <a:gd name="connsiteY1" fmla="*/ 0 h 6886575"/>
              <a:gd name="connsiteX2" fmla="*/ 2945517 w 7184425"/>
              <a:gd name="connsiteY2" fmla="*/ 6886575 h 6886575"/>
              <a:gd name="connsiteX3" fmla="*/ 2928567 w 7184425"/>
              <a:gd name="connsiteY3" fmla="*/ 6858966 h 6886575"/>
              <a:gd name="connsiteX4" fmla="*/ 0 w 7184425"/>
              <a:gd name="connsiteY4" fmla="*/ 6867525 h 6886575"/>
              <a:gd name="connsiteX5" fmla="*/ 0 w 7184425"/>
              <a:gd name="connsiteY5" fmla="*/ 9525 h 6886575"/>
              <a:gd name="connsiteX0" fmla="*/ 0 w 7184425"/>
              <a:gd name="connsiteY0" fmla="*/ 9525 h 6886575"/>
              <a:gd name="connsiteX1" fmla="*/ 7184425 w 7184425"/>
              <a:gd name="connsiteY1" fmla="*/ 0 h 6886575"/>
              <a:gd name="connsiteX2" fmla="*/ 2945517 w 7184425"/>
              <a:gd name="connsiteY2" fmla="*/ 6886575 h 6886575"/>
              <a:gd name="connsiteX3" fmla="*/ 0 w 7184425"/>
              <a:gd name="connsiteY3" fmla="*/ 6867525 h 6886575"/>
              <a:gd name="connsiteX4" fmla="*/ 0 w 7184425"/>
              <a:gd name="connsiteY4" fmla="*/ 9525 h 6886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84425" h="6886575">
                <a:moveTo>
                  <a:pt x="0" y="9525"/>
                </a:moveTo>
                <a:lnTo>
                  <a:pt x="7184425" y="0"/>
                </a:lnTo>
                <a:lnTo>
                  <a:pt x="2945517" y="6886575"/>
                </a:lnTo>
                <a:lnTo>
                  <a:pt x="0" y="6867525"/>
                </a:lnTo>
                <a:lnTo>
                  <a:pt x="0" y="9525"/>
                </a:lnTo>
                <a:close/>
              </a:path>
            </a:pathLst>
          </a:custGeom>
        </p:spPr>
      </p:pic>
      <p:sp>
        <p:nvSpPr>
          <p:cNvPr id="3" name="Rectangle 3">
            <a:extLst>
              <a:ext uri="{FF2B5EF4-FFF2-40B4-BE49-F238E27FC236}">
                <a16:creationId xmlns:a16="http://schemas.microsoft.com/office/drawing/2014/main" xmlns="" id="{22039A14-C7B1-472C-A3E2-384F9703E6A0}"/>
              </a:ext>
            </a:extLst>
          </p:cNvPr>
          <p:cNvSpPr/>
          <p:nvPr/>
        </p:nvSpPr>
        <p:spPr>
          <a:xfrm>
            <a:off x="6379641" y="2945714"/>
            <a:ext cx="1228435" cy="469354"/>
          </a:xfrm>
          <a:custGeom>
            <a:avLst/>
            <a:gdLst/>
            <a:ahLst/>
            <a:cxnLst/>
            <a:rect l="l" t="t" r="r" b="b"/>
            <a:pathLst>
              <a:path w="1228435" h="469354">
                <a:moveTo>
                  <a:pt x="257175" y="0"/>
                </a:moveTo>
                <a:lnTo>
                  <a:pt x="508354" y="0"/>
                </a:lnTo>
                <a:lnTo>
                  <a:pt x="998029" y="0"/>
                </a:lnTo>
                <a:lnTo>
                  <a:pt x="1228435" y="0"/>
                </a:lnTo>
                <a:lnTo>
                  <a:pt x="1018622" y="378693"/>
                </a:lnTo>
                <a:lnTo>
                  <a:pt x="1021491" y="378693"/>
                </a:lnTo>
                <a:lnTo>
                  <a:pt x="971260" y="469354"/>
                </a:lnTo>
                <a:lnTo>
                  <a:pt x="251179" y="469354"/>
                </a:lnTo>
                <a:lnTo>
                  <a:pt x="0" y="469354"/>
                </a:lnTo>
                <a:lnTo>
                  <a:pt x="50231" y="378693"/>
                </a:lnTo>
                <a:lnTo>
                  <a:pt x="47362" y="378693"/>
                </a:lnTo>
                <a:close/>
              </a:path>
            </a:pathLst>
          </a:cu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TextBox 3">
            <a:extLst>
              <a:ext uri="{FF2B5EF4-FFF2-40B4-BE49-F238E27FC236}">
                <a16:creationId xmlns:a16="http://schemas.microsoft.com/office/drawing/2014/main" xmlns="" id="{64330192-5765-4A9F-94B0-F2D31E77CD4B}"/>
              </a:ext>
            </a:extLst>
          </p:cNvPr>
          <p:cNvSpPr txBox="1"/>
          <p:nvPr/>
        </p:nvSpPr>
        <p:spPr>
          <a:xfrm>
            <a:off x="6610113" y="2989861"/>
            <a:ext cx="740787" cy="400110"/>
          </a:xfrm>
          <a:prstGeom prst="rect">
            <a:avLst/>
          </a:prstGeom>
          <a:noFill/>
        </p:spPr>
        <p:txBody>
          <a:bodyPr wrap="square" rtlCol="0" anchor="ctr">
            <a:spAutoFit/>
          </a:bodyPr>
          <a:lstStyle/>
          <a:p>
            <a:pPr algn="ctr"/>
            <a:r>
              <a:rPr lang="en-US" altLang="ko-KR" sz="2000" b="1">
                <a:solidFill>
                  <a:schemeClr val="bg1"/>
                </a:solidFill>
                <a:latin typeface="Arial" pitchFamily="34" charset="0"/>
                <a:cs typeface="Arial" pitchFamily="34" charset="0"/>
              </a:rPr>
              <a:t>01</a:t>
            </a:r>
            <a:endParaRPr lang="ko-KR" altLang="en-US" sz="2000" b="1">
              <a:solidFill>
                <a:schemeClr val="bg1"/>
              </a:solidFill>
              <a:latin typeface="Arial" pitchFamily="34" charset="0"/>
              <a:cs typeface="Arial" pitchFamily="34" charset="0"/>
            </a:endParaRPr>
          </a:p>
        </p:txBody>
      </p:sp>
      <p:grpSp>
        <p:nvGrpSpPr>
          <p:cNvPr id="5" name="Group 4">
            <a:extLst>
              <a:ext uri="{FF2B5EF4-FFF2-40B4-BE49-F238E27FC236}">
                <a16:creationId xmlns:a16="http://schemas.microsoft.com/office/drawing/2014/main" xmlns="" id="{968D16CF-EA64-48C2-B264-21C5E4E5E0DE}"/>
              </a:ext>
            </a:extLst>
          </p:cNvPr>
          <p:cNvGrpSpPr/>
          <p:nvPr/>
        </p:nvGrpSpPr>
        <p:grpSpPr>
          <a:xfrm>
            <a:off x="7720429" y="2823501"/>
            <a:ext cx="4097668" cy="710089"/>
            <a:chOff x="3017859" y="4311889"/>
            <a:chExt cx="1890849" cy="710089"/>
          </a:xfrm>
        </p:grpSpPr>
        <p:sp>
          <p:nvSpPr>
            <p:cNvPr id="6" name="TextBox 5">
              <a:extLst>
                <a:ext uri="{FF2B5EF4-FFF2-40B4-BE49-F238E27FC236}">
                  <a16:creationId xmlns:a16="http://schemas.microsoft.com/office/drawing/2014/main" xmlns="" id="{1E7D8872-8C36-4945-8942-AEC479A365C5}"/>
                </a:ext>
              </a:extLst>
            </p:cNvPr>
            <p:cNvSpPr txBox="1"/>
            <p:nvPr/>
          </p:nvSpPr>
          <p:spPr>
            <a:xfrm>
              <a:off x="3021856" y="4560313"/>
              <a:ext cx="1886852" cy="461665"/>
            </a:xfrm>
            <a:prstGeom prst="rect">
              <a:avLst/>
            </a:prstGeom>
            <a:noFill/>
          </p:spPr>
          <p:txBody>
            <a:bodyPr wrap="square" rtlCol="0">
              <a:spAutoFit/>
            </a:bodyPr>
            <a:lstStyle/>
            <a:p>
              <a:r>
                <a:rPr lang="en-US" altLang="ko-KR" sz="1200">
                  <a:solidFill>
                    <a:schemeClr val="tx1">
                      <a:lumMod val="75000"/>
                      <a:lumOff val="25000"/>
                    </a:schemeClr>
                  </a:solidFill>
                  <a:latin typeface="Arial" pitchFamily="34" charset="0"/>
                  <a:cs typeface="Arial" pitchFamily="34" charset="0"/>
                </a:rPr>
                <a:t>Fall (August), Spring (January). This holds good for lot of USA Universities.</a:t>
              </a:r>
            </a:p>
          </p:txBody>
        </p:sp>
        <p:sp>
          <p:nvSpPr>
            <p:cNvPr id="7" name="TextBox 6">
              <a:extLst>
                <a:ext uri="{FF2B5EF4-FFF2-40B4-BE49-F238E27FC236}">
                  <a16:creationId xmlns:a16="http://schemas.microsoft.com/office/drawing/2014/main" xmlns="" id="{66ED359A-1792-4B56-B4C2-DA9F1728A188}"/>
                </a:ext>
              </a:extLst>
            </p:cNvPr>
            <p:cNvSpPr txBox="1"/>
            <p:nvPr/>
          </p:nvSpPr>
          <p:spPr>
            <a:xfrm>
              <a:off x="3017859" y="4311889"/>
              <a:ext cx="1870812" cy="307777"/>
            </a:xfrm>
            <a:prstGeom prst="rect">
              <a:avLst/>
            </a:prstGeom>
            <a:noFill/>
          </p:spPr>
          <p:txBody>
            <a:bodyPr wrap="square" rtlCol="0">
              <a:spAutoFit/>
            </a:bodyPr>
            <a:lstStyle/>
            <a:p>
              <a:r>
                <a:rPr lang="en-US" altLang="ko-KR" sz="1400" b="1">
                  <a:solidFill>
                    <a:schemeClr val="tx1">
                      <a:lumMod val="85000"/>
                      <a:lumOff val="15000"/>
                    </a:schemeClr>
                  </a:solidFill>
                  <a:latin typeface="Arial" pitchFamily="34" charset="0"/>
                  <a:cs typeface="Arial" pitchFamily="34" charset="0"/>
                </a:rPr>
                <a:t>Major Intakes </a:t>
              </a:r>
              <a:endParaRPr lang="ko-KR" altLang="en-US" sz="1400" b="1">
                <a:solidFill>
                  <a:schemeClr val="tx1">
                    <a:lumMod val="85000"/>
                    <a:lumOff val="15000"/>
                  </a:schemeClr>
                </a:solidFill>
                <a:latin typeface="Arial" pitchFamily="34" charset="0"/>
                <a:cs typeface="Arial" pitchFamily="34" charset="0"/>
              </a:endParaRPr>
            </a:p>
          </p:txBody>
        </p:sp>
      </p:grpSp>
      <p:sp>
        <p:nvSpPr>
          <p:cNvPr id="8" name="Rectangle 3">
            <a:extLst>
              <a:ext uri="{FF2B5EF4-FFF2-40B4-BE49-F238E27FC236}">
                <a16:creationId xmlns:a16="http://schemas.microsoft.com/office/drawing/2014/main" xmlns="" id="{3A9537C4-BD4C-4080-B09C-B3D9656262DB}"/>
              </a:ext>
            </a:extLst>
          </p:cNvPr>
          <p:cNvSpPr/>
          <p:nvPr/>
        </p:nvSpPr>
        <p:spPr>
          <a:xfrm>
            <a:off x="5800456" y="3829215"/>
            <a:ext cx="1228435" cy="469354"/>
          </a:xfrm>
          <a:custGeom>
            <a:avLst/>
            <a:gdLst/>
            <a:ahLst/>
            <a:cxnLst/>
            <a:rect l="l" t="t" r="r" b="b"/>
            <a:pathLst>
              <a:path w="1228435" h="469354">
                <a:moveTo>
                  <a:pt x="257175" y="0"/>
                </a:moveTo>
                <a:lnTo>
                  <a:pt x="508354" y="0"/>
                </a:lnTo>
                <a:lnTo>
                  <a:pt x="998029" y="0"/>
                </a:lnTo>
                <a:lnTo>
                  <a:pt x="1228435" y="0"/>
                </a:lnTo>
                <a:lnTo>
                  <a:pt x="1018622" y="378693"/>
                </a:lnTo>
                <a:lnTo>
                  <a:pt x="1021491" y="378693"/>
                </a:lnTo>
                <a:lnTo>
                  <a:pt x="971260" y="469354"/>
                </a:lnTo>
                <a:lnTo>
                  <a:pt x="251179" y="469354"/>
                </a:lnTo>
                <a:lnTo>
                  <a:pt x="0" y="469354"/>
                </a:lnTo>
                <a:lnTo>
                  <a:pt x="50231" y="378693"/>
                </a:lnTo>
                <a:lnTo>
                  <a:pt x="47362" y="378693"/>
                </a:lnTo>
                <a:close/>
              </a:path>
            </a:pathLst>
          </a:cu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xmlns="" id="{F532C237-8D4C-43D4-839C-04F28D4F7592}"/>
              </a:ext>
            </a:extLst>
          </p:cNvPr>
          <p:cNvSpPr txBox="1"/>
          <p:nvPr/>
        </p:nvSpPr>
        <p:spPr>
          <a:xfrm>
            <a:off x="6034754" y="3869665"/>
            <a:ext cx="740787" cy="400110"/>
          </a:xfrm>
          <a:prstGeom prst="rect">
            <a:avLst/>
          </a:prstGeom>
          <a:noFill/>
        </p:spPr>
        <p:txBody>
          <a:bodyPr wrap="square" rtlCol="0" anchor="ctr">
            <a:spAutoFit/>
          </a:bodyPr>
          <a:lstStyle/>
          <a:p>
            <a:pPr algn="ctr"/>
            <a:r>
              <a:rPr lang="en-US" altLang="ko-KR" sz="2000" b="1">
                <a:solidFill>
                  <a:schemeClr val="bg1"/>
                </a:solidFill>
                <a:latin typeface="Arial" pitchFamily="34" charset="0"/>
                <a:cs typeface="Arial" pitchFamily="34" charset="0"/>
              </a:rPr>
              <a:t>02</a:t>
            </a:r>
            <a:endParaRPr lang="ko-KR" altLang="en-US" sz="2000" b="1">
              <a:solidFill>
                <a:schemeClr val="bg1"/>
              </a:solidFill>
              <a:latin typeface="Arial" pitchFamily="34" charset="0"/>
              <a:cs typeface="Arial" pitchFamily="34" charset="0"/>
            </a:endParaRPr>
          </a:p>
        </p:txBody>
      </p:sp>
      <p:sp>
        <p:nvSpPr>
          <p:cNvPr id="10" name="TextBox 9">
            <a:extLst>
              <a:ext uri="{FF2B5EF4-FFF2-40B4-BE49-F238E27FC236}">
                <a16:creationId xmlns:a16="http://schemas.microsoft.com/office/drawing/2014/main" xmlns="" id="{804307DB-41EC-4536-B30B-48B4B23E4D0B}"/>
              </a:ext>
            </a:extLst>
          </p:cNvPr>
          <p:cNvSpPr txBox="1"/>
          <p:nvPr/>
        </p:nvSpPr>
        <p:spPr>
          <a:xfrm>
            <a:off x="7166077" y="3839755"/>
            <a:ext cx="4089006" cy="461665"/>
          </a:xfrm>
          <a:prstGeom prst="rect">
            <a:avLst/>
          </a:prstGeom>
          <a:noFill/>
        </p:spPr>
        <p:txBody>
          <a:bodyPr wrap="square" rtlCol="0">
            <a:spAutoFit/>
          </a:bodyPr>
          <a:lstStyle/>
          <a:p>
            <a:r>
              <a:rPr lang="en-US" altLang="ko-KR" sz="1200">
                <a:solidFill>
                  <a:schemeClr val="tx1">
                    <a:lumMod val="75000"/>
                    <a:lumOff val="25000"/>
                  </a:schemeClr>
                </a:solidFill>
                <a:latin typeface="Arial" pitchFamily="34" charset="0"/>
                <a:cs typeface="Arial" pitchFamily="34" charset="0"/>
              </a:rPr>
              <a:t>Few universities have 3 intakes Fall (August), Winter (January) and Spring (March).</a:t>
            </a:r>
          </a:p>
        </p:txBody>
      </p:sp>
      <p:sp>
        <p:nvSpPr>
          <p:cNvPr id="11" name="Rectangle 3">
            <a:extLst>
              <a:ext uri="{FF2B5EF4-FFF2-40B4-BE49-F238E27FC236}">
                <a16:creationId xmlns:a16="http://schemas.microsoft.com/office/drawing/2014/main" xmlns="" id="{635973F8-7B57-40A2-A645-91012446BE0C}"/>
              </a:ext>
            </a:extLst>
          </p:cNvPr>
          <p:cNvSpPr/>
          <p:nvPr/>
        </p:nvSpPr>
        <p:spPr>
          <a:xfrm>
            <a:off x="5245358" y="4731766"/>
            <a:ext cx="1228435" cy="469354"/>
          </a:xfrm>
          <a:custGeom>
            <a:avLst/>
            <a:gdLst/>
            <a:ahLst/>
            <a:cxnLst/>
            <a:rect l="l" t="t" r="r" b="b"/>
            <a:pathLst>
              <a:path w="1228435" h="469354">
                <a:moveTo>
                  <a:pt x="257175" y="0"/>
                </a:moveTo>
                <a:lnTo>
                  <a:pt x="508354" y="0"/>
                </a:lnTo>
                <a:lnTo>
                  <a:pt x="998029" y="0"/>
                </a:lnTo>
                <a:lnTo>
                  <a:pt x="1228435" y="0"/>
                </a:lnTo>
                <a:lnTo>
                  <a:pt x="1018622" y="378693"/>
                </a:lnTo>
                <a:lnTo>
                  <a:pt x="1021491" y="378693"/>
                </a:lnTo>
                <a:lnTo>
                  <a:pt x="971260" y="469354"/>
                </a:lnTo>
                <a:lnTo>
                  <a:pt x="251179" y="469354"/>
                </a:lnTo>
                <a:lnTo>
                  <a:pt x="0" y="469354"/>
                </a:lnTo>
                <a:lnTo>
                  <a:pt x="50231" y="378693"/>
                </a:lnTo>
                <a:lnTo>
                  <a:pt x="47362" y="378693"/>
                </a:lnTo>
                <a:close/>
              </a:path>
            </a:pathLst>
          </a:cu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TextBox 11">
            <a:extLst>
              <a:ext uri="{FF2B5EF4-FFF2-40B4-BE49-F238E27FC236}">
                <a16:creationId xmlns:a16="http://schemas.microsoft.com/office/drawing/2014/main" xmlns="" id="{5F8C6A8E-B737-4AFA-98CA-DC3291E9F082}"/>
              </a:ext>
            </a:extLst>
          </p:cNvPr>
          <p:cNvSpPr txBox="1"/>
          <p:nvPr/>
        </p:nvSpPr>
        <p:spPr>
          <a:xfrm>
            <a:off x="5473958" y="4758994"/>
            <a:ext cx="740787" cy="400110"/>
          </a:xfrm>
          <a:prstGeom prst="rect">
            <a:avLst/>
          </a:prstGeom>
          <a:noFill/>
        </p:spPr>
        <p:txBody>
          <a:bodyPr wrap="square" rtlCol="0" anchor="ctr">
            <a:spAutoFit/>
          </a:bodyPr>
          <a:lstStyle/>
          <a:p>
            <a:pPr algn="ctr"/>
            <a:r>
              <a:rPr lang="en-US" altLang="ko-KR" sz="2000" b="1">
                <a:solidFill>
                  <a:schemeClr val="bg1"/>
                </a:solidFill>
                <a:latin typeface="Arial" pitchFamily="34" charset="0"/>
                <a:cs typeface="Arial" pitchFamily="34" charset="0"/>
              </a:rPr>
              <a:t>03</a:t>
            </a:r>
            <a:endParaRPr lang="ko-KR" altLang="en-US" sz="2000" b="1">
              <a:solidFill>
                <a:schemeClr val="bg1"/>
              </a:solidFill>
              <a:latin typeface="Arial" pitchFamily="34" charset="0"/>
              <a:cs typeface="Arial" pitchFamily="34" charset="0"/>
            </a:endParaRPr>
          </a:p>
        </p:txBody>
      </p:sp>
      <p:sp>
        <p:nvSpPr>
          <p:cNvPr id="13" name="TextBox 12">
            <a:extLst>
              <a:ext uri="{FF2B5EF4-FFF2-40B4-BE49-F238E27FC236}">
                <a16:creationId xmlns:a16="http://schemas.microsoft.com/office/drawing/2014/main" xmlns="" id="{66205294-2FB2-4DF4-A7CB-CAE796F0DE04}"/>
              </a:ext>
            </a:extLst>
          </p:cNvPr>
          <p:cNvSpPr txBox="1"/>
          <p:nvPr/>
        </p:nvSpPr>
        <p:spPr>
          <a:xfrm>
            <a:off x="6610113" y="4748098"/>
            <a:ext cx="4089006" cy="677108"/>
          </a:xfrm>
          <a:prstGeom prst="rect">
            <a:avLst/>
          </a:prstGeom>
          <a:noFill/>
        </p:spPr>
        <p:txBody>
          <a:bodyPr wrap="square" rtlCol="0">
            <a:spAutoFit/>
          </a:bodyPr>
          <a:lstStyle/>
          <a:p>
            <a:r>
              <a:rPr lang="en-US" altLang="ko-KR" sz="1400" b="1">
                <a:solidFill>
                  <a:schemeClr val="tx1">
                    <a:lumMod val="85000"/>
                    <a:lumOff val="15000"/>
                  </a:schemeClr>
                </a:solidFill>
                <a:latin typeface="Arial" pitchFamily="34" charset="0"/>
                <a:cs typeface="Arial" pitchFamily="34" charset="0"/>
              </a:rPr>
              <a:t>There are few more Intakes like</a:t>
            </a:r>
            <a:r>
              <a:rPr lang="en-US" altLang="ko-KR" sz="1200">
                <a:solidFill>
                  <a:schemeClr val="tx1">
                    <a:lumMod val="75000"/>
                    <a:lumOff val="25000"/>
                  </a:schemeClr>
                </a:solidFill>
                <a:latin typeface="Arial" pitchFamily="34" charset="0"/>
                <a:cs typeface="Arial" pitchFamily="34" charset="0"/>
              </a:rPr>
              <a:t> </a:t>
            </a:r>
          </a:p>
          <a:p>
            <a:r>
              <a:rPr lang="en-US" altLang="ko-KR" sz="1200">
                <a:solidFill>
                  <a:schemeClr val="tx1">
                    <a:lumMod val="75000"/>
                    <a:lumOff val="25000"/>
                  </a:schemeClr>
                </a:solidFill>
                <a:latin typeface="Arial" pitchFamily="34" charset="0"/>
                <a:cs typeface="Arial" pitchFamily="34" charset="0"/>
              </a:rPr>
              <a:t>Spring 2(March),Summer (May), Fall 2 (October) for limited programs.</a:t>
            </a:r>
          </a:p>
        </p:txBody>
      </p:sp>
      <p:sp>
        <p:nvSpPr>
          <p:cNvPr id="14" name="Rectangle 3">
            <a:extLst>
              <a:ext uri="{FF2B5EF4-FFF2-40B4-BE49-F238E27FC236}">
                <a16:creationId xmlns:a16="http://schemas.microsoft.com/office/drawing/2014/main" xmlns="" id="{ECF94293-4CC6-4014-A997-5F065169253B}"/>
              </a:ext>
            </a:extLst>
          </p:cNvPr>
          <p:cNvSpPr/>
          <p:nvPr/>
        </p:nvSpPr>
        <p:spPr>
          <a:xfrm>
            <a:off x="4685773" y="5615268"/>
            <a:ext cx="1228435" cy="469354"/>
          </a:xfrm>
          <a:custGeom>
            <a:avLst/>
            <a:gdLst/>
            <a:ahLst/>
            <a:cxnLst/>
            <a:rect l="l" t="t" r="r" b="b"/>
            <a:pathLst>
              <a:path w="1228435" h="469354">
                <a:moveTo>
                  <a:pt x="257175" y="0"/>
                </a:moveTo>
                <a:lnTo>
                  <a:pt x="508354" y="0"/>
                </a:lnTo>
                <a:lnTo>
                  <a:pt x="998029" y="0"/>
                </a:lnTo>
                <a:lnTo>
                  <a:pt x="1228435" y="0"/>
                </a:lnTo>
                <a:lnTo>
                  <a:pt x="1018622" y="378693"/>
                </a:lnTo>
                <a:lnTo>
                  <a:pt x="1021491" y="378693"/>
                </a:lnTo>
                <a:lnTo>
                  <a:pt x="971260" y="469354"/>
                </a:lnTo>
                <a:lnTo>
                  <a:pt x="251179" y="469354"/>
                </a:lnTo>
                <a:lnTo>
                  <a:pt x="0" y="469354"/>
                </a:lnTo>
                <a:lnTo>
                  <a:pt x="50231" y="378693"/>
                </a:lnTo>
                <a:lnTo>
                  <a:pt x="47362" y="378693"/>
                </a:lnTo>
                <a:close/>
              </a:path>
            </a:pathLst>
          </a:cu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TextBox 14">
            <a:extLst>
              <a:ext uri="{FF2B5EF4-FFF2-40B4-BE49-F238E27FC236}">
                <a16:creationId xmlns:a16="http://schemas.microsoft.com/office/drawing/2014/main" xmlns="" id="{3C56C2B2-76FB-4523-BACF-0095071AAA86}"/>
              </a:ext>
            </a:extLst>
          </p:cNvPr>
          <p:cNvSpPr txBox="1"/>
          <p:nvPr/>
        </p:nvSpPr>
        <p:spPr>
          <a:xfrm>
            <a:off x="4899150" y="5648324"/>
            <a:ext cx="740787" cy="400110"/>
          </a:xfrm>
          <a:prstGeom prst="rect">
            <a:avLst/>
          </a:prstGeom>
          <a:noFill/>
        </p:spPr>
        <p:txBody>
          <a:bodyPr wrap="square" rtlCol="0" anchor="ctr">
            <a:spAutoFit/>
          </a:bodyPr>
          <a:lstStyle/>
          <a:p>
            <a:pPr algn="ctr"/>
            <a:r>
              <a:rPr lang="en-US" altLang="ko-KR" sz="2000" b="1">
                <a:solidFill>
                  <a:schemeClr val="bg1"/>
                </a:solidFill>
                <a:latin typeface="Arial" pitchFamily="34" charset="0"/>
                <a:cs typeface="Arial" pitchFamily="34" charset="0"/>
              </a:rPr>
              <a:t>04</a:t>
            </a:r>
            <a:endParaRPr lang="ko-KR" altLang="en-US" sz="2000" b="1">
              <a:solidFill>
                <a:schemeClr val="bg1"/>
              </a:solidFill>
              <a:latin typeface="Arial" pitchFamily="34" charset="0"/>
              <a:cs typeface="Arial" pitchFamily="34" charset="0"/>
            </a:endParaRPr>
          </a:p>
        </p:txBody>
      </p:sp>
      <p:sp>
        <p:nvSpPr>
          <p:cNvPr id="16" name="TextBox 15">
            <a:extLst>
              <a:ext uri="{FF2B5EF4-FFF2-40B4-BE49-F238E27FC236}">
                <a16:creationId xmlns:a16="http://schemas.microsoft.com/office/drawing/2014/main" xmlns="" id="{8445B733-21EA-4DC6-9426-7D3F3C5B71D3}"/>
              </a:ext>
            </a:extLst>
          </p:cNvPr>
          <p:cNvSpPr txBox="1"/>
          <p:nvPr/>
        </p:nvSpPr>
        <p:spPr>
          <a:xfrm>
            <a:off x="5991533" y="5727964"/>
            <a:ext cx="4089006" cy="276999"/>
          </a:xfrm>
          <a:prstGeom prst="rect">
            <a:avLst/>
          </a:prstGeom>
          <a:noFill/>
        </p:spPr>
        <p:txBody>
          <a:bodyPr wrap="square" rtlCol="0">
            <a:spAutoFit/>
          </a:bodyPr>
          <a:lstStyle/>
          <a:p>
            <a:r>
              <a:rPr lang="en-US" altLang="ko-KR" sz="1200">
                <a:solidFill>
                  <a:schemeClr val="tx1">
                    <a:lumMod val="75000"/>
                    <a:lumOff val="25000"/>
                  </a:schemeClr>
                </a:solidFill>
                <a:latin typeface="Arial" pitchFamily="34" charset="0"/>
                <a:cs typeface="Arial" pitchFamily="34" charset="0"/>
              </a:rPr>
              <a:t>Few University have every month as new intake.</a:t>
            </a:r>
          </a:p>
        </p:txBody>
      </p:sp>
      <p:sp>
        <p:nvSpPr>
          <p:cNvPr id="17" name="Parallelogram 16">
            <a:extLst>
              <a:ext uri="{FF2B5EF4-FFF2-40B4-BE49-F238E27FC236}">
                <a16:creationId xmlns:a16="http://schemas.microsoft.com/office/drawing/2014/main" xmlns="" id="{3C6386F8-5933-46CE-8CBE-00A7BF33875C}"/>
              </a:ext>
            </a:extLst>
          </p:cNvPr>
          <p:cNvSpPr/>
          <p:nvPr/>
        </p:nvSpPr>
        <p:spPr>
          <a:xfrm>
            <a:off x="3156343" y="-19049"/>
            <a:ext cx="4804271" cy="6877049"/>
          </a:xfrm>
          <a:prstGeom prst="parallelogram">
            <a:avLst>
              <a:gd name="adj" fmla="val 8813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0">
            <a:extLst>
              <a:ext uri="{FF2B5EF4-FFF2-40B4-BE49-F238E27FC236}">
                <a16:creationId xmlns:a16="http://schemas.microsoft.com/office/drawing/2014/main" xmlns="" id="{05FB2947-CCF9-4323-9ED2-60CD05F68EB0}"/>
              </a:ext>
            </a:extLst>
          </p:cNvPr>
          <p:cNvSpPr txBox="1">
            <a:spLocks/>
          </p:cNvSpPr>
          <p:nvPr/>
        </p:nvSpPr>
        <p:spPr>
          <a:xfrm>
            <a:off x="7960614" y="460339"/>
            <a:ext cx="3769627" cy="2186757"/>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4400" b="1">
                <a:latin typeface="+mj-lt"/>
                <a:cs typeface="Arial" pitchFamily="34" charset="0"/>
              </a:rPr>
              <a:t>Intakes in USA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Triangle 1">
            <a:extLst>
              <a:ext uri="{FF2B5EF4-FFF2-40B4-BE49-F238E27FC236}">
                <a16:creationId xmlns:a16="http://schemas.microsoft.com/office/drawing/2014/main" xmlns="" id="{60A8E30E-8E05-F978-2FCF-E5B1ECF95552}"/>
              </a:ext>
            </a:extLst>
          </p:cNvPr>
          <p:cNvSpPr/>
          <p:nvPr/>
        </p:nvSpPr>
        <p:spPr>
          <a:xfrm rot="18900000">
            <a:off x="3272839" y="-2824742"/>
            <a:ext cx="5646323" cy="5646323"/>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p:cNvSpPr txBox="1">
            <a:spLocks/>
          </p:cNvSpPr>
          <p:nvPr/>
        </p:nvSpPr>
        <p:spPr>
          <a:xfrm>
            <a:off x="2010696" y="1"/>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smtClean="0">
                <a:ln>
                  <a:noFill/>
                </a:ln>
                <a:solidFill>
                  <a:schemeClr val="tx1"/>
                </a:solidFill>
                <a:effectLst/>
                <a:uLnTx/>
                <a:uFillTx/>
                <a:latin typeface="Buenos Aires" pitchFamily="2" charset="0"/>
                <a:ea typeface="+mn-ea"/>
                <a:cs typeface="+mn-cs"/>
              </a:rPr>
              <a:t>Popular Universities</a:t>
            </a:r>
            <a:endParaRPr kumimoji="0" lang="en-US" sz="2800" b="0" i="0" u="none" strike="noStrike" kern="1200" cap="none" spc="0" normalizeH="0" baseline="0" noProof="0">
              <a:ln>
                <a:noFill/>
              </a:ln>
              <a:solidFill>
                <a:schemeClr val="tx1"/>
              </a:solidFill>
              <a:effectLst/>
              <a:uLnTx/>
              <a:uFillTx/>
              <a:latin typeface="Buenos Aires" pitchFamily="2" charset="0"/>
              <a:ea typeface="+mn-ea"/>
              <a:cs typeface="+mn-cs"/>
            </a:endParaRPr>
          </a:p>
        </p:txBody>
      </p:sp>
      <p:sp>
        <p:nvSpPr>
          <p:cNvPr id="4" name="Content Placeholder 3">
            <a:extLst>
              <a:ext uri="{FF2B5EF4-FFF2-40B4-BE49-F238E27FC236}">
                <a16:creationId xmlns:a16="http://schemas.microsoft.com/office/drawing/2014/main" xmlns="" id="{AC85B269-5C25-C476-B303-0DBBA8973D71}"/>
              </a:ext>
            </a:extLst>
          </p:cNvPr>
          <p:cNvSpPr txBox="1">
            <a:spLocks/>
          </p:cNvSpPr>
          <p:nvPr/>
        </p:nvSpPr>
        <p:spPr>
          <a:xfrm>
            <a:off x="1103057" y="2133603"/>
            <a:ext cx="4573578" cy="3448048"/>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1600" b="0" i="0" u="none" strike="noStrike" kern="1200" cap="none" spc="0" normalizeH="0" baseline="0" noProof="0" smtClean="0">
                <a:ln>
                  <a:noFill/>
                </a:ln>
                <a:solidFill>
                  <a:schemeClr val="tx1"/>
                </a:solidFill>
                <a:effectLst/>
                <a:uLnTx/>
                <a:uFillTx/>
                <a:latin typeface="Buenos Aires" pitchFamily="2" charset="0"/>
                <a:ea typeface="+mn-ea"/>
                <a:cs typeface="+mn-cs"/>
              </a:rPr>
              <a:t>Lehigh University</a:t>
            </a:r>
            <a:endPar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Arizona State University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Stevens Institute of Technology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1600" b="0" i="0" u="none" strike="noStrike" kern="1200" cap="none" spc="0" normalizeH="0" baseline="0" noProof="0" smtClean="0">
                <a:ln>
                  <a:noFill/>
                </a:ln>
                <a:solidFill>
                  <a:schemeClr val="tx1"/>
                </a:solidFill>
                <a:effectLst/>
                <a:uLnTx/>
                <a:uFillTx/>
                <a:latin typeface="Buenos Aires" pitchFamily="2" charset="0"/>
                <a:ea typeface="+mn-ea"/>
                <a:cs typeface="+mn-cs"/>
              </a:rPr>
              <a:t>Rochester Institute of Technology</a:t>
            </a:r>
            <a:endPar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State University of New York at Buffalo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University of South Florida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San Jose State University</a:t>
            </a:r>
            <a:endParaRPr kumimoji="0" lang="en-IN" sz="16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1600" b="0" i="0" u="none" strike="noStrike" kern="1200" cap="none" spc="0" normalizeH="0" baseline="0" noProof="0" smtClean="0">
                <a:ln>
                  <a:noFill/>
                </a:ln>
                <a:solidFill>
                  <a:schemeClr val="tx1"/>
                </a:solidFill>
                <a:effectLst/>
                <a:uLnTx/>
                <a:uFillTx/>
                <a:latin typeface="Buenos Aires" pitchFamily="2" charset="0"/>
                <a:ea typeface="+mn-ea"/>
                <a:cs typeface="+mn-cs"/>
              </a:rPr>
              <a:t>Washinton State University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1600" b="0" i="0" u="none" strike="noStrike" kern="1200" cap="none" spc="0" normalizeH="0" baseline="0" noProof="0" smtClean="0">
                <a:ln>
                  <a:noFill/>
                </a:ln>
                <a:solidFill>
                  <a:schemeClr val="tx1"/>
                </a:solidFill>
                <a:effectLst/>
                <a:uLnTx/>
                <a:uFillTx/>
                <a:latin typeface="Buenos Aires" pitchFamily="2" charset="0"/>
                <a:ea typeface="+mn-ea"/>
                <a:cs typeface="+mn-cs"/>
              </a:rPr>
              <a:t>University of North Texas Denton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IN" sz="1600" b="0" i="0" u="none" strike="noStrike" kern="1200" cap="none" spc="0" normalizeH="0" baseline="0" noProof="0" smtClean="0">
                <a:ln>
                  <a:noFill/>
                </a:ln>
                <a:solidFill>
                  <a:schemeClr val="tx1"/>
                </a:solidFill>
                <a:effectLst/>
                <a:uLnTx/>
                <a:uFillTx/>
                <a:latin typeface="Buenos Aires" pitchFamily="2" charset="0"/>
                <a:ea typeface="+mn-ea"/>
                <a:cs typeface="+mn-cs"/>
              </a:rPr>
              <a:t>New York Institute of Technology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IN" sz="16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6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IN" sz="16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xmlns="" id="{5AC3CE3C-CFCC-B448-043A-0719C415D50C}"/>
              </a:ext>
            </a:extLst>
          </p:cNvPr>
          <p:cNvSpPr txBox="1"/>
          <p:nvPr/>
        </p:nvSpPr>
        <p:spPr>
          <a:xfrm>
            <a:off x="6943726" y="2320451"/>
            <a:ext cx="4573578" cy="2793072"/>
          </a:xfrm>
          <a:prstGeom prst="rect">
            <a:avLst/>
          </a:prstGeom>
          <a:noFill/>
        </p:spPr>
        <p:txBody>
          <a:bodyPr wrap="square">
            <a:spAutoFit/>
          </a:bodyPr>
          <a:lstStyle/>
          <a:p>
            <a:pPr marL="342900" indent="-342900" defTabSz="457193">
              <a:lnSpc>
                <a:spcPct val="90000"/>
              </a:lnSpc>
              <a:spcBef>
                <a:spcPct val="20000"/>
              </a:spcBef>
              <a:buFont typeface="Arial" panose="020B0604020202020204" pitchFamily="34" charset="0"/>
              <a:buChar char="•"/>
            </a:pPr>
            <a:r>
              <a:rPr lang="en-US" sz="1500">
                <a:latin typeface="Buenos Aires" pitchFamily="2" charset="0"/>
              </a:rPr>
              <a:t>The University of Alabama, Tuscaloosa</a:t>
            </a: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Southern Illinois University Edwardsville</a:t>
            </a:r>
            <a:endParaRPr lang="en-US" sz="1500">
              <a:latin typeface="Buenos Aires" pitchFamily="2" charset="0"/>
            </a:endParaRP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Drexel University</a:t>
            </a:r>
            <a:endParaRPr lang="en-US" sz="1500">
              <a:latin typeface="Buenos Aires" pitchFamily="2" charset="0"/>
            </a:endParaRP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Lawrence Technological University</a:t>
            </a: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Worcester Polytechnic Institute</a:t>
            </a: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Central Michigan University</a:t>
            </a:r>
          </a:p>
          <a:p>
            <a:pPr marL="342900" indent="-342900" defTabSz="457193">
              <a:lnSpc>
                <a:spcPct val="90000"/>
              </a:lnSpc>
              <a:spcBef>
                <a:spcPct val="20000"/>
              </a:spcBef>
              <a:buFont typeface="Arial" panose="020B0604020202020204" pitchFamily="34" charset="0"/>
              <a:buChar char="•"/>
            </a:pPr>
            <a:r>
              <a:rPr lang="en-US" sz="1500">
                <a:latin typeface="Buenos Aires" pitchFamily="2" charset="0"/>
              </a:rPr>
              <a:t>New Jersey Institute of Technology</a:t>
            </a:r>
            <a:endParaRPr lang="en-IN" sz="1500">
              <a:latin typeface="Buenos Aires" pitchFamily="2" charset="0"/>
            </a:endParaRP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Purdue University – Northwest</a:t>
            </a:r>
          </a:p>
          <a:p>
            <a:pPr marL="342900" indent="-342900" defTabSz="457193">
              <a:lnSpc>
                <a:spcPct val="90000"/>
              </a:lnSpc>
              <a:spcBef>
                <a:spcPct val="20000"/>
              </a:spcBef>
              <a:buFont typeface="Arial" panose="020B0604020202020204" pitchFamily="34" charset="0"/>
              <a:buChar char="•"/>
            </a:pPr>
            <a:r>
              <a:rPr lang="en-IN" sz="1500">
                <a:latin typeface="Buenos Aires" pitchFamily="2" charset="0"/>
              </a:rPr>
              <a:t>Indiana University of Pennsylvania</a:t>
            </a:r>
          </a:p>
          <a:p>
            <a:pPr marL="342900" indent="-342900" defTabSz="457193">
              <a:lnSpc>
                <a:spcPct val="90000"/>
              </a:lnSpc>
              <a:spcBef>
                <a:spcPct val="20000"/>
              </a:spcBef>
              <a:buFont typeface="Arial" panose="020B0604020202020204" pitchFamily="34" charset="0"/>
              <a:buChar char="•"/>
            </a:pPr>
            <a:r>
              <a:rPr lang="en-US" sz="1500">
                <a:latin typeface="Buenos Aires" pitchFamily="2" charset="0"/>
              </a:rPr>
              <a:t>University of Albany, The State University of New York, Albany</a:t>
            </a:r>
            <a:endParaRPr lang="en-IN" sz="1500">
              <a:latin typeface="Buenos Aires" pitchFamily="2" charset="0"/>
            </a:endParaRPr>
          </a:p>
        </p:txBody>
      </p:sp>
      <p:sp>
        <p:nvSpPr>
          <p:cNvPr id="6" name="Rectangle 5">
            <a:extLst>
              <a:ext uri="{FF2B5EF4-FFF2-40B4-BE49-F238E27FC236}">
                <a16:creationId xmlns:a16="http://schemas.microsoft.com/office/drawing/2014/main" xmlns="" id="{9B2C266D-60FE-26E5-76FE-1C0766AC11AE}"/>
              </a:ext>
            </a:extLst>
          </p:cNvPr>
          <p:cNvSpPr/>
          <p:nvPr/>
        </p:nvSpPr>
        <p:spPr>
          <a:xfrm>
            <a:off x="676275" y="1352550"/>
            <a:ext cx="5305425" cy="4629150"/>
          </a:xfrm>
          <a:prstGeom prst="rect">
            <a:avLst/>
          </a:prstGeom>
          <a:noFill/>
          <a:ln>
            <a:solidFill>
              <a:srgbClr val="226C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xmlns="" id="{CF55D97B-AF51-C1BC-1075-FE6740C4CB00}"/>
              </a:ext>
            </a:extLst>
          </p:cNvPr>
          <p:cNvSpPr/>
          <p:nvPr/>
        </p:nvSpPr>
        <p:spPr>
          <a:xfrm>
            <a:off x="6219825" y="1352550"/>
            <a:ext cx="5305425" cy="4629150"/>
          </a:xfrm>
          <a:prstGeom prst="rect">
            <a:avLst/>
          </a:prstGeom>
          <a:noFill/>
          <a:ln>
            <a:solidFill>
              <a:srgbClr val="226CF5"/>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97382FF-2E12-C484-B71D-B20A62ACC58A}"/>
              </a:ext>
            </a:extLst>
          </p:cNvPr>
          <p:cNvSpPr/>
          <p:nvPr/>
        </p:nvSpPr>
        <p:spPr>
          <a:xfrm>
            <a:off x="0" y="2581275"/>
            <a:ext cx="12192000" cy="1743075"/>
          </a:xfrm>
          <a:prstGeom prst="rect">
            <a:avLst/>
          </a:prstGeom>
          <a:solidFill>
            <a:schemeClr val="bg1">
              <a:lumMod val="95000"/>
              <a:alpha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Rectangle 2">
            <a:extLst>
              <a:ext uri="{FF2B5EF4-FFF2-40B4-BE49-F238E27FC236}">
                <a16:creationId xmlns:a16="http://schemas.microsoft.com/office/drawing/2014/main" xmlns="" id="{E81D6843-1430-FBC2-7E41-78FCA3C8993D}"/>
              </a:ext>
            </a:extLst>
          </p:cNvPr>
          <p:cNvSpPr/>
          <p:nvPr/>
        </p:nvSpPr>
        <p:spPr>
          <a:xfrm>
            <a:off x="85724" y="2581275"/>
            <a:ext cx="12020551" cy="1743075"/>
          </a:xfrm>
          <a:prstGeom prst="rect">
            <a:avLst/>
          </a:prstGeom>
          <a:solidFill>
            <a:srgbClr val="226CF5">
              <a:alpha val="1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 name="Title 1">
            <a:extLst>
              <a:ext uri="{FF2B5EF4-FFF2-40B4-BE49-F238E27FC236}">
                <a16:creationId xmlns:a16="http://schemas.microsoft.com/office/drawing/2014/main" xmlns="" id="{2729B349-4AC1-46EB-6133-8D7A13A5B985}"/>
              </a:ext>
            </a:extLst>
          </p:cNvPr>
          <p:cNvSpPr txBox="1">
            <a:spLocks/>
          </p:cNvSpPr>
          <p:nvPr/>
        </p:nvSpPr>
        <p:spPr>
          <a:xfrm>
            <a:off x="2063851" y="-136519"/>
            <a:ext cx="8229600" cy="918183"/>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smtClean="0">
                <a:ln>
                  <a:noFill/>
                </a:ln>
                <a:solidFill>
                  <a:schemeClr val="tx1"/>
                </a:solidFill>
                <a:effectLst/>
                <a:uLnTx/>
                <a:uFillTx/>
                <a:latin typeface="Buenos Aires" pitchFamily="2" charset="0"/>
                <a:ea typeface="+mn-ea"/>
                <a:cs typeface="+mn-cs"/>
              </a:rPr>
              <a:t>Top 150 ranked universities</a:t>
            </a:r>
            <a:endParaRPr kumimoji="0" lang="en-IN" sz="2800" b="0" i="0" u="none" strike="noStrike" kern="1200" cap="none" spc="0" normalizeH="0" baseline="0" noProof="0">
              <a:ln>
                <a:noFill/>
              </a:ln>
              <a:solidFill>
                <a:schemeClr val="tx1"/>
              </a:solidFill>
              <a:effectLst/>
              <a:uLnTx/>
              <a:uFillTx/>
              <a:latin typeface="Buenos Aires" pitchFamily="2" charset="0"/>
              <a:ea typeface="+mn-ea"/>
              <a:cs typeface="+mn-cs"/>
            </a:endParaRPr>
          </a:p>
        </p:txBody>
      </p:sp>
      <p:graphicFrame>
        <p:nvGraphicFramePr>
          <p:cNvPr id="5" name="Content Placeholder 3">
            <a:extLst>
              <a:ext uri="{FF2B5EF4-FFF2-40B4-BE49-F238E27FC236}">
                <a16:creationId xmlns:a16="http://schemas.microsoft.com/office/drawing/2014/main" xmlns="" id="{181946EB-772E-9801-F99E-966E2E6CC3B4}"/>
              </a:ext>
            </a:extLst>
          </p:cNvPr>
          <p:cNvGraphicFramePr>
            <a:graphicFrameLocks/>
          </p:cNvGraphicFramePr>
          <p:nvPr>
            <p:extLst>
              <p:ext uri="{D42A27DB-BD31-4B8C-83A1-F6EECF244321}">
                <p14:modId xmlns:p14="http://schemas.microsoft.com/office/powerpoint/2010/main" xmlns="" val="3599834233"/>
              </p:ext>
            </p:extLst>
          </p:nvPr>
        </p:nvGraphicFramePr>
        <p:xfrm>
          <a:off x="3642390" y="763228"/>
          <a:ext cx="4907220" cy="5566285"/>
        </p:xfrm>
        <a:graphic>
          <a:graphicData uri="http://schemas.openxmlformats.org/drawingml/2006/table">
            <a:tbl>
              <a:tblPr>
                <a:tableStyleId>{5C22544A-7EE6-4342-B048-85BDC9FD1C3A}</a:tableStyleId>
              </a:tblPr>
              <a:tblGrid>
                <a:gridCol w="2825000">
                  <a:extLst>
                    <a:ext uri="{9D8B030D-6E8A-4147-A177-3AD203B41FA5}">
                      <a16:colId xmlns:a16="http://schemas.microsoft.com/office/drawing/2014/main" xmlns="" val="597456319"/>
                    </a:ext>
                  </a:extLst>
                </a:gridCol>
                <a:gridCol w="2082220">
                  <a:extLst>
                    <a:ext uri="{9D8B030D-6E8A-4147-A177-3AD203B41FA5}">
                      <a16:colId xmlns:a16="http://schemas.microsoft.com/office/drawing/2014/main" xmlns="" val="2736529718"/>
                    </a:ext>
                  </a:extLst>
                </a:gridCol>
              </a:tblGrid>
              <a:tr h="168558">
                <a:tc>
                  <a:txBody>
                    <a:bodyPr/>
                    <a:lstStyle/>
                    <a:p>
                      <a:pPr algn="ctr" rtl="0" fontAlgn="b"/>
                      <a:r>
                        <a:rPr lang="en-IN" sz="1100" b="1" u="none" strike="noStrike">
                          <a:effectLst/>
                        </a:rPr>
                        <a:t>University Name</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b="1" u="none" strike="noStrike">
                          <a:effectLst/>
                        </a:rPr>
                        <a:t>US News National Ranking</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834203228"/>
                  </a:ext>
                </a:extLst>
              </a:tr>
              <a:tr h="184592">
                <a:tc>
                  <a:txBody>
                    <a:bodyPr/>
                    <a:lstStyle/>
                    <a:p>
                      <a:pPr algn="l" rtl="0" fontAlgn="b"/>
                      <a:r>
                        <a:rPr lang="en-IN" sz="1100" u="none" strike="noStrike">
                          <a:effectLst/>
                        </a:rPr>
                        <a:t>Johns Hopkins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378214993"/>
                  </a:ext>
                </a:extLst>
              </a:tr>
              <a:tr h="168558">
                <a:tc>
                  <a:txBody>
                    <a:bodyPr/>
                    <a:lstStyle/>
                    <a:p>
                      <a:pPr algn="l" rtl="0" fontAlgn="b"/>
                      <a:r>
                        <a:rPr lang="en-IN" sz="1100" u="none" strike="noStrike">
                          <a:effectLst/>
                        </a:rPr>
                        <a:t>University of Pennsylvania</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#10</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25274620"/>
                  </a:ext>
                </a:extLst>
              </a:tr>
              <a:tr h="168558">
                <a:tc>
                  <a:txBody>
                    <a:bodyPr/>
                    <a:lstStyle/>
                    <a:p>
                      <a:pPr algn="l" rtl="0" fontAlgn="b"/>
                      <a:r>
                        <a:rPr lang="en-IN" sz="1100" u="none" strike="noStrike">
                          <a:effectLst/>
                        </a:rPr>
                        <a:t>Dartmouth College</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#15</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7233346"/>
                  </a:ext>
                </a:extLst>
              </a:tr>
              <a:tr h="168558">
                <a:tc>
                  <a:txBody>
                    <a:bodyPr/>
                    <a:lstStyle/>
                    <a:p>
                      <a:pPr algn="l" rtl="0" fontAlgn="b"/>
                      <a:r>
                        <a:rPr lang="en-US" sz="1100" u="none" strike="noStrike">
                          <a:effectLst/>
                        </a:rPr>
                        <a:t>University of California, Los Angeles</a:t>
                      </a:r>
                      <a:endParaRPr lang="en-US"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#15</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4882581"/>
                  </a:ext>
                </a:extLst>
              </a:tr>
              <a:tr h="168558">
                <a:tc>
                  <a:txBody>
                    <a:bodyPr/>
                    <a:lstStyle/>
                    <a:p>
                      <a:pPr algn="l" rtl="0" fontAlgn="b"/>
                      <a:r>
                        <a:rPr lang="en-IN" sz="1100" u="none" strike="noStrike">
                          <a:effectLst/>
                        </a:rPr>
                        <a:t>University of California, Berkeley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#17</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719094175"/>
                  </a:ext>
                </a:extLst>
              </a:tr>
              <a:tr h="168558">
                <a:tc>
                  <a:txBody>
                    <a:bodyPr/>
                    <a:lstStyle/>
                    <a:p>
                      <a:pPr algn="l" rtl="0" fontAlgn="b"/>
                      <a:r>
                        <a:rPr lang="en-IN" sz="1100" u="none" strike="noStrike">
                          <a:effectLst/>
                        </a:rPr>
                        <a:t>Lehigh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#46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10972613"/>
                  </a:ext>
                </a:extLst>
              </a:tr>
              <a:tr h="168558">
                <a:tc>
                  <a:txBody>
                    <a:bodyPr/>
                    <a:lstStyle/>
                    <a:p>
                      <a:pPr algn="l" rtl="0" fontAlgn="b"/>
                      <a:r>
                        <a:rPr lang="en-IN" sz="1100" u="none" strike="noStrike">
                          <a:effectLst/>
                        </a:rPr>
                        <a:t>UMass Amherst</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#58</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71899866"/>
                  </a:ext>
                </a:extLst>
              </a:tr>
              <a:tr h="168558">
                <a:tc>
                  <a:txBody>
                    <a:bodyPr/>
                    <a:lstStyle/>
                    <a:p>
                      <a:pPr algn="l" rtl="0" fontAlgn="b"/>
                      <a:r>
                        <a:rPr lang="en-IN" sz="1100" u="none" strike="noStrike">
                          <a:effectLst/>
                        </a:rPr>
                        <a:t>University of Connecticut</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#70</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894459460"/>
                  </a:ext>
                </a:extLst>
              </a:tr>
              <a:tr h="168558">
                <a:tc>
                  <a:txBody>
                    <a:bodyPr/>
                    <a:lstStyle/>
                    <a:p>
                      <a:pPr algn="l" rtl="0" fontAlgn="b"/>
                      <a:r>
                        <a:rPr lang="en-IN" sz="1100" u="none" strike="noStrike">
                          <a:effectLst/>
                        </a:rPr>
                        <a:t>University of California, Riverside</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#76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424028818"/>
                  </a:ext>
                </a:extLst>
              </a:tr>
              <a:tr h="168558">
                <a:tc>
                  <a:txBody>
                    <a:bodyPr/>
                    <a:lstStyle/>
                    <a:p>
                      <a:pPr algn="l" rtl="0" fontAlgn="b"/>
                      <a:r>
                        <a:rPr lang="en-IN" sz="1100" u="none" strike="noStrike">
                          <a:effectLst/>
                        </a:rPr>
                        <a:t>Stevens Institute of Technology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#76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47346770"/>
                  </a:ext>
                </a:extLst>
              </a:tr>
              <a:tr h="168558">
                <a:tc>
                  <a:txBody>
                    <a:bodyPr/>
                    <a:lstStyle/>
                    <a:p>
                      <a:pPr algn="l" rtl="0" fontAlgn="b"/>
                      <a:r>
                        <a:rPr lang="en-IN" sz="1100" u="none" strike="noStrike">
                          <a:effectLst/>
                        </a:rPr>
                        <a:t>University at Buffalo (SUNY)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#76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868288314"/>
                  </a:ext>
                </a:extLst>
              </a:tr>
              <a:tr h="168558">
                <a:tc>
                  <a:txBody>
                    <a:bodyPr/>
                    <a:lstStyle/>
                    <a:p>
                      <a:pPr algn="l" rtl="0" fontAlgn="b"/>
                      <a:r>
                        <a:rPr lang="en-US" sz="1100" u="none" strike="noStrike">
                          <a:effectLst/>
                        </a:rPr>
                        <a:t>New Jersey Institute of Technology</a:t>
                      </a:r>
                      <a:endParaRPr lang="en-US"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#84</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85514815"/>
                  </a:ext>
                </a:extLst>
              </a:tr>
              <a:tr h="168558">
                <a:tc>
                  <a:txBody>
                    <a:bodyPr/>
                    <a:lstStyle/>
                    <a:p>
                      <a:pPr algn="l" rtl="0" fontAlgn="b"/>
                      <a:r>
                        <a:rPr lang="en-IN" sz="1100" u="none" strike="noStrike">
                          <a:effectLst/>
                        </a:rPr>
                        <a:t>University of Delaware</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#86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66011598"/>
                  </a:ext>
                </a:extLst>
              </a:tr>
              <a:tr h="168558">
                <a:tc>
                  <a:txBody>
                    <a:bodyPr/>
                    <a:lstStyle/>
                    <a:p>
                      <a:pPr algn="l" rtl="0" fontAlgn="b"/>
                      <a:r>
                        <a:rPr lang="en-IN" sz="1100" u="none" strike="noStrike">
                          <a:effectLst/>
                        </a:rPr>
                        <a:t>Worchester Polytechnic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#86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13316192"/>
                  </a:ext>
                </a:extLst>
              </a:tr>
              <a:tr h="168558">
                <a:tc>
                  <a:txBody>
                    <a:bodyPr/>
                    <a:lstStyle/>
                    <a:p>
                      <a:pPr algn="l" rtl="0" fontAlgn="b"/>
                      <a:r>
                        <a:rPr lang="en-IN" sz="1100" u="none" strike="noStrike">
                          <a:effectLst/>
                        </a:rPr>
                        <a:t>Marquette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#86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13934327"/>
                  </a:ext>
                </a:extLst>
              </a:tr>
              <a:tr h="168558">
                <a:tc>
                  <a:txBody>
                    <a:bodyPr/>
                    <a:lstStyle/>
                    <a:p>
                      <a:pPr algn="l" rtl="0" fontAlgn="b"/>
                      <a:r>
                        <a:rPr lang="en-IN" sz="1100" u="none" strike="noStrike">
                          <a:effectLst/>
                        </a:rPr>
                        <a:t>Drexel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#86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619790876"/>
                  </a:ext>
                </a:extLst>
              </a:tr>
              <a:tr h="168558">
                <a:tc>
                  <a:txBody>
                    <a:bodyPr/>
                    <a:lstStyle/>
                    <a:p>
                      <a:pPr algn="l" rtl="0" fontAlgn="b"/>
                      <a:r>
                        <a:rPr lang="en-IN" sz="1100" u="none" strike="noStrike">
                          <a:effectLst/>
                        </a:rPr>
                        <a:t>University of South Florida</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#91</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431162749"/>
                  </a:ext>
                </a:extLst>
              </a:tr>
              <a:tr h="168558">
                <a:tc>
                  <a:txBody>
                    <a:bodyPr/>
                    <a:lstStyle/>
                    <a:p>
                      <a:pPr algn="l" rtl="0" fontAlgn="b"/>
                      <a:r>
                        <a:rPr lang="en-IN" sz="1100" u="none" strike="noStrike">
                          <a:effectLst/>
                        </a:rPr>
                        <a:t>Rochester Institute of Technology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#91</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36491434"/>
                  </a:ext>
                </a:extLst>
              </a:tr>
              <a:tr h="168558">
                <a:tc>
                  <a:txBody>
                    <a:bodyPr/>
                    <a:lstStyle/>
                    <a:p>
                      <a:pPr algn="l" rtl="0" fontAlgn="b"/>
                      <a:r>
                        <a:rPr lang="en-IN" sz="1100" u="none" strike="noStrike">
                          <a:effectLst/>
                        </a:rPr>
                        <a:t>Florida International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#98</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026252"/>
                  </a:ext>
                </a:extLst>
              </a:tr>
              <a:tr h="168558">
                <a:tc>
                  <a:txBody>
                    <a:bodyPr/>
                    <a:lstStyle/>
                    <a:p>
                      <a:pPr algn="l" rtl="0" fontAlgn="b"/>
                      <a:r>
                        <a:rPr lang="en-IN" sz="1100" u="none" strike="noStrike">
                          <a:effectLst/>
                        </a:rPr>
                        <a:t>Yeshiva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#98</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035389823"/>
                  </a:ext>
                </a:extLst>
              </a:tr>
              <a:tr h="168558">
                <a:tc>
                  <a:txBody>
                    <a:bodyPr/>
                    <a:lstStyle/>
                    <a:p>
                      <a:pPr algn="l" rtl="0" fontAlgn="b"/>
                      <a:r>
                        <a:rPr lang="en-IN" sz="1100" u="none" strike="noStrike">
                          <a:effectLst/>
                        </a:rPr>
                        <a:t>Saint Louis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#105</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146305832"/>
                  </a:ext>
                </a:extLst>
              </a:tr>
              <a:tr h="168558">
                <a:tc>
                  <a:txBody>
                    <a:bodyPr/>
                    <a:lstStyle/>
                    <a:p>
                      <a:pPr algn="l" rtl="0" fontAlgn="b"/>
                      <a:r>
                        <a:rPr lang="en-IN" sz="1100" u="none" strike="noStrike">
                          <a:effectLst/>
                        </a:rPr>
                        <a:t>University of New Hampshire</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#109</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998727175"/>
                  </a:ext>
                </a:extLst>
              </a:tr>
              <a:tr h="168558">
                <a:tc>
                  <a:txBody>
                    <a:bodyPr/>
                    <a:lstStyle/>
                    <a:p>
                      <a:pPr algn="l" rtl="0" fontAlgn="b"/>
                      <a:r>
                        <a:rPr lang="en-IN" sz="1100" u="none" strike="noStrike">
                          <a:effectLst/>
                        </a:rPr>
                        <a:t>George Mason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#109</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913147238"/>
                  </a:ext>
                </a:extLst>
              </a:tr>
              <a:tr h="168558">
                <a:tc>
                  <a:txBody>
                    <a:bodyPr/>
                    <a:lstStyle/>
                    <a:p>
                      <a:pPr algn="l" rtl="0" fontAlgn="b"/>
                      <a:r>
                        <a:rPr lang="en-IN" sz="1100" u="none" strike="noStrike">
                          <a:effectLst/>
                        </a:rPr>
                        <a:t>University at Albany-SUNY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#121</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618274561"/>
                  </a:ext>
                </a:extLst>
              </a:tr>
              <a:tr h="168558">
                <a:tc>
                  <a:txBody>
                    <a:bodyPr/>
                    <a:lstStyle/>
                    <a:p>
                      <a:pPr algn="l" rtl="0" fontAlgn="b"/>
                      <a:r>
                        <a:rPr lang="en-IN" sz="1100" u="none" strike="noStrike">
                          <a:effectLst/>
                        </a:rPr>
                        <a:t>Arizona State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#121</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676890228"/>
                  </a:ext>
                </a:extLst>
              </a:tr>
              <a:tr h="168558">
                <a:tc>
                  <a:txBody>
                    <a:bodyPr/>
                    <a:lstStyle/>
                    <a:p>
                      <a:pPr algn="l" rtl="0" fontAlgn="b"/>
                      <a:r>
                        <a:rPr lang="en-IN" sz="1100" u="none" strike="noStrike">
                          <a:effectLst/>
                        </a:rPr>
                        <a:t>Miami University, Oxford</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#136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464874173"/>
                  </a:ext>
                </a:extLst>
              </a:tr>
              <a:tr h="168558">
                <a:tc>
                  <a:txBody>
                    <a:bodyPr/>
                    <a:lstStyle/>
                    <a:p>
                      <a:pPr algn="l" rtl="0" fontAlgn="b"/>
                      <a:r>
                        <a:rPr lang="en-US" sz="1100" u="none" strike="noStrike">
                          <a:effectLst/>
                        </a:rPr>
                        <a:t>University of Alabama at Birmingham</a:t>
                      </a:r>
                      <a:endParaRPr lang="en-US"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#136</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543561155"/>
                  </a:ext>
                </a:extLst>
              </a:tr>
              <a:tr h="168558">
                <a:tc>
                  <a:txBody>
                    <a:bodyPr/>
                    <a:lstStyle/>
                    <a:p>
                      <a:pPr algn="l" rtl="0" fontAlgn="b"/>
                      <a:r>
                        <a:rPr lang="en-US" sz="1100" u="none" strike="noStrike">
                          <a:effectLst/>
                        </a:rPr>
                        <a:t>University of Maryland, Baltimore County</a:t>
                      </a:r>
                      <a:endParaRPr lang="en-US"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#144</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993407368"/>
                  </a:ext>
                </a:extLst>
              </a:tr>
              <a:tr h="168558">
                <a:tc>
                  <a:txBody>
                    <a:bodyPr/>
                    <a:lstStyle/>
                    <a:p>
                      <a:pPr algn="l" rtl="0" fontAlgn="b"/>
                      <a:r>
                        <a:rPr lang="en-IN" sz="1100" u="none" strike="noStrike">
                          <a:effectLst/>
                        </a:rPr>
                        <a:t>Oregon State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#144</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478423833"/>
                  </a:ext>
                </a:extLst>
              </a:tr>
              <a:tr h="168558">
                <a:tc>
                  <a:txBody>
                    <a:bodyPr/>
                    <a:lstStyle/>
                    <a:p>
                      <a:pPr algn="l" rtl="0" fontAlgn="b"/>
                      <a:r>
                        <a:rPr lang="en-IN" sz="1100" u="none" strike="noStrike">
                          <a:effectLst/>
                        </a:rPr>
                        <a:t>James Madison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#148</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38416432"/>
                  </a:ext>
                </a:extLst>
              </a:tr>
              <a:tr h="168558">
                <a:tc>
                  <a:txBody>
                    <a:bodyPr/>
                    <a:lstStyle/>
                    <a:p>
                      <a:pPr algn="l" rtl="0" fontAlgn="b"/>
                      <a:r>
                        <a:rPr lang="en-IN" sz="1100" u="none" strike="noStrike">
                          <a:effectLst/>
                        </a:rPr>
                        <a:t>Colorado State University</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b"/>
                      <a:r>
                        <a:rPr lang="en-IN" sz="1100" u="none" strike="noStrike">
                          <a:effectLst/>
                        </a:rPr>
                        <a:t>#148</a:t>
                      </a:r>
                      <a:endParaRPr lang="en-IN" sz="1100" b="1" i="0" u="none" strike="noStrike">
                        <a:solidFill>
                          <a:srgbClr val="000000"/>
                        </a:solidFill>
                        <a:effectLst/>
                        <a:latin typeface="Calibri" panose="020F0502020204030204" pitchFamily="34" charset="0"/>
                      </a:endParaRPr>
                    </a:p>
                  </a:txBody>
                  <a:tcPr marL="5963" marR="5963" marT="59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8296614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6C66E10-382E-1251-0E9C-25F900FC55DD}"/>
              </a:ext>
            </a:extLst>
          </p:cNvPr>
          <p:cNvPicPr>
            <a:picLocks noChangeAspect="1"/>
          </p:cNvPicPr>
          <p:nvPr/>
        </p:nvPicPr>
        <p:blipFill>
          <a:blip r:embed="rId2"/>
          <a:stretch>
            <a:fillRect/>
          </a:stretch>
        </p:blipFill>
        <p:spPr>
          <a:xfrm>
            <a:off x="-19050" y="57150"/>
            <a:ext cx="6096000" cy="6338072"/>
          </a:xfrm>
          <a:prstGeom prst="rect">
            <a:avLst/>
          </a:prstGeom>
        </p:spPr>
      </p:pic>
      <p:sp>
        <p:nvSpPr>
          <p:cNvPr id="3" name="Title 1"/>
          <p:cNvSpPr txBox="1">
            <a:spLocks/>
          </p:cNvSpPr>
          <p:nvPr/>
        </p:nvSpPr>
        <p:spPr>
          <a:xfrm>
            <a:off x="1981200" y="1"/>
            <a:ext cx="8229600" cy="11430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smtClean="0">
                <a:ln>
                  <a:noFill/>
                </a:ln>
                <a:solidFill>
                  <a:schemeClr val="tx1"/>
                </a:solidFill>
                <a:effectLst/>
                <a:uLnTx/>
                <a:uFillTx/>
                <a:latin typeface="Buenos Aires" pitchFamily="2" charset="0"/>
                <a:ea typeface="+mn-ea"/>
                <a:cs typeface="+mn-cs"/>
              </a:rPr>
              <a:t>Entry Requirements</a:t>
            </a:r>
            <a:endParaRPr kumimoji="0" lang="en-US" sz="2800" b="0" i="0" u="none" strike="noStrike" kern="1200" cap="none" spc="0" normalizeH="0" baseline="0" noProof="0">
              <a:ln>
                <a:noFill/>
              </a:ln>
              <a:solidFill>
                <a:schemeClr val="tx1"/>
              </a:solidFill>
              <a:effectLst/>
              <a:uLnTx/>
              <a:uFillTx/>
              <a:latin typeface="Buenos Aires" pitchFamily="2" charset="0"/>
              <a:ea typeface="+mn-ea"/>
              <a:cs typeface="+mn-cs"/>
            </a:endParaRPr>
          </a:p>
        </p:txBody>
      </p:sp>
      <p:sp>
        <p:nvSpPr>
          <p:cNvPr id="4" name="Content Placeholder 2"/>
          <p:cNvSpPr txBox="1">
            <a:spLocks/>
          </p:cNvSpPr>
          <p:nvPr/>
        </p:nvSpPr>
        <p:spPr>
          <a:xfrm>
            <a:off x="581025" y="1945511"/>
            <a:ext cx="5133976" cy="2435990"/>
          </a:xfrm>
          <a:prstGeom prst="rect">
            <a:avLst/>
          </a:prstGeom>
        </p:spPr>
        <p:txBody>
          <a:bodyPr>
            <a:normAutofit fontScale="92500"/>
          </a:bodyPr>
          <a:lstStyle/>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kumimoji="0" lang="en-US" sz="1400" b="1" i="1" u="none" strike="noStrike" kern="1200" cap="none" spc="0" normalizeH="0" baseline="0" noProof="0" smtClean="0">
                <a:ln>
                  <a:noFill/>
                </a:ln>
                <a:solidFill>
                  <a:schemeClr val="tx1"/>
                </a:solidFill>
                <a:effectLst/>
                <a:uLnTx/>
                <a:uFillTx/>
                <a:latin typeface="Buenos Aires" pitchFamily="2" charset="0"/>
                <a:ea typeface="+mn-ea"/>
                <a:cs typeface="+mn-cs"/>
              </a:rPr>
              <a:t>Undergraduate:</a:t>
            </a: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Mandatory Requirements:</a:t>
            </a:r>
          </a:p>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endPar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648000" marR="0" lvl="0" indent="-342900" algn="l" defTabSz="4572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Academic: 55%+ in 10th &amp; 12th</a:t>
            </a:r>
          </a:p>
          <a:p>
            <a:pPr marL="648000" marR="0" lvl="0" indent="-342900" algn="l" defTabSz="4572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IELTS: 6.0+, TOEFL: 70+, PTE: 53+, DET: 100+</a:t>
            </a:r>
          </a:p>
          <a:p>
            <a:pPr marL="648000" marR="0" lvl="0" indent="-342900" algn="l" defTabSz="457200" rtl="0" eaLnBrk="1" fontAlgn="auto" latinLnBrk="0" hangingPunct="1">
              <a:lnSpc>
                <a:spcPct val="100000"/>
              </a:lnSpc>
              <a:spcBef>
                <a:spcPct val="20000"/>
              </a:spcBef>
              <a:spcAft>
                <a:spcPts val="0"/>
              </a:spcAft>
              <a:buClrTx/>
              <a:buSzTx/>
              <a:buFont typeface="Wingdings" panose="05000000000000000000" pitchFamily="2" charset="2"/>
              <a:buChar char="§"/>
              <a:tabLst/>
              <a:defRPr/>
            </a:pPr>
            <a:endPar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Optional Requirements:</a:t>
            </a:r>
          </a:p>
          <a:p>
            <a:pPr marL="648000" marR="0" lvl="0" indent="-342900" algn="l" defTabSz="4572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Scholastic Assessment Test (SAT), Minimum score of 1150+</a:t>
            </a:r>
          </a:p>
          <a:p>
            <a:pPr marL="648000" marR="0" lvl="0" indent="-342900" algn="l" defTabSz="4572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American College Testing (ACT), Minimum score of 25+</a:t>
            </a:r>
            <a:endParaRPr kumimoji="0" lang="en-US" sz="1400" b="0" i="0" u="none" strike="noStrike" kern="1200" cap="none" spc="0" normalizeH="0" baseline="0" noProof="0" dirty="0">
              <a:ln>
                <a:noFill/>
              </a:ln>
              <a:solidFill>
                <a:schemeClr val="tx1"/>
              </a:solidFill>
              <a:effectLst/>
              <a:uLnTx/>
              <a:uFillTx/>
              <a:latin typeface="Buenos Aires" pitchFamily="2" charset="0"/>
              <a:ea typeface="+mn-ea"/>
              <a:cs typeface="+mn-cs"/>
            </a:endParaRPr>
          </a:p>
        </p:txBody>
      </p:sp>
      <p:sp>
        <p:nvSpPr>
          <p:cNvPr id="5" name="TextBox 4">
            <a:extLst>
              <a:ext uri="{FF2B5EF4-FFF2-40B4-BE49-F238E27FC236}">
                <a16:creationId xmlns:a16="http://schemas.microsoft.com/office/drawing/2014/main" xmlns="" id="{F63E0FE2-586C-D7C2-7F00-D00B76844B8A}"/>
              </a:ext>
            </a:extLst>
          </p:cNvPr>
          <p:cNvSpPr txBox="1"/>
          <p:nvPr/>
        </p:nvSpPr>
        <p:spPr>
          <a:xfrm>
            <a:off x="6396038" y="1893640"/>
            <a:ext cx="5567362" cy="2813078"/>
          </a:xfrm>
          <a:prstGeom prst="rect">
            <a:avLst/>
          </a:prstGeom>
          <a:noFill/>
        </p:spPr>
        <p:txBody>
          <a:bodyPr wrap="square">
            <a:spAutoFit/>
          </a:bodyPr>
          <a:lstStyle/>
          <a:p>
            <a:r>
              <a:rPr lang="en-US" sz="1300" b="1" i="1" dirty="0">
                <a:latin typeface="Buenos Aires" pitchFamily="2" charset="0"/>
              </a:rPr>
              <a:t>Graduate:</a:t>
            </a:r>
          </a:p>
          <a:p>
            <a:endParaRPr lang="en-US" sz="1300" dirty="0">
              <a:latin typeface="Buenos Aires" pitchFamily="2" charset="0"/>
            </a:endParaRPr>
          </a:p>
          <a:p>
            <a:pPr marL="285750" indent="-285750">
              <a:lnSpc>
                <a:spcPct val="90000"/>
              </a:lnSpc>
              <a:spcBef>
                <a:spcPct val="20000"/>
              </a:spcBef>
              <a:buFont typeface="Arial" panose="020B0604020202020204" pitchFamily="34" charset="0"/>
              <a:buChar char="•"/>
            </a:pPr>
            <a:r>
              <a:rPr lang="en-US" sz="1300" dirty="0">
                <a:latin typeface="Buenos Aires" pitchFamily="2" charset="0"/>
              </a:rPr>
              <a:t>Mandatory Requirements:</a:t>
            </a:r>
          </a:p>
          <a:p>
            <a:pPr>
              <a:lnSpc>
                <a:spcPct val="90000"/>
              </a:lnSpc>
              <a:spcBef>
                <a:spcPct val="20000"/>
              </a:spcBef>
            </a:pPr>
            <a:endParaRPr lang="en-US" sz="1300" dirty="0">
              <a:latin typeface="Buenos Aires" pitchFamily="2" charset="0"/>
            </a:endParaRPr>
          </a:p>
          <a:p>
            <a:pPr marL="648000" lvl="1" indent="-342894">
              <a:lnSpc>
                <a:spcPct val="90000"/>
              </a:lnSpc>
              <a:spcBef>
                <a:spcPct val="20000"/>
              </a:spcBef>
              <a:buClr>
                <a:schemeClr val="tx1"/>
              </a:buClr>
              <a:buFont typeface="Wingdings" panose="05000000000000000000" pitchFamily="2" charset="2"/>
              <a:buChar char="§"/>
              <a:tabLst>
                <a:tab pos="355594" algn="l"/>
              </a:tabLst>
            </a:pPr>
            <a:r>
              <a:rPr lang="en-US" sz="1300" dirty="0">
                <a:latin typeface="Buenos Aires" pitchFamily="2" charset="0"/>
              </a:rPr>
              <a:t>Academic: 56%+ in Bachelor’s (Check if student has completed 3years bachelor's degree or 4 years bachelors degree)</a:t>
            </a:r>
          </a:p>
          <a:p>
            <a:pPr marL="648000" lvl="1" indent="-342894">
              <a:lnSpc>
                <a:spcPct val="90000"/>
              </a:lnSpc>
              <a:spcBef>
                <a:spcPct val="20000"/>
              </a:spcBef>
              <a:buClr>
                <a:schemeClr val="tx1"/>
              </a:buClr>
              <a:buFont typeface="Wingdings" panose="05000000000000000000" pitchFamily="2" charset="2"/>
              <a:buChar char="§"/>
              <a:tabLst>
                <a:tab pos="355594" algn="l"/>
              </a:tabLst>
            </a:pPr>
            <a:r>
              <a:rPr lang="en-US" sz="1300" dirty="0">
                <a:latin typeface="Buenos Aires" pitchFamily="2" charset="0"/>
              </a:rPr>
              <a:t>Check for the backlogs (Varying as per university)</a:t>
            </a:r>
          </a:p>
          <a:p>
            <a:pPr marL="648000" lvl="1" indent="-342894">
              <a:lnSpc>
                <a:spcPct val="90000"/>
              </a:lnSpc>
              <a:spcBef>
                <a:spcPct val="20000"/>
              </a:spcBef>
              <a:buClr>
                <a:schemeClr val="tx1"/>
              </a:buClr>
              <a:buFont typeface="Wingdings" panose="05000000000000000000" pitchFamily="2" charset="2"/>
              <a:buChar char="§"/>
              <a:tabLst>
                <a:tab pos="355594" algn="l"/>
              </a:tabLst>
            </a:pPr>
            <a:r>
              <a:rPr lang="en-US" sz="1300" dirty="0">
                <a:latin typeface="Buenos Aires" pitchFamily="2" charset="0"/>
              </a:rPr>
              <a:t>IELTS: 6.5+, TOEFL: 8+, PTE: 56+, DET: 110+</a:t>
            </a:r>
          </a:p>
          <a:p>
            <a:pPr>
              <a:lnSpc>
                <a:spcPct val="90000"/>
              </a:lnSpc>
              <a:spcBef>
                <a:spcPct val="20000"/>
              </a:spcBef>
            </a:pPr>
            <a:endParaRPr lang="en-US" sz="1300" dirty="0">
              <a:latin typeface="Buenos Aires" pitchFamily="2" charset="0"/>
            </a:endParaRPr>
          </a:p>
          <a:p>
            <a:pPr marL="285750" indent="-285750">
              <a:buFont typeface="Arial" panose="020B0604020202020204" pitchFamily="34" charset="0"/>
              <a:buChar char="•"/>
            </a:pPr>
            <a:r>
              <a:rPr lang="en-US" sz="1300" dirty="0">
                <a:latin typeface="Buenos Aires" pitchFamily="2" charset="0"/>
              </a:rPr>
              <a:t>Optional Requirements:</a:t>
            </a:r>
          </a:p>
          <a:p>
            <a:pPr marL="648000" lvl="1" indent="-342894">
              <a:lnSpc>
                <a:spcPct val="90000"/>
              </a:lnSpc>
              <a:spcBef>
                <a:spcPct val="20000"/>
              </a:spcBef>
              <a:buClr>
                <a:schemeClr val="tx1"/>
              </a:buClr>
              <a:buFont typeface="Wingdings" panose="05000000000000000000" pitchFamily="2" charset="2"/>
              <a:buChar char="§"/>
              <a:tabLst>
                <a:tab pos="355594" algn="l"/>
              </a:tabLst>
            </a:pPr>
            <a:r>
              <a:rPr lang="en-US" sz="1300" dirty="0">
                <a:latin typeface="Buenos Aires" pitchFamily="2" charset="0"/>
              </a:rPr>
              <a:t>Graduate Record Examination (GRE), Minimum score of  290 to 300+</a:t>
            </a:r>
          </a:p>
          <a:p>
            <a:pPr marL="648000" lvl="1" indent="-342894">
              <a:lnSpc>
                <a:spcPct val="90000"/>
              </a:lnSpc>
              <a:spcBef>
                <a:spcPct val="20000"/>
              </a:spcBef>
              <a:buClr>
                <a:schemeClr val="tx1"/>
              </a:buClr>
              <a:buFont typeface="Wingdings" panose="05000000000000000000" pitchFamily="2" charset="2"/>
              <a:buChar char="§"/>
              <a:tabLst>
                <a:tab pos="355594" algn="l"/>
              </a:tabLst>
            </a:pPr>
            <a:r>
              <a:rPr lang="en-US" sz="1300" dirty="0">
                <a:latin typeface="Buenos Aires" pitchFamily="2" charset="0"/>
              </a:rPr>
              <a:t>Graduate Management Admission Test(GMAT), Minimum score of  550+</a:t>
            </a:r>
          </a:p>
        </p:txBody>
      </p:sp>
      <p:sp>
        <p:nvSpPr>
          <p:cNvPr id="6" name="Rectangle: Rounded Corners 6">
            <a:extLst>
              <a:ext uri="{FF2B5EF4-FFF2-40B4-BE49-F238E27FC236}">
                <a16:creationId xmlns:a16="http://schemas.microsoft.com/office/drawing/2014/main" xmlns="" id="{D0D37C14-CAF3-7E54-7DFD-AB6D1C548397}"/>
              </a:ext>
            </a:extLst>
          </p:cNvPr>
          <p:cNvSpPr/>
          <p:nvPr/>
        </p:nvSpPr>
        <p:spPr>
          <a:xfrm>
            <a:off x="5631692" y="904393"/>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xmlns="" id="{715D7D47-509E-1ABC-A5CD-ECD910E7ABC5}"/>
              </a:ext>
            </a:extLst>
          </p:cNvPr>
          <p:cNvSpPr txBox="1">
            <a:spLocks/>
          </p:cNvSpPr>
          <p:nvPr/>
        </p:nvSpPr>
        <p:spPr>
          <a:xfrm>
            <a:off x="361950" y="1667163"/>
            <a:ext cx="6924675" cy="3714462"/>
          </a:xfrm>
          <a:prstGeom prst="rect">
            <a:avLst/>
          </a:prstGeom>
          <a:ln>
            <a:solidFill>
              <a:srgbClr val="FF7361"/>
            </a:solidFill>
          </a:ln>
        </p:spPr>
        <p:txBody>
          <a:bodyPr>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801"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1" b="0" i="0" u="none" strike="noStrike" kern="1200" cap="none" spc="0" normalizeH="0" baseline="0" noProof="0" smtClean="0">
                <a:ln>
                  <a:noFill/>
                </a:ln>
                <a:solidFill>
                  <a:schemeClr val="tx1"/>
                </a:solidFill>
                <a:effectLst/>
                <a:uLnTx/>
                <a:uFillTx/>
                <a:latin typeface="+mn-lt"/>
                <a:ea typeface="+mn-ea"/>
                <a:cs typeface="+mn-cs"/>
              </a:rPr>
              <a:t>Not all the universities in USA accept 3 years bachelors degree. To accept the 3 years bachelors degree, they look for either of the below conditions: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801" b="0" i="0" u="none" strike="noStrike" kern="1200" cap="none" spc="0" normalizeH="0" baseline="0" noProof="0" smtClean="0">
              <a:ln>
                <a:noFill/>
              </a:ln>
              <a:solidFill>
                <a:schemeClr val="tx1"/>
              </a:solidFill>
              <a:effectLst/>
              <a:uLnTx/>
              <a:uFillTx/>
              <a:latin typeface="+mn-lt"/>
              <a:ea typeface="+mn-ea"/>
              <a:cs typeface="+mn-cs"/>
            </a:endParaRPr>
          </a:p>
          <a:p>
            <a:pPr marL="514342" marR="0" lvl="0" indent="-514342"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1801" b="0" i="0" u="none" strike="noStrike" kern="1200" cap="none" spc="0" normalizeH="0" baseline="0" noProof="0" smtClean="0">
                <a:ln>
                  <a:noFill/>
                </a:ln>
                <a:solidFill>
                  <a:schemeClr val="tx1"/>
                </a:solidFill>
                <a:effectLst/>
                <a:uLnTx/>
                <a:uFillTx/>
                <a:latin typeface="+mn-lt"/>
                <a:ea typeface="+mn-ea"/>
                <a:cs typeface="+mn-cs"/>
              </a:rPr>
              <a:t>Student’s previous college or university should be ‘NAAC A’ accredited and student must have scored grades in Division I.</a:t>
            </a:r>
          </a:p>
          <a:p>
            <a:pPr marL="514342" marR="0" lvl="0" indent="-514342"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endParaRPr kumimoji="0" lang="en-US" sz="1801" b="0" i="0" u="none" strike="noStrike" kern="1200" cap="none" spc="0" normalizeH="0" baseline="0" noProof="0" smtClean="0">
              <a:ln>
                <a:noFill/>
              </a:ln>
              <a:solidFill>
                <a:schemeClr val="tx1"/>
              </a:solidFill>
              <a:effectLst/>
              <a:uLnTx/>
              <a:uFillTx/>
              <a:latin typeface="+mn-lt"/>
              <a:ea typeface="+mn-ea"/>
              <a:cs typeface="+mn-cs"/>
            </a:endParaRPr>
          </a:p>
          <a:p>
            <a:pPr marL="514342" marR="0" lvl="0" indent="-514342"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1801" b="0" i="0" u="none" strike="noStrike" kern="1200" cap="none" spc="0" normalizeH="0" baseline="0" noProof="0" smtClean="0">
                <a:ln>
                  <a:noFill/>
                </a:ln>
                <a:solidFill>
                  <a:schemeClr val="tx1"/>
                </a:solidFill>
                <a:effectLst/>
                <a:uLnTx/>
                <a:uFillTx/>
                <a:latin typeface="+mn-lt"/>
                <a:ea typeface="+mn-ea"/>
                <a:cs typeface="+mn-cs"/>
              </a:rPr>
              <a:t>Student must have done the NACES approved External Credential Evaluation to convert the score reports to USA Equivalent grades to determine USA Equivalency</a:t>
            </a:r>
            <a:endParaRPr kumimoji="0" lang="en-IN" sz="1801" b="0" i="0" u="none" strike="noStrike" kern="1200" cap="none" spc="0" normalizeH="0" baseline="0" noProof="0">
              <a:ln>
                <a:noFill/>
              </a:ln>
              <a:solidFill>
                <a:schemeClr val="tx1"/>
              </a:solidFill>
              <a:effectLst/>
              <a:uLnTx/>
              <a:uFillTx/>
              <a:latin typeface="+mn-lt"/>
              <a:ea typeface="+mn-ea"/>
              <a:cs typeface="+mn-cs"/>
            </a:endParaRPr>
          </a:p>
        </p:txBody>
      </p:sp>
      <p:sp>
        <p:nvSpPr>
          <p:cNvPr id="3" name="TextBox 2">
            <a:extLst>
              <a:ext uri="{FF2B5EF4-FFF2-40B4-BE49-F238E27FC236}">
                <a16:creationId xmlns:a16="http://schemas.microsoft.com/office/drawing/2014/main" xmlns="" id="{12B3C79C-8A41-4462-035F-46B8D7A82E6F}"/>
              </a:ext>
            </a:extLst>
          </p:cNvPr>
          <p:cNvSpPr txBox="1"/>
          <p:nvPr/>
        </p:nvSpPr>
        <p:spPr>
          <a:xfrm>
            <a:off x="1323975" y="139120"/>
            <a:ext cx="9382125" cy="523220"/>
          </a:xfrm>
          <a:prstGeom prst="rect">
            <a:avLst/>
          </a:prstGeom>
          <a:noFill/>
        </p:spPr>
        <p:txBody>
          <a:bodyPr wrap="square">
            <a:spAutoFit/>
          </a:bodyPr>
          <a:lstStyle/>
          <a:p>
            <a:pPr marL="0" indent="0" algn="ctr" defTabSz="457193">
              <a:spcBef>
                <a:spcPct val="0"/>
              </a:spcBef>
            </a:pPr>
            <a:r>
              <a:rPr lang="en-US" sz="2800">
                <a:latin typeface="Buenos Aires" pitchFamily="2" charset="0"/>
              </a:rPr>
              <a:t>Exceptions for Graduate Entry Requirements</a:t>
            </a:r>
          </a:p>
        </p:txBody>
      </p:sp>
      <p:sp>
        <p:nvSpPr>
          <p:cNvPr id="4" name="Rectangle: Rounded Corners 4">
            <a:extLst>
              <a:ext uri="{FF2B5EF4-FFF2-40B4-BE49-F238E27FC236}">
                <a16:creationId xmlns:a16="http://schemas.microsoft.com/office/drawing/2014/main" xmlns="" id="{5119C21F-C7F5-FF96-0C51-2B4A23936209}"/>
              </a:ext>
            </a:extLst>
          </p:cNvPr>
          <p:cNvSpPr/>
          <p:nvPr/>
        </p:nvSpPr>
        <p:spPr>
          <a:xfrm>
            <a:off x="5698367" y="650981"/>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endParaRPr>
          </a:p>
        </p:txBody>
      </p:sp>
      <p:pic>
        <p:nvPicPr>
          <p:cNvPr id="5" name="Picture 4" descr="A close-up of a person holding a diploma&#10;&#10;Description automatically generated">
            <a:extLst>
              <a:ext uri="{FF2B5EF4-FFF2-40B4-BE49-F238E27FC236}">
                <a16:creationId xmlns:a16="http://schemas.microsoft.com/office/drawing/2014/main" xmlns="" id="{6DCBE399-C10C-5AEC-4223-4BDA3B00E909}"/>
              </a:ext>
            </a:extLst>
          </p:cNvPr>
          <p:cNvPicPr>
            <a:picLocks noChangeAspect="1"/>
          </p:cNvPicPr>
          <p:nvPr/>
        </p:nvPicPr>
        <p:blipFill>
          <a:blip r:embed="rId2" cstate="print"/>
          <a:stretch>
            <a:fillRect/>
          </a:stretch>
        </p:blipFill>
        <p:spPr>
          <a:xfrm>
            <a:off x="7733424" y="847725"/>
            <a:ext cx="3648951" cy="5472378"/>
          </a:xfrm>
          <a:prstGeom prst="rect">
            <a:avLst/>
          </a:prstGeom>
          <a:ln>
            <a:solidFill>
              <a:schemeClr val="tx1"/>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9">
            <a:extLst>
              <a:ext uri="{FF2B5EF4-FFF2-40B4-BE49-F238E27FC236}">
                <a16:creationId xmlns:a16="http://schemas.microsoft.com/office/drawing/2014/main" xmlns="" id="{C534608C-E9DF-6878-E108-87634BE13CEB}"/>
              </a:ext>
            </a:extLst>
          </p:cNvPr>
          <p:cNvSpPr/>
          <p:nvPr/>
        </p:nvSpPr>
        <p:spPr>
          <a:xfrm>
            <a:off x="1789608" y="923593"/>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latin typeface="Buenos Aires" pitchFamily="2" charset="0"/>
            </a:endParaRPr>
          </a:p>
        </p:txBody>
      </p:sp>
      <p:sp>
        <p:nvSpPr>
          <p:cNvPr id="3" name="TextBox 2">
            <a:extLst>
              <a:ext uri="{FF2B5EF4-FFF2-40B4-BE49-F238E27FC236}">
                <a16:creationId xmlns:a16="http://schemas.microsoft.com/office/drawing/2014/main" xmlns="" id="{FD49428E-5045-FC84-9296-F579B8220BF3}"/>
              </a:ext>
            </a:extLst>
          </p:cNvPr>
          <p:cNvSpPr txBox="1"/>
          <p:nvPr/>
        </p:nvSpPr>
        <p:spPr>
          <a:xfrm>
            <a:off x="1789607" y="417619"/>
            <a:ext cx="7385892" cy="415498"/>
          </a:xfrm>
          <a:prstGeom prst="rect">
            <a:avLst/>
          </a:prstGeom>
          <a:noFill/>
        </p:spPr>
        <p:txBody>
          <a:bodyPr wrap="square" rtlCol="0">
            <a:spAutoFit/>
          </a:bodyPr>
          <a:lstStyle/>
          <a:p>
            <a:r>
              <a:rPr lang="en-US" sz="2100" b="1">
                <a:latin typeface="Buenos Aires" pitchFamily="2" charset="0"/>
                <a:ea typeface="Verdana" panose="020B0604030504040204" pitchFamily="34" charset="0"/>
                <a:cs typeface="Verdana" panose="020B0604030504040204" pitchFamily="34" charset="0"/>
              </a:rPr>
              <a:t>Pathways and their Unique selling points</a:t>
            </a:r>
            <a:endParaRPr lang="en-GB" sz="2100" b="1">
              <a:latin typeface="Buenos Aires" pitchFamily="2" charset="0"/>
              <a:ea typeface="Verdana" panose="020B0604030504040204" pitchFamily="34" charset="0"/>
              <a:cs typeface="Verdana" panose="020B0604030504040204" pitchFamily="34" charset="0"/>
            </a:endParaRPr>
          </a:p>
        </p:txBody>
      </p:sp>
      <p:sp>
        <p:nvSpPr>
          <p:cNvPr id="4" name="Down Arrow 14">
            <a:extLst>
              <a:ext uri="{FF2B5EF4-FFF2-40B4-BE49-F238E27FC236}">
                <a16:creationId xmlns:a16="http://schemas.microsoft.com/office/drawing/2014/main" xmlns="" id="{5D99DB0E-767A-7FAD-2656-392F0F78C99E}"/>
              </a:ext>
            </a:extLst>
          </p:cNvPr>
          <p:cNvSpPr/>
          <p:nvPr/>
        </p:nvSpPr>
        <p:spPr>
          <a:xfrm>
            <a:off x="3525646" y="2012855"/>
            <a:ext cx="143388" cy="537262"/>
          </a:xfrm>
          <a:prstGeom prst="downArrow">
            <a:avLst/>
          </a:prstGeom>
          <a:solidFill>
            <a:srgbClr val="FF736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893">
              <a:latin typeface="Buenos Aires" pitchFamily="2" charset="0"/>
            </a:endParaRPr>
          </a:p>
        </p:txBody>
      </p:sp>
      <p:sp>
        <p:nvSpPr>
          <p:cNvPr id="5" name="Down Arrow 16">
            <a:extLst>
              <a:ext uri="{FF2B5EF4-FFF2-40B4-BE49-F238E27FC236}">
                <a16:creationId xmlns:a16="http://schemas.microsoft.com/office/drawing/2014/main" xmlns="" id="{AC713254-6630-055C-C48B-1B109CA139FF}"/>
              </a:ext>
            </a:extLst>
          </p:cNvPr>
          <p:cNvSpPr/>
          <p:nvPr/>
        </p:nvSpPr>
        <p:spPr>
          <a:xfrm>
            <a:off x="5259293" y="2039060"/>
            <a:ext cx="141452" cy="537262"/>
          </a:xfrm>
          <a:prstGeom prst="downArrow">
            <a:avLst/>
          </a:prstGeom>
          <a:solidFill>
            <a:srgbClr val="FF736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893">
              <a:latin typeface="Buenos Aires" pitchFamily="2" charset="0"/>
            </a:endParaRPr>
          </a:p>
        </p:txBody>
      </p:sp>
      <p:sp>
        <p:nvSpPr>
          <p:cNvPr id="6" name="Down Arrow 25">
            <a:extLst>
              <a:ext uri="{FF2B5EF4-FFF2-40B4-BE49-F238E27FC236}">
                <a16:creationId xmlns:a16="http://schemas.microsoft.com/office/drawing/2014/main" xmlns="" id="{CCDC55B5-8D36-18B7-50AB-143BD818EDC3}"/>
              </a:ext>
            </a:extLst>
          </p:cNvPr>
          <p:cNvSpPr/>
          <p:nvPr/>
        </p:nvSpPr>
        <p:spPr>
          <a:xfrm>
            <a:off x="8652107" y="2012854"/>
            <a:ext cx="141452" cy="537262"/>
          </a:xfrm>
          <a:prstGeom prst="downArrow">
            <a:avLst/>
          </a:prstGeom>
          <a:solidFill>
            <a:srgbClr val="FF736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893">
              <a:latin typeface="Buenos Aires" pitchFamily="2" charset="0"/>
            </a:endParaRPr>
          </a:p>
        </p:txBody>
      </p:sp>
      <p:sp>
        <p:nvSpPr>
          <p:cNvPr id="7" name="Down Arrow 26">
            <a:extLst>
              <a:ext uri="{FF2B5EF4-FFF2-40B4-BE49-F238E27FC236}">
                <a16:creationId xmlns:a16="http://schemas.microsoft.com/office/drawing/2014/main" xmlns="" id="{31D21C50-9642-13F5-F52A-6D6DBEE3EEE0}"/>
              </a:ext>
            </a:extLst>
          </p:cNvPr>
          <p:cNvSpPr/>
          <p:nvPr/>
        </p:nvSpPr>
        <p:spPr>
          <a:xfrm>
            <a:off x="6991731" y="2012851"/>
            <a:ext cx="141452" cy="537262"/>
          </a:xfrm>
          <a:prstGeom prst="downArrow">
            <a:avLst/>
          </a:prstGeom>
          <a:solidFill>
            <a:srgbClr val="FF7361"/>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893">
              <a:latin typeface="Buenos Aires" pitchFamily="2" charset="0"/>
            </a:endParaRPr>
          </a:p>
        </p:txBody>
      </p:sp>
      <p:sp>
        <p:nvSpPr>
          <p:cNvPr id="8" name="Rounded Rectangle 7">
            <a:extLst>
              <a:ext uri="{FF2B5EF4-FFF2-40B4-BE49-F238E27FC236}">
                <a16:creationId xmlns:a16="http://schemas.microsoft.com/office/drawing/2014/main" xmlns="" id="{533613F4-77BD-E3CD-ABEC-0039060941D8}"/>
              </a:ext>
            </a:extLst>
          </p:cNvPr>
          <p:cNvSpPr/>
          <p:nvPr/>
        </p:nvSpPr>
        <p:spPr>
          <a:xfrm>
            <a:off x="3305059" y="1216116"/>
            <a:ext cx="5783692" cy="1024831"/>
          </a:xfrm>
          <a:prstGeom prst="roundRect">
            <a:avLst/>
          </a:prstGeom>
          <a:solidFill>
            <a:srgbClr val="226CF5"/>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500">
                <a:latin typeface="Buenos Aires" pitchFamily="2" charset="0"/>
                <a:cs typeface="Times New Roman" panose="02020603050405020304" pitchFamily="18" charset="0"/>
              </a:rPr>
              <a:t>An opportunity a student gets to apply to a High Ranked University for the reasons mentioned below</a:t>
            </a:r>
          </a:p>
        </p:txBody>
      </p:sp>
      <p:sp>
        <p:nvSpPr>
          <p:cNvPr id="9" name="Rounded Rectangle 10">
            <a:extLst>
              <a:ext uri="{FF2B5EF4-FFF2-40B4-BE49-F238E27FC236}">
                <a16:creationId xmlns:a16="http://schemas.microsoft.com/office/drawing/2014/main" xmlns="" id="{3C6905CB-AF41-8D5F-6F6C-8751A32A6C73}"/>
              </a:ext>
            </a:extLst>
          </p:cNvPr>
          <p:cNvSpPr/>
          <p:nvPr/>
        </p:nvSpPr>
        <p:spPr>
          <a:xfrm>
            <a:off x="2733370" y="2639124"/>
            <a:ext cx="1486071" cy="1207679"/>
          </a:xfrm>
          <a:prstGeom prst="roundRect">
            <a:avLst/>
          </a:prstGeom>
          <a:solidFill>
            <a:srgbClr val="0E1B2C"/>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a:latin typeface="Times New Roman" panose="02020603050405020304" pitchFamily="18" charset="0"/>
                <a:cs typeface="Times New Roman" panose="02020603050405020304" pitchFamily="18" charset="0"/>
              </a:rPr>
              <a:t>Not meeting the direct entry requirements</a:t>
            </a:r>
          </a:p>
        </p:txBody>
      </p:sp>
      <p:sp>
        <p:nvSpPr>
          <p:cNvPr id="10" name="Rounded Rectangle 17">
            <a:extLst>
              <a:ext uri="{FF2B5EF4-FFF2-40B4-BE49-F238E27FC236}">
                <a16:creationId xmlns:a16="http://schemas.microsoft.com/office/drawing/2014/main" xmlns="" id="{66336D43-4509-40F4-D124-230E172466B8}"/>
              </a:ext>
            </a:extLst>
          </p:cNvPr>
          <p:cNvSpPr/>
          <p:nvPr/>
        </p:nvSpPr>
        <p:spPr>
          <a:xfrm>
            <a:off x="4588319" y="2633879"/>
            <a:ext cx="1486071" cy="1207679"/>
          </a:xfrm>
          <a:prstGeom prst="roundRect">
            <a:avLst/>
          </a:prstGeom>
          <a:solidFill>
            <a:srgbClr val="0E1B2C"/>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a:t>Low GRE/TOEFL/</a:t>
            </a:r>
          </a:p>
          <a:p>
            <a:pPr algn="ctr"/>
            <a:r>
              <a:rPr lang="en-US" sz="1500"/>
              <a:t>IELTS scores</a:t>
            </a:r>
          </a:p>
        </p:txBody>
      </p:sp>
      <p:sp>
        <p:nvSpPr>
          <p:cNvPr id="11" name="Rounded Rectangle 18">
            <a:extLst>
              <a:ext uri="{FF2B5EF4-FFF2-40B4-BE49-F238E27FC236}">
                <a16:creationId xmlns:a16="http://schemas.microsoft.com/office/drawing/2014/main" xmlns="" id="{366E95EC-6CDA-154A-99D8-5E487D654B63}"/>
              </a:ext>
            </a:extLst>
          </p:cNvPr>
          <p:cNvSpPr/>
          <p:nvPr/>
        </p:nvSpPr>
        <p:spPr>
          <a:xfrm>
            <a:off x="6318994" y="2638920"/>
            <a:ext cx="1486071" cy="1207679"/>
          </a:xfrm>
          <a:prstGeom prst="roundRect">
            <a:avLst/>
          </a:prstGeom>
          <a:solidFill>
            <a:srgbClr val="0E1B2C"/>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a:t>Low Academics Scores</a:t>
            </a:r>
          </a:p>
        </p:txBody>
      </p:sp>
      <p:sp>
        <p:nvSpPr>
          <p:cNvPr id="12" name="Rounded Rectangle 19">
            <a:extLst>
              <a:ext uri="{FF2B5EF4-FFF2-40B4-BE49-F238E27FC236}">
                <a16:creationId xmlns:a16="http://schemas.microsoft.com/office/drawing/2014/main" xmlns="" id="{E1FA6D00-1CFC-73AF-6EE8-E139EA652419}"/>
              </a:ext>
            </a:extLst>
          </p:cNvPr>
          <p:cNvSpPr/>
          <p:nvPr/>
        </p:nvSpPr>
        <p:spPr>
          <a:xfrm>
            <a:off x="8053435" y="2633879"/>
            <a:ext cx="1486071" cy="1207679"/>
          </a:xfrm>
          <a:prstGeom prst="roundRect">
            <a:avLst/>
          </a:prstGeom>
          <a:solidFill>
            <a:srgbClr val="0E1B2C"/>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a:t>Missed the application deadline</a:t>
            </a:r>
          </a:p>
        </p:txBody>
      </p:sp>
      <p:sp>
        <p:nvSpPr>
          <p:cNvPr id="13" name="TextBox 12">
            <a:extLst>
              <a:ext uri="{FF2B5EF4-FFF2-40B4-BE49-F238E27FC236}">
                <a16:creationId xmlns:a16="http://schemas.microsoft.com/office/drawing/2014/main" xmlns="" id="{E5B6EA7B-201C-7611-2FFB-0BC8B5A89F83}"/>
              </a:ext>
            </a:extLst>
          </p:cNvPr>
          <p:cNvSpPr txBox="1"/>
          <p:nvPr/>
        </p:nvSpPr>
        <p:spPr>
          <a:xfrm>
            <a:off x="781050" y="3973052"/>
            <a:ext cx="10218789" cy="2000548"/>
          </a:xfrm>
          <a:prstGeom prst="rect">
            <a:avLst/>
          </a:prstGeom>
          <a:noFill/>
        </p:spPr>
        <p:txBody>
          <a:bodyPr wrap="square" rtlCol="0">
            <a:spAutoFit/>
          </a:bodyPr>
          <a:lstStyle/>
          <a:p>
            <a:r>
              <a:rPr lang="en-IN" sz="1600" b="1" dirty="0">
                <a:latin typeface="Buenos Aires" pitchFamily="2" charset="0"/>
              </a:rPr>
              <a:t>USP’s of Pathways :</a:t>
            </a:r>
          </a:p>
          <a:p>
            <a:pPr marL="214310" indent="-214310">
              <a:buFont typeface="Arial" panose="020B0604020202020204" pitchFamily="34" charset="0"/>
              <a:buChar char="•"/>
            </a:pPr>
            <a:r>
              <a:rPr lang="en-IN" sz="1600" dirty="0">
                <a:latin typeface="Buenos Aires" pitchFamily="2" charset="0"/>
              </a:rPr>
              <a:t>Student gets a chance to apply to a high ranked university.</a:t>
            </a:r>
          </a:p>
          <a:p>
            <a:pPr marL="214310" indent="-214310">
              <a:buFont typeface="Arial" panose="020B0604020202020204" pitchFamily="34" charset="0"/>
              <a:buChar char="•"/>
            </a:pPr>
            <a:r>
              <a:rPr lang="en-IN" sz="1600" dirty="0">
                <a:latin typeface="Buenos Aires" pitchFamily="2" charset="0"/>
              </a:rPr>
              <a:t>Additional support to the International students.</a:t>
            </a:r>
          </a:p>
          <a:p>
            <a:pPr marL="214310" indent="-214310">
              <a:buFont typeface="Arial" panose="020B0604020202020204" pitchFamily="34" charset="0"/>
              <a:buChar char="•"/>
            </a:pPr>
            <a:r>
              <a:rPr lang="en-IN" sz="1600" dirty="0">
                <a:latin typeface="Buenos Aires" pitchFamily="2" charset="0"/>
              </a:rPr>
              <a:t>GRE and SAT waivers for PG and UG students, respectively.</a:t>
            </a:r>
          </a:p>
          <a:p>
            <a:pPr marL="214310" indent="-214310">
              <a:buFont typeface="Arial" panose="020B0604020202020204" pitchFamily="34" charset="0"/>
              <a:buChar char="•"/>
            </a:pPr>
            <a:r>
              <a:rPr lang="en-IN" sz="1600" dirty="0">
                <a:latin typeface="Buenos Aires" pitchFamily="2" charset="0"/>
              </a:rPr>
              <a:t>As most of the universities direct admission deadline is passed, they can apply through pathway.</a:t>
            </a:r>
          </a:p>
          <a:p>
            <a:pPr marL="214310" indent="-214310">
              <a:buFont typeface="Arial" panose="020B0604020202020204" pitchFamily="34" charset="0"/>
              <a:buChar char="•"/>
            </a:pPr>
            <a:r>
              <a:rPr lang="en-US" sz="1600" dirty="0">
                <a:latin typeface="Buenos Aires" pitchFamily="2" charset="0"/>
              </a:rPr>
              <a:t>Groups/Universities offering Pathways: INTO, Kaplan, </a:t>
            </a:r>
            <a:r>
              <a:rPr lang="en-US" sz="1600" dirty="0" err="1">
                <a:latin typeface="Buenos Aires" pitchFamily="2" charset="0"/>
              </a:rPr>
              <a:t>Shorelight</a:t>
            </a:r>
            <a:r>
              <a:rPr lang="en-US" sz="1600" dirty="0">
                <a:latin typeface="Buenos Aires" pitchFamily="2" charset="0"/>
              </a:rPr>
              <a:t>, Drexel University, Virginia Tech Language and Culture Institute, Washington State University</a:t>
            </a:r>
            <a:endParaRPr lang="en-IN" sz="1600" dirty="0">
              <a:latin typeface="Buenos Aires" pitchFamily="2" charset="0"/>
            </a:endParaRPr>
          </a:p>
          <a:p>
            <a:pPr marL="214310" indent="-214310">
              <a:buFont typeface="Arial" panose="020B0604020202020204" pitchFamily="34" charset="0"/>
              <a:buChar char="•"/>
            </a:pPr>
            <a:endParaRPr lang="en-IN"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526673-AB01-A5EA-E0C9-1781013F8796}"/>
              </a:ext>
            </a:extLst>
          </p:cNvPr>
          <p:cNvSpPr txBox="1">
            <a:spLocks/>
          </p:cNvSpPr>
          <p:nvPr/>
        </p:nvSpPr>
        <p:spPr>
          <a:xfrm>
            <a:off x="171451" y="-65007"/>
            <a:ext cx="10972800" cy="1143000"/>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N" sz="2100" b="1" i="0" u="none" strike="noStrike" kern="1200" cap="none" spc="0" normalizeH="0" baseline="0" noProof="0" smtClean="0">
                <a:ln>
                  <a:noFill/>
                </a:ln>
                <a:solidFill>
                  <a:schemeClr val="tx1"/>
                </a:solidFill>
                <a:effectLst/>
                <a:uLnTx/>
                <a:uFillTx/>
                <a:latin typeface="Buenos Aires" pitchFamily="2" charset="0"/>
                <a:ea typeface="Verdana" panose="020B0604030504040204" pitchFamily="34" charset="0"/>
                <a:cs typeface="+mj-cs"/>
              </a:rPr>
              <a:t>Introduction to Groups</a:t>
            </a:r>
            <a:endParaRPr kumimoji="0" lang="en-IN" sz="2100" b="1" i="0" u="none" strike="noStrike" kern="1200" cap="none" spc="0" normalizeH="0" baseline="0" noProof="0">
              <a:ln>
                <a:noFill/>
              </a:ln>
              <a:solidFill>
                <a:schemeClr val="tx1"/>
              </a:solidFill>
              <a:effectLst/>
              <a:uLnTx/>
              <a:uFillTx/>
              <a:latin typeface="Buenos Aires" pitchFamily="2" charset="0"/>
              <a:ea typeface="Verdana" panose="020B0604030504040204" pitchFamily="34" charset="0"/>
              <a:cs typeface="+mj-cs"/>
            </a:endParaRPr>
          </a:p>
        </p:txBody>
      </p:sp>
      <p:sp>
        <p:nvSpPr>
          <p:cNvPr id="3" name="Content Placeholder 2">
            <a:extLst>
              <a:ext uri="{FF2B5EF4-FFF2-40B4-BE49-F238E27FC236}">
                <a16:creationId xmlns:a16="http://schemas.microsoft.com/office/drawing/2014/main" xmlns="" id="{6BF130D4-2190-AFE0-4738-0389333647CD}"/>
              </a:ext>
            </a:extLst>
          </p:cNvPr>
          <p:cNvSpPr txBox="1">
            <a:spLocks/>
          </p:cNvSpPr>
          <p:nvPr/>
        </p:nvSpPr>
        <p:spPr>
          <a:xfrm>
            <a:off x="732431" y="1065674"/>
            <a:ext cx="6828508" cy="4906326"/>
          </a:xfrm>
          <a:prstGeom prst="rect">
            <a:avLst/>
          </a:prstGeom>
          <a:solidFill>
            <a:srgbClr val="FFFFFE"/>
          </a:solidFill>
          <a:ln>
            <a:solidFill>
              <a:schemeClr val="tx2"/>
            </a:solidFill>
          </a:ln>
        </p:spPr>
        <p:txBody>
          <a:bodyPr>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Some universities, pathway colleges, satellite campuses, or private colleges outsource their recruitment processes to private entities.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These private entities carry out the entire admission process, from marketing and applications to commissions.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These private entities are called groups.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Groups represented by KC for USA institutions: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Shorelight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Study Group</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Kaplan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INTO</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altLang="en-US" sz="1600" b="0" i="0" u="none" strike="noStrike" kern="1200" cap="none" spc="0" normalizeH="0" baseline="0" noProof="0" smtClean="0">
                <a:ln>
                  <a:noFill/>
                </a:ln>
                <a:solidFill>
                  <a:schemeClr val="tx1"/>
                </a:solidFill>
                <a:effectLst/>
                <a:uLnTx/>
                <a:uFillTx/>
                <a:latin typeface="Buenos Aires" pitchFamily="2" charset="0"/>
                <a:ea typeface="+mn-ea"/>
                <a:cs typeface="+mn-cs"/>
              </a:rPr>
              <a:t>Navitas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altLang="en-US" sz="3200" b="0" i="0" u="none" strike="noStrike" kern="1200" cap="none" spc="0" normalizeH="0" baseline="0" noProof="0" smtClean="0">
              <a:ln>
                <a:noFill/>
              </a:ln>
              <a:solidFill>
                <a:schemeClr val="tx1"/>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Rectangle: Rounded Corners 4">
            <a:extLst>
              <a:ext uri="{FF2B5EF4-FFF2-40B4-BE49-F238E27FC236}">
                <a16:creationId xmlns:a16="http://schemas.microsoft.com/office/drawing/2014/main" xmlns="" id="{D2FEB081-0350-B4C5-CED5-47998157CD16}"/>
              </a:ext>
            </a:extLst>
          </p:cNvPr>
          <p:cNvSpPr/>
          <p:nvPr/>
        </p:nvSpPr>
        <p:spPr>
          <a:xfrm>
            <a:off x="5377916" y="781751"/>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latin typeface="Buenos Aires" pitchFamily="2" charset="0"/>
            </a:endParaRPr>
          </a:p>
        </p:txBody>
      </p:sp>
      <p:sp>
        <p:nvSpPr>
          <p:cNvPr id="6" name="TextBox 5">
            <a:extLst>
              <a:ext uri="{FF2B5EF4-FFF2-40B4-BE49-F238E27FC236}">
                <a16:creationId xmlns:a16="http://schemas.microsoft.com/office/drawing/2014/main" xmlns="" id="{25EFEA95-AE41-EF6B-5C02-5470A2C9816D}"/>
              </a:ext>
            </a:extLst>
          </p:cNvPr>
          <p:cNvSpPr txBox="1"/>
          <p:nvPr/>
        </p:nvSpPr>
        <p:spPr>
          <a:xfrm>
            <a:off x="9204960" y="3284220"/>
            <a:ext cx="1996440" cy="276999"/>
          </a:xfrm>
          <a:prstGeom prst="rect">
            <a:avLst/>
          </a:prstGeom>
          <a:solidFill>
            <a:schemeClr val="bg1"/>
          </a:solidFill>
        </p:spPr>
        <p:txBody>
          <a:bodyPr wrap="square" rtlCol="0">
            <a:spAutoFit/>
          </a:bodyPr>
          <a:lstStyle/>
          <a:p>
            <a:endParaRPr lang="en-IN"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and person sitting at a table&#10;&#10;AI-generated content may be incorrect.">
            <a:extLst>
              <a:ext uri="{FF2B5EF4-FFF2-40B4-BE49-F238E27FC236}">
                <a16:creationId xmlns:a16="http://schemas.microsoft.com/office/drawing/2014/main" xmlns="" id="{69E03E98-3C09-F336-2D4D-6F7E7A2FABB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xmlns="" val="0"/>
              </a:ext>
            </a:extLst>
          </a:blip>
          <a:stretch>
            <a:fillRect/>
          </a:stretch>
        </p:blipFill>
        <p:spPr>
          <a:xfrm>
            <a:off x="769640" y="950864"/>
            <a:ext cx="1980194" cy="1340204"/>
          </a:xfrm>
          <a:prstGeom prst="rect">
            <a:avLst/>
          </a:prstGeom>
        </p:spPr>
      </p:pic>
      <p:pic>
        <p:nvPicPr>
          <p:cNvPr id="3" name="Picture 2" descr="A person standing in front of a white board with a group of people sitting at a table&#10;&#10;AI-generated content may be incorrect.">
            <a:extLst>
              <a:ext uri="{FF2B5EF4-FFF2-40B4-BE49-F238E27FC236}">
                <a16:creationId xmlns:a16="http://schemas.microsoft.com/office/drawing/2014/main" xmlns="" id="{4D5A8285-0F3E-66C1-B15F-A5C32362180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xmlns="" val="0"/>
              </a:ext>
            </a:extLst>
          </a:blip>
          <a:stretch>
            <a:fillRect/>
          </a:stretch>
        </p:blipFill>
        <p:spPr>
          <a:xfrm>
            <a:off x="4060371" y="937983"/>
            <a:ext cx="2186020" cy="1322740"/>
          </a:xfrm>
          <a:prstGeom prst="rect">
            <a:avLst/>
          </a:prstGeom>
        </p:spPr>
      </p:pic>
      <p:pic>
        <p:nvPicPr>
          <p:cNvPr id="4" name="Picture 3" descr="A green and white logo&#10;&#10;AI-generated content may be incorrect.">
            <a:extLst>
              <a:ext uri="{FF2B5EF4-FFF2-40B4-BE49-F238E27FC236}">
                <a16:creationId xmlns:a16="http://schemas.microsoft.com/office/drawing/2014/main" xmlns="" id="{B13948A8-5169-1B61-1A7E-D584922D0C15}"/>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xmlns="" val="0"/>
              </a:ext>
            </a:extLst>
          </a:blip>
          <a:stretch>
            <a:fillRect/>
          </a:stretch>
        </p:blipFill>
        <p:spPr>
          <a:xfrm>
            <a:off x="5208292" y="1174655"/>
            <a:ext cx="265857" cy="238892"/>
          </a:xfrm>
          <a:prstGeom prst="rect">
            <a:avLst/>
          </a:prstGeom>
        </p:spPr>
      </p:pic>
      <p:pic>
        <p:nvPicPr>
          <p:cNvPr id="5" name="Picture 4" descr="A blue sign with white letters&#10;&#10;AI-generated content may be incorrect.">
            <a:extLst>
              <a:ext uri="{FF2B5EF4-FFF2-40B4-BE49-F238E27FC236}">
                <a16:creationId xmlns:a16="http://schemas.microsoft.com/office/drawing/2014/main" xmlns="" id="{0269A573-4CDE-D9FF-C582-1300DF887D3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xmlns="" val="0"/>
              </a:ext>
            </a:extLst>
          </a:blip>
          <a:stretch>
            <a:fillRect/>
          </a:stretch>
        </p:blipFill>
        <p:spPr>
          <a:xfrm>
            <a:off x="5166383" y="1023672"/>
            <a:ext cx="423481" cy="114012"/>
          </a:xfrm>
          <a:prstGeom prst="rect">
            <a:avLst/>
          </a:prstGeom>
        </p:spPr>
      </p:pic>
      <p:pic>
        <p:nvPicPr>
          <p:cNvPr id="6" name="Picture 5" descr="Blue line art of a university selection&#10;&#10;AI-generated content may be incorrect.">
            <a:extLst>
              <a:ext uri="{FF2B5EF4-FFF2-40B4-BE49-F238E27FC236}">
                <a16:creationId xmlns:a16="http://schemas.microsoft.com/office/drawing/2014/main" xmlns="" id="{C0A2BA2A-D1B4-C0D3-876D-77AFF27311E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xmlns="" val="0"/>
              </a:ext>
            </a:extLst>
          </a:blip>
          <a:stretch>
            <a:fillRect/>
          </a:stretch>
        </p:blipFill>
        <p:spPr>
          <a:xfrm>
            <a:off x="7345401" y="901012"/>
            <a:ext cx="1676282" cy="1340204"/>
          </a:xfrm>
          <a:prstGeom prst="rect">
            <a:avLst/>
          </a:prstGeom>
        </p:spPr>
      </p:pic>
      <p:pic>
        <p:nvPicPr>
          <p:cNvPr id="7" name="Picture 6" descr="A person standing next to a clipboard with a document&#10;&#10;AI-generated content may be incorrect.">
            <a:extLst>
              <a:ext uri="{FF2B5EF4-FFF2-40B4-BE49-F238E27FC236}">
                <a16:creationId xmlns:a16="http://schemas.microsoft.com/office/drawing/2014/main" xmlns="" id="{6A058B86-EFBD-74EC-9CC4-C5D91831C51A}"/>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xmlns="" val="0"/>
              </a:ext>
            </a:extLst>
          </a:blip>
          <a:stretch>
            <a:fillRect/>
          </a:stretch>
        </p:blipFill>
        <p:spPr>
          <a:xfrm>
            <a:off x="8863198" y="2668362"/>
            <a:ext cx="1676282" cy="1635456"/>
          </a:xfrm>
          <a:prstGeom prst="rect">
            <a:avLst/>
          </a:prstGeom>
        </p:spPr>
      </p:pic>
      <p:pic>
        <p:nvPicPr>
          <p:cNvPr id="8" name="Picture 7" descr="Stacks of coins with wooden blocks on top&#10;&#10;AI-generated content may be incorrect.">
            <a:extLst>
              <a:ext uri="{FF2B5EF4-FFF2-40B4-BE49-F238E27FC236}">
                <a16:creationId xmlns:a16="http://schemas.microsoft.com/office/drawing/2014/main" xmlns="" id="{21228EEF-A531-8D85-856E-3F55AFE626BA}"/>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xmlns="" val="0"/>
              </a:ext>
            </a:extLst>
          </a:blip>
          <a:stretch>
            <a:fillRect/>
          </a:stretch>
        </p:blipFill>
        <p:spPr>
          <a:xfrm>
            <a:off x="3712042" y="3033930"/>
            <a:ext cx="1483916" cy="1001151"/>
          </a:xfrm>
          <a:prstGeom prst="rect">
            <a:avLst/>
          </a:prstGeom>
        </p:spPr>
      </p:pic>
      <p:pic>
        <p:nvPicPr>
          <p:cNvPr id="9" name="Picture 8" descr="A blue and white logo with columns&#10;&#10;AI-generated content may be incorrect.">
            <a:extLst>
              <a:ext uri="{FF2B5EF4-FFF2-40B4-BE49-F238E27FC236}">
                <a16:creationId xmlns:a16="http://schemas.microsoft.com/office/drawing/2014/main" xmlns="" id="{509E6362-6BD3-30A6-0F63-70360E463F2F}"/>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xmlns="" val="0"/>
              </a:ext>
            </a:extLst>
          </a:blip>
          <a:stretch>
            <a:fillRect/>
          </a:stretch>
        </p:blipFill>
        <p:spPr>
          <a:xfrm>
            <a:off x="6327590" y="2783565"/>
            <a:ext cx="1827037" cy="1635456"/>
          </a:xfrm>
          <a:prstGeom prst="rect">
            <a:avLst/>
          </a:prstGeom>
        </p:spPr>
      </p:pic>
      <p:pic>
        <p:nvPicPr>
          <p:cNvPr id="10" name="Picture 9" descr="A green and orange stamp with white text&#10;&#10;AI-generated content may be incorrect.">
            <a:extLst>
              <a:ext uri="{FF2B5EF4-FFF2-40B4-BE49-F238E27FC236}">
                <a16:creationId xmlns:a16="http://schemas.microsoft.com/office/drawing/2014/main" xmlns="" id="{ED5DABB7-0E69-22C6-E5EF-A55B6F728F69}"/>
              </a:ext>
            </a:extLst>
          </p:cNvPr>
          <p:cNvPicPr>
            <a:picLocks noGrp="1" noRot="1" noChangeAspect="1" noMove="1" noResize="1" noEditPoints="1" noAdjustHandles="1" noChangeArrowheads="1" noChangeShapeType="1" noCrop="1"/>
          </p:cNvPicPr>
          <p:nvPr/>
        </p:nvPicPr>
        <p:blipFill>
          <a:blip r:embed="rId10" cstate="print">
            <a:extLst>
              <a:ext uri="{28A0092B-C50C-407E-A947-70E740481C1C}">
                <a14:useLocalDpi xmlns:a14="http://schemas.microsoft.com/office/drawing/2010/main" xmlns="" val="0"/>
              </a:ext>
            </a:extLst>
          </a:blip>
          <a:stretch>
            <a:fillRect/>
          </a:stretch>
        </p:blipFill>
        <p:spPr>
          <a:xfrm>
            <a:off x="600218" y="2647554"/>
            <a:ext cx="1980193" cy="1703200"/>
          </a:xfrm>
          <a:prstGeom prst="rect">
            <a:avLst/>
          </a:prstGeom>
        </p:spPr>
      </p:pic>
      <p:pic>
        <p:nvPicPr>
          <p:cNvPr id="11" name="Picture 10">
            <a:extLst>
              <a:ext uri="{FF2B5EF4-FFF2-40B4-BE49-F238E27FC236}">
                <a16:creationId xmlns:a16="http://schemas.microsoft.com/office/drawing/2014/main" xmlns="" id="{830FF38E-EFE5-063C-4F1B-7405CA214774}"/>
              </a:ext>
            </a:extLst>
          </p:cNvPr>
          <p:cNvPicPr>
            <a:picLocks noGrp="1" noRot="1" noChangeAspect="1" noMove="1" noResize="1" noEditPoints="1" noAdjustHandles="1" noChangeArrowheads="1" noChangeShapeType="1" noCrop="1"/>
          </p:cNvPicPr>
          <p:nvPr/>
        </p:nvPicPr>
        <p:blipFill>
          <a:blip r:embed="rId11" cstate="print"/>
          <a:stretch>
            <a:fillRect/>
          </a:stretch>
        </p:blipFill>
        <p:spPr>
          <a:xfrm>
            <a:off x="2215058" y="4730964"/>
            <a:ext cx="2076903" cy="1299397"/>
          </a:xfrm>
          <a:prstGeom prst="rect">
            <a:avLst/>
          </a:prstGeom>
        </p:spPr>
      </p:pic>
      <p:pic>
        <p:nvPicPr>
          <p:cNvPr id="12" name="Picture 11" descr="A group of people sitting at a table&#10;&#10;AI-generated content may be incorrect.">
            <a:extLst>
              <a:ext uri="{FF2B5EF4-FFF2-40B4-BE49-F238E27FC236}">
                <a16:creationId xmlns:a16="http://schemas.microsoft.com/office/drawing/2014/main" xmlns="" id="{57DF58C0-F174-0597-24A1-1ABC135ED05D}"/>
              </a:ext>
            </a:extLst>
          </p:cNvPr>
          <p:cNvPicPr>
            <a:picLocks noGrp="1" noRot="1" noChangeAspect="1" noMove="1" noResize="1" noEditPoints="1" noAdjustHandles="1" noChangeArrowheads="1" noChangeShapeType="1" noCrop="1"/>
          </p:cNvPicPr>
          <p:nvPr/>
        </p:nvPicPr>
        <p:blipFill>
          <a:blip r:embed="rId12" cstate="print">
            <a:extLst>
              <a:ext uri="{28A0092B-C50C-407E-A947-70E740481C1C}">
                <a14:useLocalDpi xmlns:a14="http://schemas.microsoft.com/office/drawing/2010/main" xmlns="" val="0"/>
              </a:ext>
            </a:extLst>
          </a:blip>
          <a:stretch>
            <a:fillRect/>
          </a:stretch>
        </p:blipFill>
        <p:spPr>
          <a:xfrm>
            <a:off x="5378123" y="4730964"/>
            <a:ext cx="2289572" cy="1379059"/>
          </a:xfrm>
          <a:prstGeom prst="rect">
            <a:avLst/>
          </a:prstGeom>
        </p:spPr>
      </p:pic>
      <p:pic>
        <p:nvPicPr>
          <p:cNvPr id="13" name="Picture 12" descr="A hand pressing a green button&#10;&#10;AI-generated content may be incorrect.">
            <a:extLst>
              <a:ext uri="{FF2B5EF4-FFF2-40B4-BE49-F238E27FC236}">
                <a16:creationId xmlns:a16="http://schemas.microsoft.com/office/drawing/2014/main" xmlns="" id="{B6CC08A1-A967-75CD-B3BC-17AA757497F4}"/>
              </a:ext>
            </a:extLst>
          </p:cNvPr>
          <p:cNvPicPr>
            <a:picLocks noGrp="1" noRot="1" noChangeAspect="1" noMove="1" noResize="1" noEditPoints="1" noAdjustHandles="1" noChangeArrowheads="1" noChangeShapeType="1" noCrop="1"/>
          </p:cNvPicPr>
          <p:nvPr/>
        </p:nvPicPr>
        <p:blipFill>
          <a:blip r:embed="rId13">
            <a:extLst>
              <a:ext uri="{28A0092B-C50C-407E-A947-70E740481C1C}">
                <a14:useLocalDpi xmlns:a14="http://schemas.microsoft.com/office/drawing/2010/main" xmlns="" val="0"/>
              </a:ext>
            </a:extLst>
          </a:blip>
          <a:stretch>
            <a:fillRect/>
          </a:stretch>
        </p:blipFill>
        <p:spPr>
          <a:xfrm>
            <a:off x="10197190" y="1056281"/>
            <a:ext cx="1483915" cy="1184935"/>
          </a:xfrm>
          <a:prstGeom prst="rect">
            <a:avLst/>
          </a:prstGeom>
        </p:spPr>
      </p:pic>
      <p:sp>
        <p:nvSpPr>
          <p:cNvPr id="14" name="Arrow: Notched Right 69">
            <a:extLst>
              <a:ext uri="{FF2B5EF4-FFF2-40B4-BE49-F238E27FC236}">
                <a16:creationId xmlns:a16="http://schemas.microsoft.com/office/drawing/2014/main" xmlns="" id="{03AE38C6-C187-7D06-D21D-C4D9BC08DF52}"/>
              </a:ext>
            </a:extLst>
          </p:cNvPr>
          <p:cNvSpPr>
            <a:spLocks noGrp="1" noRot="1" noMove="1" noResize="1" noEditPoints="1" noAdjustHandles="1" noChangeArrowheads="1" noChangeShapeType="1"/>
          </p:cNvSpPr>
          <p:nvPr/>
        </p:nvSpPr>
        <p:spPr>
          <a:xfrm rot="10800000">
            <a:off x="8221199" y="3310833"/>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Arrow: Notched Right 70">
            <a:extLst>
              <a:ext uri="{FF2B5EF4-FFF2-40B4-BE49-F238E27FC236}">
                <a16:creationId xmlns:a16="http://schemas.microsoft.com/office/drawing/2014/main" xmlns="" id="{85109577-A919-6578-11D8-88EBE3E7768D}"/>
              </a:ext>
            </a:extLst>
          </p:cNvPr>
          <p:cNvSpPr>
            <a:spLocks noGrp="1" noRot="1" noMove="1" noResize="1" noEditPoints="1" noAdjustHandles="1" noChangeArrowheads="1" noChangeShapeType="1"/>
          </p:cNvSpPr>
          <p:nvPr/>
        </p:nvSpPr>
        <p:spPr>
          <a:xfrm rot="10800000">
            <a:off x="5704949" y="3303770"/>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Arrow: Notched Right 72">
            <a:extLst>
              <a:ext uri="{FF2B5EF4-FFF2-40B4-BE49-F238E27FC236}">
                <a16:creationId xmlns:a16="http://schemas.microsoft.com/office/drawing/2014/main" xmlns="" id="{BA2835BB-12D8-3CAB-F630-17837089F299}"/>
              </a:ext>
            </a:extLst>
          </p:cNvPr>
          <p:cNvSpPr>
            <a:spLocks noGrp="1" noRot="1" noMove="1" noResize="1" noEditPoints="1" noAdjustHandles="1" noChangeArrowheads="1" noChangeShapeType="1"/>
          </p:cNvSpPr>
          <p:nvPr/>
        </p:nvSpPr>
        <p:spPr>
          <a:xfrm>
            <a:off x="4593577" y="5272664"/>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7" name="Picture 16" descr="A passport and a stamp&#10;&#10;AI-generated content may be incorrect.">
            <a:extLst>
              <a:ext uri="{FF2B5EF4-FFF2-40B4-BE49-F238E27FC236}">
                <a16:creationId xmlns:a16="http://schemas.microsoft.com/office/drawing/2014/main" xmlns="" id="{924B6D5E-BDBE-9C1A-030C-64A618200A0C}"/>
              </a:ext>
            </a:extLst>
          </p:cNvPr>
          <p:cNvPicPr>
            <a:picLocks noGrp="1" noRot="1" noChangeAspect="1" noMove="1" noResize="1" noEditPoints="1" noAdjustHandles="1" noChangeArrowheads="1" noChangeShapeType="1" noCrop="1"/>
          </p:cNvPicPr>
          <p:nvPr/>
        </p:nvPicPr>
        <p:blipFill>
          <a:blip r:embed="rId14">
            <a:extLst>
              <a:ext uri="{28A0092B-C50C-407E-A947-70E740481C1C}">
                <a14:useLocalDpi xmlns:a14="http://schemas.microsoft.com/office/drawing/2010/main" xmlns="" val="0"/>
              </a:ext>
            </a:extLst>
          </a:blip>
          <a:stretch>
            <a:fillRect/>
          </a:stretch>
        </p:blipFill>
        <p:spPr>
          <a:xfrm>
            <a:off x="8777268" y="4733258"/>
            <a:ext cx="1534765" cy="1435025"/>
          </a:xfrm>
          <a:prstGeom prst="rect">
            <a:avLst/>
          </a:prstGeom>
        </p:spPr>
      </p:pic>
      <p:sp>
        <p:nvSpPr>
          <p:cNvPr id="18" name="Arrow: Notched Right 76">
            <a:extLst>
              <a:ext uri="{FF2B5EF4-FFF2-40B4-BE49-F238E27FC236}">
                <a16:creationId xmlns:a16="http://schemas.microsoft.com/office/drawing/2014/main" xmlns="" id="{9C845F95-4BD4-B39E-4F65-482FC8A9E866}"/>
              </a:ext>
            </a:extLst>
          </p:cNvPr>
          <p:cNvSpPr>
            <a:spLocks noGrp="1" noRot="1" noMove="1" noResize="1" noEditPoints="1" noAdjustHandles="1" noChangeArrowheads="1" noChangeShapeType="1"/>
          </p:cNvSpPr>
          <p:nvPr/>
        </p:nvSpPr>
        <p:spPr>
          <a:xfrm>
            <a:off x="7947336" y="5220033"/>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Arrow: Notched Right 77">
            <a:extLst>
              <a:ext uri="{FF2B5EF4-FFF2-40B4-BE49-F238E27FC236}">
                <a16:creationId xmlns:a16="http://schemas.microsoft.com/office/drawing/2014/main" xmlns="" id="{F4298153-D529-C556-5D56-ADB35ECDA4D3}"/>
              </a:ext>
            </a:extLst>
          </p:cNvPr>
          <p:cNvSpPr>
            <a:spLocks noGrp="1" noRot="1" noMove="1" noResize="1" noEditPoints="1" noAdjustHandles="1" noChangeArrowheads="1" noChangeShapeType="1"/>
          </p:cNvSpPr>
          <p:nvPr/>
        </p:nvSpPr>
        <p:spPr>
          <a:xfrm>
            <a:off x="3091781" y="1514067"/>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Arrow: Notched Right 78">
            <a:extLst>
              <a:ext uri="{FF2B5EF4-FFF2-40B4-BE49-F238E27FC236}">
                <a16:creationId xmlns:a16="http://schemas.microsoft.com/office/drawing/2014/main" xmlns="" id="{0FB9D6F0-2A0B-1A60-CCF8-411516143763}"/>
              </a:ext>
            </a:extLst>
          </p:cNvPr>
          <p:cNvSpPr>
            <a:spLocks noGrp="1" noRot="1" noMove="1" noResize="1" noEditPoints="1" noAdjustHandles="1" noChangeArrowheads="1" noChangeShapeType="1"/>
          </p:cNvSpPr>
          <p:nvPr/>
        </p:nvSpPr>
        <p:spPr>
          <a:xfrm>
            <a:off x="9280019" y="1464214"/>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Arrow: Notched Right 79">
            <a:extLst>
              <a:ext uri="{FF2B5EF4-FFF2-40B4-BE49-F238E27FC236}">
                <a16:creationId xmlns:a16="http://schemas.microsoft.com/office/drawing/2014/main" xmlns="" id="{B26D6253-BD7E-AF32-2F16-9FE83ACFCEBB}"/>
              </a:ext>
            </a:extLst>
          </p:cNvPr>
          <p:cNvSpPr>
            <a:spLocks noGrp="1" noRot="1" noMove="1" noResize="1" noEditPoints="1" noAdjustHandles="1" noChangeArrowheads="1" noChangeShapeType="1"/>
          </p:cNvSpPr>
          <p:nvPr/>
        </p:nvSpPr>
        <p:spPr>
          <a:xfrm>
            <a:off x="6692618" y="1475616"/>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Arrow: Left-Up 80">
            <a:extLst>
              <a:ext uri="{FF2B5EF4-FFF2-40B4-BE49-F238E27FC236}">
                <a16:creationId xmlns:a16="http://schemas.microsoft.com/office/drawing/2014/main" xmlns="" id="{4146A122-136F-672D-C0A9-3AB436EE4D07}"/>
              </a:ext>
            </a:extLst>
          </p:cNvPr>
          <p:cNvSpPr>
            <a:spLocks noGrp="1" noRot="1" noMove="1" noResize="1" noEditPoints="1" noAdjustHandles="1" noChangeArrowheads="1" noChangeShapeType="1"/>
          </p:cNvSpPr>
          <p:nvPr/>
        </p:nvSpPr>
        <p:spPr>
          <a:xfrm>
            <a:off x="10766776" y="2504782"/>
            <a:ext cx="506440" cy="1184935"/>
          </a:xfrm>
          <a:prstGeom prst="leftUpArrow">
            <a:avLst>
              <a:gd name="adj1" fmla="val 29046"/>
              <a:gd name="adj2" fmla="val 25000"/>
              <a:gd name="adj3" fmla="val 25000"/>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Arrow: Left-Up 83">
            <a:extLst>
              <a:ext uri="{FF2B5EF4-FFF2-40B4-BE49-F238E27FC236}">
                <a16:creationId xmlns:a16="http://schemas.microsoft.com/office/drawing/2014/main" xmlns="" id="{8A0F5250-4D5D-E5F5-8A88-67FC79FF72B5}"/>
              </a:ext>
            </a:extLst>
          </p:cNvPr>
          <p:cNvSpPr>
            <a:spLocks noGrp="1" noRot="1" noMove="1" noResize="1" noEditPoints="1" noAdjustHandles="1" noChangeArrowheads="1" noChangeShapeType="1"/>
          </p:cNvSpPr>
          <p:nvPr/>
        </p:nvSpPr>
        <p:spPr>
          <a:xfrm flipH="1">
            <a:off x="1295905" y="4344134"/>
            <a:ext cx="588818" cy="1210228"/>
          </a:xfrm>
          <a:prstGeom prst="leftUpArrow">
            <a:avLst>
              <a:gd name="adj1" fmla="val 25000"/>
              <a:gd name="adj2" fmla="val 25000"/>
              <a:gd name="adj3" fmla="val 25000"/>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Arrow: Notched Right 1">
            <a:extLst>
              <a:ext uri="{FF2B5EF4-FFF2-40B4-BE49-F238E27FC236}">
                <a16:creationId xmlns:a16="http://schemas.microsoft.com/office/drawing/2014/main" xmlns="" id="{ACBB0DC7-B06B-AE7D-15AB-2D7B23C9DC43}"/>
              </a:ext>
            </a:extLst>
          </p:cNvPr>
          <p:cNvSpPr>
            <a:spLocks noGrp="1" noRot="1" noMove="1" noResize="1" noEditPoints="1" noAdjustHandles="1" noChangeArrowheads="1" noChangeShapeType="1"/>
          </p:cNvSpPr>
          <p:nvPr/>
        </p:nvSpPr>
        <p:spPr>
          <a:xfrm rot="10800000">
            <a:off x="2711440" y="3340908"/>
            <a:ext cx="491612" cy="461473"/>
          </a:xfrm>
          <a:prstGeom prst="notched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TextBox 24">
            <a:extLst>
              <a:ext uri="{FF2B5EF4-FFF2-40B4-BE49-F238E27FC236}">
                <a16:creationId xmlns:a16="http://schemas.microsoft.com/office/drawing/2014/main" xmlns="" id="{4310A947-F09D-B57E-A20F-D0AE285F6F2A}"/>
              </a:ext>
            </a:extLst>
          </p:cNvPr>
          <p:cNvSpPr txBox="1"/>
          <p:nvPr/>
        </p:nvSpPr>
        <p:spPr>
          <a:xfrm>
            <a:off x="669041" y="151479"/>
            <a:ext cx="7385892" cy="415498"/>
          </a:xfrm>
          <a:prstGeom prst="rect">
            <a:avLst/>
          </a:prstGeom>
          <a:noFill/>
        </p:spPr>
        <p:txBody>
          <a:bodyPr wrap="square" rtlCol="0">
            <a:spAutoFit/>
          </a:bodyPr>
          <a:lstStyle/>
          <a:p>
            <a:r>
              <a:rPr lang="en-US" sz="2100" b="1">
                <a:latin typeface="Buenos Aires" pitchFamily="2" charset="0"/>
                <a:ea typeface="Verdana" panose="020B0604030504040204" pitchFamily="34" charset="0"/>
                <a:cs typeface="Verdana" panose="020B0604030504040204" pitchFamily="34" charset="0"/>
              </a:rPr>
              <a:t>Application Process Flow</a:t>
            </a:r>
            <a:endParaRPr lang="en-GB" sz="2100" b="1">
              <a:latin typeface="Buenos Aires" pitchFamily="2" charset="0"/>
              <a:ea typeface="Verdana" panose="020B0604030504040204" pitchFamily="34" charset="0"/>
              <a:cs typeface="Verdana" panose="020B060403050404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09600" y="146588"/>
            <a:ext cx="10972800" cy="1143000"/>
          </a:xfrm>
          <a:prstGeom prst="rect">
            <a:avLst/>
          </a:prstGeom>
        </p:spPr>
        <p:txBody>
          <a:bodyP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N" sz="2800" b="1" i="0" u="none" strike="noStrike" kern="1200" cap="none" spc="0" normalizeH="0" baseline="0" noProof="0" smtClean="0">
                <a:ln>
                  <a:noFill/>
                </a:ln>
                <a:solidFill>
                  <a:schemeClr val="tx1"/>
                </a:solidFill>
                <a:effectLst/>
                <a:uLnTx/>
                <a:uFillTx/>
                <a:latin typeface="Buenos Aires" pitchFamily="2" charset="0"/>
                <a:ea typeface="Verdana" panose="020B0604030504040204" pitchFamily="34" charset="0"/>
                <a:cs typeface="+mj-cs"/>
              </a:rPr>
              <a:t>Documentation Checklist</a:t>
            </a:r>
            <a:endParaRPr kumimoji="0" lang="en-IN" sz="2800" b="1" i="0" u="none" strike="noStrike" kern="1200" cap="none" spc="0" normalizeH="0" baseline="0" noProof="0">
              <a:ln>
                <a:noFill/>
              </a:ln>
              <a:solidFill>
                <a:schemeClr val="tx1"/>
              </a:solidFill>
              <a:effectLst/>
              <a:uLnTx/>
              <a:uFillTx/>
              <a:latin typeface="Buenos Aires" pitchFamily="2" charset="0"/>
              <a:ea typeface="Verdana" panose="020B0604030504040204" pitchFamily="34" charset="0"/>
              <a:cs typeface="+mj-cs"/>
            </a:endParaRPr>
          </a:p>
        </p:txBody>
      </p:sp>
      <p:sp>
        <p:nvSpPr>
          <p:cNvPr id="3" name="Content Placeholder 2"/>
          <p:cNvSpPr txBox="1">
            <a:spLocks/>
          </p:cNvSpPr>
          <p:nvPr/>
        </p:nvSpPr>
        <p:spPr>
          <a:xfrm>
            <a:off x="5083277" y="1289588"/>
            <a:ext cx="6820457" cy="5052217"/>
          </a:xfrm>
          <a:prstGeom prst="rect">
            <a:avLst/>
          </a:prstGeom>
          <a:ln>
            <a:solidFill>
              <a:srgbClr val="226CF5"/>
            </a:solidFill>
          </a:ln>
        </p:spPr>
        <p:txBody>
          <a:bodyPr>
            <a:normAutofit fontScale="25000" lnSpcReduction="20000"/>
          </a:bodyPr>
          <a:lstStyle/>
          <a:p>
            <a:pPr marL="0" marR="0" lvl="0" indent="0" algn="l" defTabSz="914400" rtl="0" eaLnBrk="1" fontAlgn="auto" latinLnBrk="0" hangingPunct="1">
              <a:lnSpc>
                <a:spcPct val="107000"/>
              </a:lnSpc>
              <a:spcBef>
                <a:spcPct val="20000"/>
              </a:spcBef>
              <a:spcAft>
                <a:spcPts val="800"/>
              </a:spcAft>
              <a:buClrTx/>
              <a:buSzTx/>
              <a:buFont typeface="Arial" pitchFamily="34" charset="0"/>
              <a:buNone/>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Academic Documents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Academic Marksheets: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ct val="20000"/>
              </a:spcBef>
              <a:spcAft>
                <a:spcPts val="800"/>
              </a:spcAft>
              <a:buClrTx/>
              <a:buSzPts val="1000"/>
              <a:buFont typeface="Courier New" panose="02070309020205020404" pitchFamily="49" charset="0"/>
              <a:buChar char="o"/>
              <a:tabLst>
                <a:tab pos="914400" algn="l"/>
              </a:tabLst>
              <a:defRPr/>
            </a:pP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Submit </a:t>
            </a: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10th, 11th, and 12th-grade marksheets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ct val="20000"/>
              </a:spcBef>
              <a:spcAft>
                <a:spcPts val="800"/>
              </a:spcAft>
              <a:buClrTx/>
              <a:buSzPts val="1000"/>
              <a:buFont typeface="Courier New" panose="02070309020205020404" pitchFamily="49" charset="0"/>
              <a:buChar char="o"/>
              <a:tabLst>
                <a:tab pos="914400" algn="l"/>
              </a:tabLst>
              <a:defRPr/>
            </a:pP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If currently pursuing 12th grade: submit </a:t>
            </a: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9th, 10th, and 11th marksheets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ct val="20000"/>
              </a:spcBef>
              <a:spcAft>
                <a:spcPts val="800"/>
              </a:spcAft>
              <a:buClrTx/>
              <a:buSzPts val="1000"/>
              <a:buFont typeface="Courier New" panose="02070309020205020404" pitchFamily="49" charset="0"/>
              <a:buChar char="o"/>
              <a:tabLst>
                <a:tab pos="914400" algn="l"/>
              </a:tabLst>
              <a:defRPr/>
            </a:pP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Some universities may also request </a:t>
            </a: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predicted 12th-grade scores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For IB Board:</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ct val="20000"/>
              </a:spcBef>
              <a:spcAft>
                <a:spcPts val="800"/>
              </a:spcAft>
              <a:buClrTx/>
              <a:buSzPts val="1000"/>
              <a:buFont typeface="Courier New" panose="02070309020205020404" pitchFamily="49" charset="0"/>
              <a:buChar char="o"/>
              <a:tabLst>
                <a:tab pos="914400" algn="l"/>
              </a:tabLst>
              <a:defRPr/>
            </a:pP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Schools can send </a:t>
            </a: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official transcripts via email</a:t>
            </a: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 directly to the university</a:t>
            </a:r>
          </a:p>
          <a:p>
            <a:pPr marL="0" marR="0" lvl="0" indent="0" algn="l" defTabSz="914400" rtl="0" eaLnBrk="1" fontAlgn="auto" latinLnBrk="0" hangingPunct="1">
              <a:lnSpc>
                <a:spcPct val="107000"/>
              </a:lnSpc>
              <a:spcBef>
                <a:spcPct val="20000"/>
              </a:spcBef>
              <a:spcAft>
                <a:spcPts val="800"/>
              </a:spcAft>
              <a:buClrTx/>
              <a:buSzTx/>
              <a:buFont typeface="Arial" pitchFamily="34" charset="0"/>
              <a:buNone/>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English Proficiency</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English Proficiency Scorecard </a:t>
            </a: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(IELTS/TOEFL/PTE/DET)</a:t>
            </a: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IB Board Students: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742950" marR="0" lvl="1" indent="-285750" algn="l" defTabSz="914400" rtl="0" eaLnBrk="1" fontAlgn="auto" latinLnBrk="0" hangingPunct="1">
              <a:lnSpc>
                <a:spcPct val="107000"/>
              </a:lnSpc>
              <a:spcBef>
                <a:spcPct val="20000"/>
              </a:spcBef>
              <a:spcAft>
                <a:spcPts val="800"/>
              </a:spcAft>
              <a:buClrTx/>
              <a:buSzPts val="1000"/>
              <a:buFont typeface="Courier New" panose="02070309020205020404" pitchFamily="49" charset="0"/>
              <a:buChar char="o"/>
              <a:tabLst>
                <a:tab pos="914400" algn="l"/>
              </a:tabLst>
              <a:defRPr/>
            </a:pP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Some universities may waive English proficiency for admission</a:t>
            </a:r>
          </a:p>
          <a:p>
            <a:pPr marL="742950" marR="0" lvl="1" indent="-285750" algn="l" defTabSz="914400" rtl="0" eaLnBrk="1" fontAlgn="auto" latinLnBrk="0" hangingPunct="1">
              <a:lnSpc>
                <a:spcPct val="107000"/>
              </a:lnSpc>
              <a:spcBef>
                <a:spcPct val="20000"/>
              </a:spcBef>
              <a:spcAft>
                <a:spcPts val="800"/>
              </a:spcAft>
              <a:buClrTx/>
              <a:buSzPts val="1000"/>
              <a:buFont typeface="Courier New" panose="02070309020205020404" pitchFamily="49" charset="0"/>
              <a:buChar char="o"/>
              <a:tabLst>
                <a:tab pos="914400" algn="l"/>
              </a:tabLst>
              <a:defRPr/>
            </a:pP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However, scores are </a:t>
            </a: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recommended for scholarship eligibility</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ct val="20000"/>
              </a:spcBef>
              <a:spcAft>
                <a:spcPts val="800"/>
              </a:spcAft>
              <a:buClrTx/>
              <a:buSzPts val="1000"/>
              <a:buFont typeface="Arial" pitchFamily="34" charset="0"/>
              <a:buNone/>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Passport</a:t>
            </a: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 – First and last page</a:t>
            </a: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Additional Documents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Letters of Recommendation (LORs)</a:t>
            </a: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 – </a:t>
            </a:r>
            <a:r>
              <a:rPr kumimoji="0" lang="en-IN" sz="4800" b="0" i="1"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Not required by all universities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Essay / Statement of Purpose</a:t>
            </a: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 – </a:t>
            </a:r>
            <a:r>
              <a:rPr kumimoji="0" lang="en-IN" sz="4800" b="0" i="1"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Optional for many institutions</a:t>
            </a:r>
            <a:endPar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ct val="20000"/>
              </a:spcBef>
              <a:spcAft>
                <a:spcPts val="800"/>
              </a:spcAft>
              <a:buClrTx/>
              <a:buSzPts val="1000"/>
              <a:buFont typeface="Symbol" panose="05050102010706020507" pitchFamily="18" charset="2"/>
              <a:buChar char=""/>
              <a:tabLst>
                <a:tab pos="457200" algn="l"/>
              </a:tabLst>
              <a:defRPr/>
            </a:pPr>
            <a:r>
              <a:rPr kumimoji="0" lang="en-IN" sz="4800" b="1"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SAT/ACT Scores</a:t>
            </a:r>
            <a:r>
              <a:rPr kumimoji="0" lang="en-IN" sz="4800" b="0" i="0"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 – </a:t>
            </a:r>
            <a:r>
              <a:rPr kumimoji="0" lang="en-IN" sz="4800" b="0" i="1" u="none" strike="noStrike" kern="100" cap="none" spc="0" normalizeH="0" baseline="0" noProof="0" smtClean="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rPr>
              <a:t>Recommended for high-ranking universities</a:t>
            </a:r>
            <a:endParaRPr kumimoji="0" lang="en-IN" sz="4800" b="0" i="0" u="none" strike="noStrike" kern="100" cap="none" spc="0" normalizeH="0" baseline="0" noProof="0" dirty="0">
              <a:ln>
                <a:noFill/>
              </a:ln>
              <a:solidFill>
                <a:schemeClr val="tx1"/>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A group of people in graduation caps&#10;&#10;AI-generated content may be incorrect.">
            <a:extLst>
              <a:ext uri="{FF2B5EF4-FFF2-40B4-BE49-F238E27FC236}">
                <a16:creationId xmlns:a16="http://schemas.microsoft.com/office/drawing/2014/main" xmlns="" id="{9FBBEF18-3370-CF08-D17F-EFE094ABCED9}"/>
              </a:ext>
            </a:extLst>
          </p:cNvPr>
          <p:cNvPicPr>
            <a:picLocks noChangeAspect="1"/>
          </p:cNvPicPr>
          <p:nvPr/>
        </p:nvPicPr>
        <p:blipFill>
          <a:blip r:embed="rId2" cstate="print"/>
          <a:stretch>
            <a:fillRect/>
          </a:stretch>
        </p:blipFill>
        <p:spPr>
          <a:xfrm>
            <a:off x="288266" y="2436105"/>
            <a:ext cx="4561217" cy="3040811"/>
          </a:xfrm>
          <a:prstGeom prst="rect">
            <a:avLst/>
          </a:prstGeom>
          <a:ln>
            <a:solidFill>
              <a:schemeClr val="tx1"/>
            </a:solidFill>
          </a:ln>
        </p:spPr>
      </p:pic>
      <p:sp>
        <p:nvSpPr>
          <p:cNvPr id="5" name="TextBox 4">
            <a:extLst>
              <a:ext uri="{FF2B5EF4-FFF2-40B4-BE49-F238E27FC236}">
                <a16:creationId xmlns:a16="http://schemas.microsoft.com/office/drawing/2014/main" xmlns="" id="{3A91FFC8-D19D-1A13-7475-6B44245EDD4A}"/>
              </a:ext>
            </a:extLst>
          </p:cNvPr>
          <p:cNvSpPr txBox="1"/>
          <p:nvPr/>
        </p:nvSpPr>
        <p:spPr>
          <a:xfrm>
            <a:off x="115725" y="1550871"/>
            <a:ext cx="4906297" cy="410369"/>
          </a:xfrm>
          <a:prstGeom prst="rect">
            <a:avLst/>
          </a:prstGeom>
          <a:noFill/>
        </p:spPr>
        <p:txBody>
          <a:bodyPr wrap="square">
            <a:spAutoFit/>
          </a:bodyPr>
          <a:lstStyle/>
          <a:p>
            <a:pPr marL="0" indent="0">
              <a:lnSpc>
                <a:spcPct val="107000"/>
              </a:lnSpc>
              <a:spcAft>
                <a:spcPts val="800"/>
              </a:spcAft>
              <a:buNone/>
            </a:pPr>
            <a:r>
              <a:rPr lang="en-IN" sz="2000" b="1" kern="100">
                <a:effectLst/>
                <a:latin typeface="Aptos" panose="020B0004020202020204" pitchFamily="34" charset="0"/>
                <a:ea typeface="Aptos" panose="020B0004020202020204" pitchFamily="34" charset="0"/>
                <a:cs typeface="Times New Roman" panose="02020603050405020304" pitchFamily="18" charset="0"/>
              </a:rPr>
              <a:t>Undergraduate Admission Requirements</a:t>
            </a:r>
            <a:endParaRPr lang="en-IN" sz="20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FDF753-1DE9-0E9B-D95E-9EC5A688CBFC}"/>
              </a:ext>
            </a:extLst>
          </p:cNvPr>
          <p:cNvSpPr txBox="1">
            <a:spLocks/>
          </p:cNvSpPr>
          <p:nvPr/>
        </p:nvSpPr>
        <p:spPr>
          <a:xfrm>
            <a:off x="609600" y="274638"/>
            <a:ext cx="10972800" cy="1143000"/>
          </a:xfrm>
          <a:prstGeom prst="rect">
            <a:avLst/>
          </a:prstGeom>
        </p:spPr>
        <p:txBody>
          <a:bodyPr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IN" sz="2800" b="1" i="0" u="none" strike="noStrike" kern="1200" cap="none" spc="0" normalizeH="0" baseline="0" noProof="0" smtClean="0">
                <a:ln>
                  <a:noFill/>
                </a:ln>
                <a:solidFill>
                  <a:schemeClr val="tx1"/>
                </a:solidFill>
                <a:effectLst/>
                <a:uLnTx/>
                <a:uFillTx/>
                <a:latin typeface="Buenos Aires" pitchFamily="2" charset="0"/>
                <a:ea typeface="Verdana" panose="020B0604030504040204" pitchFamily="34" charset="0"/>
                <a:cs typeface="+mj-cs"/>
              </a:rPr>
              <a:t>Documentation Checklist</a:t>
            </a:r>
            <a:endParaRPr kumimoji="0" lang="en-IN" sz="2800" b="1" i="0" u="none" strike="noStrike" kern="1200" cap="none" spc="0" normalizeH="0" baseline="0" noProof="0">
              <a:ln>
                <a:noFill/>
              </a:ln>
              <a:solidFill>
                <a:schemeClr val="tx1"/>
              </a:solidFill>
              <a:effectLst/>
              <a:uLnTx/>
              <a:uFillTx/>
              <a:latin typeface="Buenos Aires" pitchFamily="2" charset="0"/>
              <a:ea typeface="Verdana" panose="020B0604030504040204" pitchFamily="34" charset="0"/>
              <a:cs typeface="+mj-cs"/>
            </a:endParaRPr>
          </a:p>
        </p:txBody>
      </p:sp>
      <p:sp>
        <p:nvSpPr>
          <p:cNvPr id="3" name="Content Placeholder 2">
            <a:extLst>
              <a:ext uri="{FF2B5EF4-FFF2-40B4-BE49-F238E27FC236}">
                <a16:creationId xmlns:a16="http://schemas.microsoft.com/office/drawing/2014/main" xmlns="" id="{968B9FAC-98F7-E53D-1F69-628E944856CF}"/>
              </a:ext>
            </a:extLst>
          </p:cNvPr>
          <p:cNvSpPr txBox="1">
            <a:spLocks/>
          </p:cNvSpPr>
          <p:nvPr/>
        </p:nvSpPr>
        <p:spPr>
          <a:xfrm>
            <a:off x="609601" y="1600202"/>
            <a:ext cx="5384801" cy="4525963"/>
          </a:xfrm>
          <a:prstGeom prst="rect">
            <a:avLst/>
          </a:prstGeom>
          <a:ln>
            <a:solidFill>
              <a:srgbClr val="226CF5"/>
            </a:solidFill>
          </a:ln>
        </p:spPr>
        <p:txBody>
          <a:bodyPr>
            <a:normAutofit fontScale="70000" lnSpcReduction="20000"/>
          </a:bodyPr>
          <a:lstStyle/>
          <a:p>
            <a:pPr marL="469900" marR="0" lvl="0" indent="-457200" algn="l" defTabSz="914400" rtl="0" eaLnBrk="1" fontAlgn="auto" latinLnBrk="0" hangingPunct="1">
              <a:lnSpc>
                <a:spcPct val="90000"/>
              </a:lnSpc>
              <a:spcBef>
                <a:spcPts val="95"/>
              </a:spcBef>
              <a:spcAft>
                <a:spcPts val="0"/>
              </a:spcAft>
              <a:buClr>
                <a:schemeClr val="tx1"/>
              </a:buClr>
              <a:buSzTx/>
              <a:buFont typeface="Arial" panose="020B0604020202020204" pitchFamily="34" charset="0"/>
              <a:buChar char="•"/>
              <a:tabLst>
                <a:tab pos="355594" algn="l"/>
              </a:tabLst>
              <a:defRPr/>
            </a:pPr>
            <a:endParaRPr kumimoji="0" lang="en-IN" sz="13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0" marR="0" lvl="0" indent="0" algn="l" defTabSz="914400" rtl="0" eaLnBrk="1" fontAlgn="auto" latinLnBrk="0" hangingPunct="1">
              <a:lnSpc>
                <a:spcPct val="12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Bachelor’s marksheets (individual &amp; consolidated), degree/provisional certificate</a:t>
            </a:r>
          </a:p>
          <a:p>
            <a:pPr marL="742950" marR="0" lvl="1" indent="-28575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1" u="none" strike="noStrike" kern="1200" cap="none" spc="0" normalizeH="0" baseline="0" noProof="0" smtClean="0">
                <a:ln>
                  <a:noFill/>
                </a:ln>
                <a:solidFill>
                  <a:schemeClr val="tx1"/>
                </a:solidFill>
                <a:effectLst/>
                <a:uLnTx/>
                <a:uFillTx/>
                <a:latin typeface="+mn-lt"/>
                <a:ea typeface="+mn-ea"/>
                <a:cs typeface="+mn-cs"/>
              </a:rPr>
              <a:t>If pursuing final year</a:t>
            </a:r>
            <a:r>
              <a:rPr kumimoji="0" lang="en-US" sz="2200" b="0" i="0" u="none" strike="noStrike" kern="1200" cap="none" spc="0" normalizeH="0" baseline="0" noProof="0" smtClean="0">
                <a:ln>
                  <a:noFill/>
                </a:ln>
                <a:solidFill>
                  <a:schemeClr val="tx1"/>
                </a:solidFill>
                <a:effectLst/>
                <a:uLnTx/>
                <a:uFillTx/>
                <a:latin typeface="+mn-lt"/>
                <a:ea typeface="+mn-ea"/>
                <a:cs typeface="+mn-cs"/>
              </a:rPr>
              <a:t>: Submit 7th sem marksheet &amp; bonafide certificate</a:t>
            </a:r>
          </a:p>
          <a:p>
            <a:pPr marL="742950" marR="0" lvl="1" indent="-28575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Some universities accept up to 6th Sem + Bonafide for early decision</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English proficiency score (IELTS/TOEFL/Duolingo)</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Passport (First &amp; Last page)</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2–3 Letters of Recommendation</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Statement of Purpose / Essay</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GRE/GMAT scores (if required)</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Financial documents (may be required at application stage)</a:t>
            </a:r>
          </a:p>
          <a:p>
            <a:pPr marL="342900" marR="0" lvl="0" indent="-342900" algn="l" defTabSz="914400" rtl="0" eaLnBrk="1" fontAlgn="auto" latinLnBrk="0" hangingPunct="1">
              <a:lnSpc>
                <a:spcPct val="120000"/>
              </a:lnSpc>
              <a:spcBef>
                <a:spcPct val="20000"/>
              </a:spcBef>
              <a:spcAft>
                <a:spcPts val="0"/>
              </a:spcAft>
              <a:buClrTx/>
              <a:buSzTx/>
              <a:buFont typeface="Arial" pitchFamily="34" charset="0"/>
              <a:buChar char="•"/>
              <a:tabLst/>
              <a:defRPr/>
            </a:pPr>
            <a:r>
              <a:rPr kumimoji="0" lang="en-US" sz="2200" b="0" i="0" u="none" strike="noStrike" kern="1200" cap="none" spc="0" normalizeH="0" baseline="0" noProof="0" smtClean="0">
                <a:ln>
                  <a:noFill/>
                </a:ln>
                <a:solidFill>
                  <a:schemeClr val="tx1"/>
                </a:solidFill>
                <a:effectLst/>
                <a:uLnTx/>
                <a:uFillTx/>
                <a:latin typeface="+mn-lt"/>
                <a:ea typeface="+mn-ea"/>
                <a:cs typeface="+mn-cs"/>
              </a:rPr>
              <a:t>Portfolio (for Design, Architecture, MFA programs)</a:t>
            </a:r>
            <a:endParaRPr kumimoji="0" lang="en-US"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A graduation cap and diploma on a table&#10;&#10;AI-generated content may be incorrect.">
            <a:extLst>
              <a:ext uri="{FF2B5EF4-FFF2-40B4-BE49-F238E27FC236}">
                <a16:creationId xmlns:a16="http://schemas.microsoft.com/office/drawing/2014/main" xmlns="" id="{486669C1-F19F-81A0-D921-6C089E53AED0}"/>
              </a:ext>
            </a:extLst>
          </p:cNvPr>
          <p:cNvPicPr>
            <a:picLocks noChangeAspect="1"/>
          </p:cNvPicPr>
          <p:nvPr/>
        </p:nvPicPr>
        <p:blipFill>
          <a:blip r:embed="rId2" cstate="print"/>
          <a:stretch>
            <a:fillRect/>
          </a:stretch>
        </p:blipFill>
        <p:spPr>
          <a:xfrm>
            <a:off x="6197600" y="2555878"/>
            <a:ext cx="5384801" cy="3513582"/>
          </a:xfrm>
          <a:prstGeom prst="rect">
            <a:avLst/>
          </a:prstGeom>
          <a:noFill/>
          <a:ln>
            <a:solidFill>
              <a:schemeClr val="tx1"/>
            </a:solidFill>
          </a:ln>
        </p:spPr>
      </p:pic>
      <p:sp>
        <p:nvSpPr>
          <p:cNvPr id="5" name="TextBox 4">
            <a:extLst>
              <a:ext uri="{FF2B5EF4-FFF2-40B4-BE49-F238E27FC236}">
                <a16:creationId xmlns:a16="http://schemas.microsoft.com/office/drawing/2014/main" xmlns="" id="{FFECBD06-D913-4C99-8CB0-E11AAF8A98DB}"/>
              </a:ext>
            </a:extLst>
          </p:cNvPr>
          <p:cNvSpPr txBox="1"/>
          <p:nvPr/>
        </p:nvSpPr>
        <p:spPr>
          <a:xfrm>
            <a:off x="6564671" y="1584212"/>
            <a:ext cx="4650657" cy="505972"/>
          </a:xfrm>
          <a:prstGeom prst="rect">
            <a:avLst/>
          </a:prstGeom>
          <a:noFill/>
        </p:spPr>
        <p:txBody>
          <a:bodyPr wrap="square">
            <a:spAutoFit/>
          </a:bodyPr>
          <a:lstStyle/>
          <a:p>
            <a:pPr marL="0" indent="0">
              <a:lnSpc>
                <a:spcPct val="120000"/>
              </a:lnSpc>
              <a:buNone/>
            </a:pPr>
            <a:r>
              <a:rPr lang="en-US" sz="2400" b="1"/>
              <a:t>Graduate Admission Requirements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Generated image">
            <a:extLst>
              <a:ext uri="{FF2B5EF4-FFF2-40B4-BE49-F238E27FC236}">
                <a16:creationId xmlns:a16="http://schemas.microsoft.com/office/drawing/2014/main" xmlns="" id="{A8B3D25C-2ADC-1B43-0ADA-B649031F7B1B}"/>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325218" y="321366"/>
            <a:ext cx="9144001" cy="6096000"/>
          </a:xfrm>
          <a:prstGeom prst="rect">
            <a:avLst/>
          </a:prstGeom>
          <a:noFill/>
          <a:extLst>
            <a:ext uri="{909E8E84-426E-40DD-AFC4-6F175D3DCCD1}">
              <a14:hiddenFill xmlns:a14="http://schemas.microsoft.com/office/drawing/2010/main" xmlns="">
                <a:solidFill>
                  <a:srgbClr val="FFFFFF"/>
                </a:solidFill>
              </a14:hiddenFill>
            </a:ext>
          </a:extLst>
        </p:spPr>
      </p:pic>
      <p:pic>
        <p:nvPicPr>
          <p:cNvPr id="12" name="Picture 11" descr="A map of the united states of america&#10;&#10;Description automatically generated">
            <a:extLst>
              <a:ext uri="{FF2B5EF4-FFF2-40B4-BE49-F238E27FC236}">
                <a16:creationId xmlns:a16="http://schemas.microsoft.com/office/drawing/2014/main" xmlns="" id="{57E572B9-98DA-03F9-0924-757D01D5F1DB}"/>
              </a:ext>
            </a:extLst>
          </p:cNvPr>
          <p:cNvPicPr>
            <a:picLocks noChangeAspect="1"/>
          </p:cNvPicPr>
          <p:nvPr/>
        </p:nvPicPr>
        <p:blipFill>
          <a:blip r:embed="rId3"/>
          <a:stretch>
            <a:fillRect/>
          </a:stretch>
        </p:blipFill>
        <p:spPr>
          <a:xfrm>
            <a:off x="1076326" y="133350"/>
            <a:ext cx="9886950" cy="65913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3" name="Group 12">
            <a:extLst>
              <a:ext uri="{FF2B5EF4-FFF2-40B4-BE49-F238E27FC236}">
                <a16:creationId xmlns:a16="http://schemas.microsoft.com/office/drawing/2014/main" xmlns="" id="{C9C20683-BEEF-7D59-6F06-F3725111F1BC}"/>
              </a:ext>
            </a:extLst>
          </p:cNvPr>
          <p:cNvGrpSpPr/>
          <p:nvPr/>
        </p:nvGrpSpPr>
        <p:grpSpPr>
          <a:xfrm>
            <a:off x="0" y="5505651"/>
            <a:ext cx="10596563" cy="1324088"/>
            <a:chOff x="0" y="5505651"/>
            <a:chExt cx="10596563" cy="1324088"/>
          </a:xfrm>
        </p:grpSpPr>
        <p:grpSp>
          <p:nvGrpSpPr>
            <p:cNvPr id="14" name="Group 2">
              <a:extLst>
                <a:ext uri="{FF2B5EF4-FFF2-40B4-BE49-F238E27FC236}">
                  <a16:creationId xmlns:a16="http://schemas.microsoft.com/office/drawing/2014/main" xmlns="" id="{98001F13-AFBF-31BD-08AE-163A64886E43}"/>
                </a:ext>
              </a:extLst>
            </p:cNvPr>
            <p:cNvGrpSpPr>
              <a:grpSpLocks/>
            </p:cNvGrpSpPr>
            <p:nvPr/>
          </p:nvGrpSpPr>
          <p:grpSpPr>
            <a:xfrm>
              <a:off x="0" y="5505651"/>
              <a:ext cx="10596563" cy="1324088"/>
              <a:chOff x="0" y="5505651"/>
              <a:chExt cx="10596563" cy="1324088"/>
            </a:xfrm>
          </p:grpSpPr>
          <p:pic>
            <p:nvPicPr>
              <p:cNvPr id="16" name="Picture 15">
                <a:extLst>
                  <a:ext uri="{FF2B5EF4-FFF2-40B4-BE49-F238E27FC236}">
                    <a16:creationId xmlns:a16="http://schemas.microsoft.com/office/drawing/2014/main" xmlns="" id="{8DF41CB6-0C93-DBA6-1900-66C75A8D9838}"/>
                  </a:ext>
                </a:extLst>
              </p:cNvPr>
              <p:cNvPicPr>
                <a:picLocks noChangeAspect="1"/>
              </p:cNvPicPr>
              <p:nvPr/>
            </p:nvPicPr>
            <p:blipFill rotWithShape="1">
              <a:blip r:embed="rId4">
                <a:alphaModFix amt="50000"/>
              </a:blip>
              <a:srcRect t="-3687" b="9612"/>
              <a:stretch/>
            </p:blipFill>
            <p:spPr>
              <a:xfrm>
                <a:off x="393833" y="5505651"/>
                <a:ext cx="1849034" cy="1324088"/>
              </a:xfrm>
              <a:prstGeom prst="rect">
                <a:avLst/>
              </a:prstGeom>
            </p:spPr>
          </p:pic>
          <p:sp>
            <p:nvSpPr>
              <p:cNvPr id="17" name="Rectangle 16">
                <a:extLst>
                  <a:ext uri="{FF2B5EF4-FFF2-40B4-BE49-F238E27FC236}">
                    <a16:creationId xmlns:a16="http://schemas.microsoft.com/office/drawing/2014/main" xmlns="" id="{42C69728-36F8-964C-986A-98E87AD3A191}"/>
                  </a:ext>
                </a:extLst>
              </p:cNvPr>
              <p:cNvSpPr>
                <a:spLocks/>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8" name="Rectangle 17">
                <a:extLst>
                  <a:ext uri="{FF2B5EF4-FFF2-40B4-BE49-F238E27FC236}">
                    <a16:creationId xmlns:a16="http://schemas.microsoft.com/office/drawing/2014/main" xmlns="" id="{ECD61351-F97F-96B4-FACB-48487DB9AF0B}"/>
                  </a:ext>
                </a:extLst>
              </p:cNvPr>
              <p:cNvSpPr>
                <a:spLocks/>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5" name="TextBox 14">
              <a:extLst>
                <a:ext uri="{FF2B5EF4-FFF2-40B4-BE49-F238E27FC236}">
                  <a16:creationId xmlns:a16="http://schemas.microsoft.com/office/drawing/2014/main" xmlns="" id="{C2F1E021-04E9-EDAB-FDA7-E18FBD29BFD0}"/>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09600" y="274638"/>
            <a:ext cx="10972800" cy="1143000"/>
          </a:xfrm>
          <a:prstGeom prst="rect">
            <a:avLst/>
          </a:prstGeom>
        </p:spPr>
        <p:txBody>
          <a:bodyP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100" b="1" i="0" u="none" strike="noStrike" kern="1200" cap="none" spc="0" normalizeH="0" baseline="0" noProof="0" smtClean="0">
                <a:ln>
                  <a:noFill/>
                </a:ln>
                <a:solidFill>
                  <a:schemeClr val="tx1"/>
                </a:solidFill>
                <a:effectLst/>
                <a:uLnTx/>
                <a:uFillTx/>
                <a:latin typeface="Buenos Aires" pitchFamily="2" charset="0"/>
                <a:ea typeface="Verdana" panose="020B0604030504040204" pitchFamily="34" charset="0"/>
                <a:cs typeface="+mj-cs"/>
              </a:rPr>
              <a:t>Post-Application Submission Process</a:t>
            </a:r>
            <a:endParaRPr kumimoji="0" lang="en-US" sz="2100" b="1" i="0" u="none" strike="noStrike" kern="1200" cap="none" spc="0" normalizeH="0" baseline="0" noProof="0">
              <a:ln>
                <a:noFill/>
              </a:ln>
              <a:solidFill>
                <a:schemeClr val="tx1"/>
              </a:solidFill>
              <a:effectLst/>
              <a:uLnTx/>
              <a:uFillTx/>
              <a:latin typeface="Buenos Aires" pitchFamily="2" charset="0"/>
              <a:ea typeface="Verdana" panose="020B0604030504040204" pitchFamily="34" charset="0"/>
              <a:cs typeface="+mj-cs"/>
            </a:endParaRPr>
          </a:p>
        </p:txBody>
      </p:sp>
      <p:sp>
        <p:nvSpPr>
          <p:cNvPr id="3" name="Content Placeholder 2"/>
          <p:cNvSpPr txBox="1">
            <a:spLocks/>
          </p:cNvSpPr>
          <p:nvPr/>
        </p:nvSpPr>
        <p:spPr>
          <a:xfrm>
            <a:off x="5279366" y="2304706"/>
            <a:ext cx="6521570" cy="2800679"/>
          </a:xfrm>
          <a:prstGeom prst="rect">
            <a:avLst/>
          </a:prstGeom>
          <a:ln>
            <a:solidFill>
              <a:srgbClr val="226CF5"/>
            </a:solidFill>
          </a:ln>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Get English proficiency Score reporting done by student if required by university.</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Get the online letters of recommendation completed by the professors of the student.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Get any additional documentation like portfolio(Slide room), Supplemental Application, DEW Form, Agent Authorization letter completed.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Get the Offer Letters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Submit financial documents for I-20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Track I-20 issuance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00" b="0" i="0" u="none" strike="noStrike" kern="1200" cap="none" spc="0" normalizeH="0" baseline="0" noProof="0" smtClean="0">
                <a:ln>
                  <a:noFill/>
                </a:ln>
                <a:solidFill>
                  <a:schemeClr val="tx1"/>
                </a:solidFill>
                <a:effectLst/>
                <a:uLnTx/>
                <a:uFillTx/>
                <a:latin typeface="Buenos Aires" pitchFamily="2" charset="0"/>
                <a:ea typeface="+mn-ea"/>
                <a:cs typeface="+mn-cs"/>
              </a:rPr>
              <a:t>Refer Procedure Guides of respective universities for specific process.</a:t>
            </a:r>
            <a:endParaRPr kumimoji="0" lang="en-US" sz="1400" b="0" i="0" u="none" strike="noStrike" kern="1200" cap="none" spc="0" normalizeH="0" baseline="0" noProof="0">
              <a:ln>
                <a:noFill/>
              </a:ln>
              <a:solidFill>
                <a:schemeClr val="tx1"/>
              </a:solidFill>
              <a:effectLst/>
              <a:uLnTx/>
              <a:uFillTx/>
              <a:latin typeface="Buenos Aires" pitchFamily="2" charset="0"/>
              <a:ea typeface="+mn-ea"/>
              <a:cs typeface="+mn-cs"/>
            </a:endParaRPr>
          </a:p>
        </p:txBody>
      </p:sp>
      <p:pic>
        <p:nvPicPr>
          <p:cNvPr id="4" name="Picture 3" descr="A computer with a application on the screen&#10;&#10;AI-generated content may be incorrect.">
            <a:extLst>
              <a:ext uri="{FF2B5EF4-FFF2-40B4-BE49-F238E27FC236}">
                <a16:creationId xmlns:a16="http://schemas.microsoft.com/office/drawing/2014/main" xmlns="" id="{92D7BA85-C2E6-0224-21F6-579A9BD72A1C}"/>
              </a:ext>
            </a:extLst>
          </p:cNvPr>
          <p:cNvPicPr>
            <a:picLocks noChangeAspect="1"/>
          </p:cNvPicPr>
          <p:nvPr/>
        </p:nvPicPr>
        <p:blipFill>
          <a:blip r:embed="rId2" cstate="print"/>
          <a:stretch>
            <a:fillRect/>
          </a:stretch>
        </p:blipFill>
        <p:spPr>
          <a:xfrm>
            <a:off x="760562" y="1591573"/>
            <a:ext cx="4226943" cy="4226943"/>
          </a:xfrm>
          <a:prstGeom prst="rect">
            <a:avLst/>
          </a:prstGeom>
          <a:ln>
            <a:solidFill>
              <a:schemeClr val="tx1"/>
            </a:solidFill>
          </a:ln>
        </p:spPr>
      </p:pic>
      <p:sp>
        <p:nvSpPr>
          <p:cNvPr id="5" name="Rectangle 4">
            <a:extLst>
              <a:ext uri="{FF2B5EF4-FFF2-40B4-BE49-F238E27FC236}">
                <a16:creationId xmlns:a16="http://schemas.microsoft.com/office/drawing/2014/main" xmlns="" id="{5C157846-55BD-DDCB-6BD0-CBB75FBA20DA}"/>
              </a:ext>
            </a:extLst>
          </p:cNvPr>
          <p:cNvSpPr/>
          <p:nvPr/>
        </p:nvSpPr>
        <p:spPr>
          <a:xfrm>
            <a:off x="0" y="134972"/>
            <a:ext cx="353515" cy="460800"/>
          </a:xfrm>
          <a:prstGeom prst="rect">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xmlns="" id="{05397DA2-CBC2-24BA-18B8-E3A504D88F95}"/>
              </a:ext>
            </a:extLst>
          </p:cNvPr>
          <p:cNvSpPr/>
          <p:nvPr/>
        </p:nvSpPr>
        <p:spPr>
          <a:xfrm>
            <a:off x="387715" y="134972"/>
            <a:ext cx="93892" cy="462036"/>
          </a:xfrm>
          <a:prstGeom prst="rect">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3EB21B4-7869-4EC4-84F2-BBECE74E7266}"/>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6C78EC29-9227-45FC-B69B-6A4B2A20740A}"/>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21</a:t>
            </a:fld>
            <a:endParaRPr lang="en-ID">
              <a:solidFill>
                <a:schemeClr val="bg1"/>
              </a:solidFill>
            </a:endParaRPr>
          </a:p>
        </p:txBody>
      </p:sp>
      <p:sp>
        <p:nvSpPr>
          <p:cNvPr id="4" name="Arrow: Chevron 2">
            <a:extLst>
              <a:ext uri="{FF2B5EF4-FFF2-40B4-BE49-F238E27FC236}">
                <a16:creationId xmlns:a16="http://schemas.microsoft.com/office/drawing/2014/main" xmlns="" id="{B4417906-7C85-4D7E-8FAA-DDD1944648B2}"/>
              </a:ext>
            </a:extLst>
          </p:cNvPr>
          <p:cNvSpPr/>
          <p:nvPr/>
        </p:nvSpPr>
        <p:spPr>
          <a:xfrm>
            <a:off x="580571" y="1259312"/>
            <a:ext cx="1968849" cy="722398"/>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B55C7477-E96E-EF3C-ED37-8C5729F0DA94}"/>
              </a:ext>
            </a:extLst>
          </p:cNvPr>
          <p:cNvSpPr/>
          <p:nvPr/>
        </p:nvSpPr>
        <p:spPr>
          <a:xfrm>
            <a:off x="2298383" y="1262032"/>
            <a:ext cx="1846307" cy="74597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63881987-41AF-DEF5-90AE-B84C057F78E7}"/>
              </a:ext>
            </a:extLst>
          </p:cNvPr>
          <p:cNvSpPr/>
          <p:nvPr/>
        </p:nvSpPr>
        <p:spPr>
          <a:xfrm>
            <a:off x="3919997" y="1273824"/>
            <a:ext cx="1711863" cy="734186"/>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8978927B-A05B-B9D9-582B-294A97F4E011}"/>
              </a:ext>
            </a:extLst>
          </p:cNvPr>
          <p:cNvSpPr/>
          <p:nvPr/>
        </p:nvSpPr>
        <p:spPr>
          <a:xfrm>
            <a:off x="5419424" y="1291060"/>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340D89C7-D656-75E8-8C5F-4B04582EDEEF}"/>
              </a:ext>
            </a:extLst>
          </p:cNvPr>
          <p:cNvSpPr/>
          <p:nvPr/>
        </p:nvSpPr>
        <p:spPr>
          <a:xfrm>
            <a:off x="6877565" y="1259312"/>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98C4B654-4C8E-CA83-9D46-6ED78CCC3724}"/>
              </a:ext>
            </a:extLst>
          </p:cNvPr>
          <p:cNvSpPr/>
          <p:nvPr/>
        </p:nvSpPr>
        <p:spPr>
          <a:xfrm>
            <a:off x="8472835" y="1280573"/>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FA2CD2A1-0574-F3D4-F92A-C1721A2A2CA1}"/>
              </a:ext>
            </a:extLst>
          </p:cNvPr>
          <p:cNvSpPr/>
          <p:nvPr/>
        </p:nvSpPr>
        <p:spPr>
          <a:xfrm>
            <a:off x="9930976" y="1277853"/>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7FD06C63-BC21-7DCC-EBF5-BC54B485595C}"/>
              </a:ext>
            </a:extLst>
          </p:cNvPr>
          <p:cNvSpPr txBox="1"/>
          <p:nvPr/>
        </p:nvSpPr>
        <p:spPr>
          <a:xfrm>
            <a:off x="478971" y="2751168"/>
            <a:ext cx="6652316" cy="3140603"/>
          </a:xfrm>
          <a:prstGeom prst="rect">
            <a:avLst/>
          </a:prstGeom>
          <a:noFill/>
        </p:spPr>
        <p:txBody>
          <a:bodyPr wrap="square" rtlCol="0">
            <a:spAutoFit/>
          </a:bodyPr>
          <a:lstStyle/>
          <a:p>
            <a:r>
              <a:rPr lang="en-US" sz="1801" b="1">
                <a:solidFill>
                  <a:schemeClr val="tx1"/>
                </a:solidFill>
                <a:latin typeface="Buenos Aires" pitchFamily="2" charset="0"/>
              </a:rPr>
              <a:t>Action:</a:t>
            </a:r>
            <a:r>
              <a:rPr lang="en-US" sz="1801">
                <a:solidFill>
                  <a:schemeClr val="tx1"/>
                </a:solidFill>
                <a:latin typeface="Buenos Aires" pitchFamily="2" charset="0"/>
              </a:rPr>
              <a:t> Ensure the student reports their English proficiency test scores (TOEFL, IELTS, PTE, Duolingo, etc.) </a:t>
            </a:r>
            <a:r>
              <a:rPr lang="en-US" sz="1801" b="1">
                <a:solidFill>
                  <a:schemeClr val="tx1"/>
                </a:solidFill>
                <a:latin typeface="Buenos Aires" pitchFamily="2" charset="0"/>
              </a:rPr>
              <a:t>directly to the university</a:t>
            </a:r>
            <a:r>
              <a:rPr lang="en-US" sz="1801">
                <a:solidFill>
                  <a:schemeClr val="tx1"/>
                </a:solidFill>
                <a:latin typeface="Buenos Aires" pitchFamily="2" charset="0"/>
              </a:rPr>
              <a:t>, if not already done during application.</a:t>
            </a:r>
          </a:p>
          <a:p>
            <a:endParaRPr lang="en-US" sz="1801">
              <a:solidFill>
                <a:schemeClr val="tx1"/>
              </a:solidFill>
              <a:latin typeface="Buenos Aires" pitchFamily="2" charset="0"/>
            </a:endParaRPr>
          </a:p>
          <a:p>
            <a:r>
              <a:rPr lang="en-US" sz="1801" b="1">
                <a:solidFill>
                  <a:schemeClr val="tx1"/>
                </a:solidFill>
                <a:latin typeface="Buenos Aires" pitchFamily="2" charset="0"/>
              </a:rPr>
              <a:t>When Required:</a:t>
            </a:r>
            <a:r>
              <a:rPr lang="en-US" sz="1801">
                <a:solidFill>
                  <a:schemeClr val="tx1"/>
                </a:solidFill>
                <a:latin typeface="Buenos Aires" pitchFamily="2" charset="0"/>
              </a:rPr>
              <a:t> Only if the university mandates it as part of their admissions requirement.</a:t>
            </a:r>
          </a:p>
          <a:p>
            <a:endParaRPr lang="en-US" sz="1801">
              <a:solidFill>
                <a:schemeClr val="tx1"/>
              </a:solidFill>
              <a:latin typeface="Buenos Aires" pitchFamily="2" charset="0"/>
            </a:endParaRPr>
          </a:p>
          <a:p>
            <a:r>
              <a:rPr lang="en-US" sz="1801" b="1">
                <a:solidFill>
                  <a:schemeClr val="tx1"/>
                </a:solidFill>
                <a:latin typeface="Buenos Aires" pitchFamily="2" charset="0"/>
              </a:rPr>
              <a:t>How to Check:</a:t>
            </a:r>
            <a:r>
              <a:rPr lang="en-US" sz="1801">
                <a:solidFill>
                  <a:schemeClr val="tx1"/>
                </a:solidFill>
                <a:latin typeface="Buenos Aires" pitchFamily="2" charset="0"/>
              </a:rPr>
              <a:t> Verify via Procedure Guide or </a:t>
            </a:r>
            <a:r>
              <a:rPr lang="en-IN" sz="1801">
                <a:solidFill>
                  <a:schemeClr val="tx1"/>
                </a:solidFill>
                <a:latin typeface="Buenos Aires" pitchFamily="2" charset="0"/>
              </a:rPr>
              <a:t>the university's official website</a:t>
            </a:r>
            <a:r>
              <a:rPr lang="en-US" sz="1801">
                <a:solidFill>
                  <a:schemeClr val="tx1"/>
                </a:solidFill>
                <a:latin typeface="Buenos Aires" pitchFamily="2" charset="0"/>
              </a:rPr>
              <a:t>.</a:t>
            </a:r>
          </a:p>
          <a:p>
            <a:endParaRPr lang="en-IN"/>
          </a:p>
        </p:txBody>
      </p:sp>
      <p:sp>
        <p:nvSpPr>
          <p:cNvPr id="12" name="Rectangle 11">
            <a:extLst>
              <a:ext uri="{FF2B5EF4-FFF2-40B4-BE49-F238E27FC236}">
                <a16:creationId xmlns:a16="http://schemas.microsoft.com/office/drawing/2014/main" xmlns="" id="{99271B2C-E8FD-3F8F-962E-E667E9B71015}"/>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using a tablet&#10;&#10;AI-generated content may be incorrect.">
            <a:extLst>
              <a:ext uri="{FF2B5EF4-FFF2-40B4-BE49-F238E27FC236}">
                <a16:creationId xmlns:a16="http://schemas.microsoft.com/office/drawing/2014/main" xmlns="" id="{C583FABD-DE74-9C08-2B6B-7BF2A564A983}"/>
              </a:ext>
            </a:extLst>
          </p:cNvPr>
          <p:cNvPicPr>
            <a:picLocks noChangeAspect="1"/>
          </p:cNvPicPr>
          <p:nvPr/>
        </p:nvPicPr>
        <p:blipFill>
          <a:blip r:embed="rId2" cstate="print"/>
          <a:stretch>
            <a:fillRect/>
          </a:stretch>
        </p:blipFill>
        <p:spPr>
          <a:xfrm>
            <a:off x="7799085" y="2751168"/>
            <a:ext cx="3703410" cy="286347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E7437EA-7365-6180-B71A-48A4CE9AED46}"/>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7392A09C-0C95-4601-D06D-D6D430CB718A}"/>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22</a:t>
            </a:fld>
            <a:endParaRPr lang="en-ID">
              <a:solidFill>
                <a:schemeClr val="bg1"/>
              </a:solidFill>
            </a:endParaRPr>
          </a:p>
        </p:txBody>
      </p:sp>
      <p:sp>
        <p:nvSpPr>
          <p:cNvPr id="4" name="Arrow: Chevron 2">
            <a:extLst>
              <a:ext uri="{FF2B5EF4-FFF2-40B4-BE49-F238E27FC236}">
                <a16:creationId xmlns:a16="http://schemas.microsoft.com/office/drawing/2014/main" xmlns="" id="{EFDB64D2-9E01-4EFB-957E-F6DDE28C5DE5}"/>
              </a:ext>
            </a:extLst>
          </p:cNvPr>
          <p:cNvSpPr/>
          <p:nvPr/>
        </p:nvSpPr>
        <p:spPr>
          <a:xfrm>
            <a:off x="580571" y="1259312"/>
            <a:ext cx="1968849" cy="722398"/>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8351C6E6-7101-041B-B567-C4FDAF2F2B56}"/>
              </a:ext>
            </a:extLst>
          </p:cNvPr>
          <p:cNvSpPr/>
          <p:nvPr/>
        </p:nvSpPr>
        <p:spPr>
          <a:xfrm>
            <a:off x="2298383" y="1262032"/>
            <a:ext cx="1846307" cy="745978"/>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C3E8820B-AB4B-0CFE-D31F-C184966083A8}"/>
              </a:ext>
            </a:extLst>
          </p:cNvPr>
          <p:cNvSpPr/>
          <p:nvPr/>
        </p:nvSpPr>
        <p:spPr>
          <a:xfrm>
            <a:off x="3919997" y="1273824"/>
            <a:ext cx="1711863" cy="734186"/>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A865F557-2FF8-0C9D-FC90-91CD42862B84}"/>
              </a:ext>
            </a:extLst>
          </p:cNvPr>
          <p:cNvSpPr/>
          <p:nvPr/>
        </p:nvSpPr>
        <p:spPr>
          <a:xfrm>
            <a:off x="5419424" y="1276546"/>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F72FF4C3-AE50-0DDF-2E2B-67CB91EAFE9C}"/>
              </a:ext>
            </a:extLst>
          </p:cNvPr>
          <p:cNvSpPr/>
          <p:nvPr/>
        </p:nvSpPr>
        <p:spPr>
          <a:xfrm>
            <a:off x="6877565" y="1259312"/>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ED24B729-B5B6-37C4-2428-A4A4E12B3917}"/>
              </a:ext>
            </a:extLst>
          </p:cNvPr>
          <p:cNvSpPr/>
          <p:nvPr/>
        </p:nvSpPr>
        <p:spPr>
          <a:xfrm>
            <a:off x="8472835" y="1280573"/>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142C22F9-05D2-92E4-6793-2AE3DBA11560}"/>
              </a:ext>
            </a:extLst>
          </p:cNvPr>
          <p:cNvSpPr/>
          <p:nvPr/>
        </p:nvSpPr>
        <p:spPr>
          <a:xfrm>
            <a:off x="9930976" y="1277853"/>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0279B413-F62B-7636-89E9-02011EC19E54}"/>
              </a:ext>
            </a:extLst>
          </p:cNvPr>
          <p:cNvSpPr txBox="1"/>
          <p:nvPr/>
        </p:nvSpPr>
        <p:spPr>
          <a:xfrm>
            <a:off x="478971" y="3191458"/>
            <a:ext cx="6652316" cy="2032095"/>
          </a:xfrm>
          <a:prstGeom prst="rect">
            <a:avLst/>
          </a:prstGeom>
          <a:noFill/>
        </p:spPr>
        <p:txBody>
          <a:bodyPr wrap="square" rtlCol="0">
            <a:spAutoFit/>
          </a:bodyPr>
          <a:lstStyle/>
          <a:p>
            <a:r>
              <a:rPr lang="en-US" sz="1801" b="1" dirty="0">
                <a:solidFill>
                  <a:schemeClr val="tx1"/>
                </a:solidFill>
                <a:latin typeface="Buenos Aires" pitchFamily="2" charset="0"/>
              </a:rPr>
              <a:t>Action:</a:t>
            </a:r>
            <a:r>
              <a:rPr lang="en-US" sz="1801" dirty="0">
                <a:solidFill>
                  <a:schemeClr val="tx1"/>
                </a:solidFill>
                <a:latin typeface="Buenos Aires" pitchFamily="2" charset="0"/>
              </a:rPr>
              <a:t> Follow up with the </a:t>
            </a:r>
            <a:r>
              <a:rPr lang="en-US" sz="1801" dirty="0">
                <a:latin typeface="Buenos Aires" pitchFamily="2" charset="0"/>
              </a:rPr>
              <a:t>student</a:t>
            </a:r>
            <a:r>
              <a:rPr lang="en-US" sz="1801" dirty="0">
                <a:solidFill>
                  <a:schemeClr val="tx1"/>
                </a:solidFill>
                <a:latin typeface="Buenos Aires" pitchFamily="2" charset="0"/>
              </a:rPr>
              <a:t> to complete and submit online LORs by student's professors.</a:t>
            </a:r>
          </a:p>
          <a:p>
            <a:endParaRPr lang="en-US" sz="1801" dirty="0">
              <a:solidFill>
                <a:schemeClr val="tx1"/>
              </a:solidFill>
              <a:latin typeface="Buenos Aires" pitchFamily="2" charset="0"/>
            </a:endParaRPr>
          </a:p>
          <a:p>
            <a:r>
              <a:rPr lang="en-US" sz="1801" b="1" dirty="0">
                <a:solidFill>
                  <a:schemeClr val="tx1"/>
                </a:solidFill>
                <a:latin typeface="Buenos Aires" pitchFamily="2" charset="0"/>
              </a:rPr>
              <a:t>Tips: </a:t>
            </a:r>
            <a:r>
              <a:rPr lang="en-US" sz="1801" dirty="0">
                <a:solidFill>
                  <a:schemeClr val="tx1"/>
                </a:solidFill>
                <a:latin typeface="Buenos Aires" pitchFamily="2" charset="0"/>
              </a:rPr>
              <a:t>Make sure professors receive the system-generated email and links.</a:t>
            </a:r>
          </a:p>
          <a:p>
            <a:r>
              <a:rPr lang="en-US" sz="1801" dirty="0">
                <a:solidFill>
                  <a:schemeClr val="tx1"/>
                </a:solidFill>
                <a:latin typeface="Buenos Aires" pitchFamily="2" charset="0"/>
              </a:rPr>
              <a:t>Remind them of deadlines to avoid processing delays.</a:t>
            </a:r>
          </a:p>
          <a:p>
            <a:endParaRPr lang="en-IN" dirty="0"/>
          </a:p>
        </p:txBody>
      </p:sp>
      <p:sp>
        <p:nvSpPr>
          <p:cNvPr id="12" name="Rectangle 11">
            <a:extLst>
              <a:ext uri="{FF2B5EF4-FFF2-40B4-BE49-F238E27FC236}">
                <a16:creationId xmlns:a16="http://schemas.microsoft.com/office/drawing/2014/main" xmlns="" id="{032D8B3F-DAEA-4040-974F-4108BBB9F338}"/>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writing on a paper&#10;&#10;AI-generated content may be incorrect.">
            <a:extLst>
              <a:ext uri="{FF2B5EF4-FFF2-40B4-BE49-F238E27FC236}">
                <a16:creationId xmlns:a16="http://schemas.microsoft.com/office/drawing/2014/main" xmlns="" id="{F5DAD8B2-9B2D-BCE9-E832-D1DEEBD0C883}"/>
              </a:ext>
            </a:extLst>
          </p:cNvPr>
          <p:cNvPicPr>
            <a:picLocks noChangeAspect="1"/>
          </p:cNvPicPr>
          <p:nvPr/>
        </p:nvPicPr>
        <p:blipFill>
          <a:blip r:embed="rId2" cstate="print"/>
          <a:stretch>
            <a:fillRect/>
          </a:stretch>
        </p:blipFill>
        <p:spPr>
          <a:xfrm>
            <a:off x="7373829" y="2680238"/>
            <a:ext cx="4299857" cy="28665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EAE9A8D-5455-2E2F-6CAD-B9E7988F330D}"/>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FDEA8AA5-A49F-F541-9267-DDB354A4F672}"/>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23</a:t>
            </a:fld>
            <a:endParaRPr lang="en-ID">
              <a:solidFill>
                <a:schemeClr val="bg1"/>
              </a:solidFill>
            </a:endParaRPr>
          </a:p>
        </p:txBody>
      </p:sp>
      <p:sp>
        <p:nvSpPr>
          <p:cNvPr id="4" name="Arrow: Chevron 2">
            <a:extLst>
              <a:ext uri="{FF2B5EF4-FFF2-40B4-BE49-F238E27FC236}">
                <a16:creationId xmlns:a16="http://schemas.microsoft.com/office/drawing/2014/main" xmlns="" id="{953E2316-1EC8-80D0-E9DA-675A26BF79C3}"/>
              </a:ext>
            </a:extLst>
          </p:cNvPr>
          <p:cNvSpPr/>
          <p:nvPr/>
        </p:nvSpPr>
        <p:spPr>
          <a:xfrm>
            <a:off x="580571" y="1259312"/>
            <a:ext cx="1968849" cy="722398"/>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6A83FE2B-B55D-BC33-A51F-5FB04C7151B7}"/>
              </a:ext>
            </a:extLst>
          </p:cNvPr>
          <p:cNvSpPr/>
          <p:nvPr/>
        </p:nvSpPr>
        <p:spPr>
          <a:xfrm>
            <a:off x="2298383" y="1262032"/>
            <a:ext cx="1846307" cy="74597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510DEDFC-95BC-BFED-6257-F2E11559AF9C}"/>
              </a:ext>
            </a:extLst>
          </p:cNvPr>
          <p:cNvSpPr/>
          <p:nvPr/>
        </p:nvSpPr>
        <p:spPr>
          <a:xfrm>
            <a:off x="3919997" y="1273824"/>
            <a:ext cx="1711863" cy="734186"/>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E9F94AEE-282E-15A8-5AF9-38241D26B6CD}"/>
              </a:ext>
            </a:extLst>
          </p:cNvPr>
          <p:cNvSpPr/>
          <p:nvPr/>
        </p:nvSpPr>
        <p:spPr>
          <a:xfrm>
            <a:off x="5419424" y="1276546"/>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0DEAE0FD-4C33-D255-4E4B-F03EFCB66D8B}"/>
              </a:ext>
            </a:extLst>
          </p:cNvPr>
          <p:cNvSpPr/>
          <p:nvPr/>
        </p:nvSpPr>
        <p:spPr>
          <a:xfrm>
            <a:off x="6877565" y="1259312"/>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CF5DF1FD-BA03-D204-C563-FD0CCC477A30}"/>
              </a:ext>
            </a:extLst>
          </p:cNvPr>
          <p:cNvSpPr/>
          <p:nvPr/>
        </p:nvSpPr>
        <p:spPr>
          <a:xfrm>
            <a:off x="8472835" y="1280573"/>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A6EF197E-0DA2-F8A8-8866-71F97D4D207B}"/>
              </a:ext>
            </a:extLst>
          </p:cNvPr>
          <p:cNvSpPr/>
          <p:nvPr/>
        </p:nvSpPr>
        <p:spPr>
          <a:xfrm>
            <a:off x="9930976" y="1277853"/>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EE076FC9-76C0-79BB-A489-3874C7F2B059}"/>
              </a:ext>
            </a:extLst>
          </p:cNvPr>
          <p:cNvSpPr txBox="1"/>
          <p:nvPr/>
        </p:nvSpPr>
        <p:spPr>
          <a:xfrm>
            <a:off x="593839" y="3288116"/>
            <a:ext cx="6010161" cy="1477840"/>
          </a:xfrm>
          <a:prstGeom prst="rect">
            <a:avLst/>
          </a:prstGeom>
          <a:noFill/>
        </p:spPr>
        <p:txBody>
          <a:bodyPr wrap="square" rtlCol="0">
            <a:spAutoFit/>
          </a:bodyPr>
          <a:lstStyle/>
          <a:p>
            <a:r>
              <a:rPr lang="en-US" sz="1801" dirty="0">
                <a:solidFill>
                  <a:schemeClr val="tx1"/>
                </a:solidFill>
                <a:latin typeface="Buenos Aires" pitchFamily="2" charset="0"/>
              </a:rPr>
              <a:t>Includes, but not limited to:</a:t>
            </a:r>
          </a:p>
          <a:p>
            <a:r>
              <a:rPr lang="en-US" sz="1801" b="1" dirty="0">
                <a:solidFill>
                  <a:schemeClr val="tx1"/>
                </a:solidFill>
                <a:latin typeface="Buenos Aires" pitchFamily="2" charset="0"/>
              </a:rPr>
              <a:t>Portfolio</a:t>
            </a:r>
            <a:r>
              <a:rPr lang="en-US" sz="1801" dirty="0">
                <a:solidFill>
                  <a:schemeClr val="tx1"/>
                </a:solidFill>
                <a:latin typeface="Buenos Aires" pitchFamily="2" charset="0"/>
              </a:rPr>
              <a:t>: Via </a:t>
            </a:r>
            <a:r>
              <a:rPr lang="en-US" sz="1801" dirty="0" err="1">
                <a:solidFill>
                  <a:schemeClr val="tx1"/>
                </a:solidFill>
                <a:latin typeface="Buenos Aires" pitchFamily="2" charset="0"/>
              </a:rPr>
              <a:t>SlideRoom</a:t>
            </a:r>
            <a:r>
              <a:rPr lang="en-US" sz="1801" dirty="0">
                <a:solidFill>
                  <a:schemeClr val="tx1"/>
                </a:solidFill>
                <a:latin typeface="Buenos Aires" pitchFamily="2" charset="0"/>
              </a:rPr>
              <a:t> or equivalent platform.</a:t>
            </a:r>
          </a:p>
          <a:p>
            <a:r>
              <a:rPr lang="en-US" sz="1801" dirty="0">
                <a:solidFill>
                  <a:schemeClr val="tx1"/>
                </a:solidFill>
                <a:latin typeface="Buenos Aires" pitchFamily="2" charset="0"/>
              </a:rPr>
              <a:t>Supplemental Application Forms</a:t>
            </a:r>
          </a:p>
          <a:p>
            <a:r>
              <a:rPr lang="en-US" sz="1801" dirty="0">
                <a:solidFill>
                  <a:schemeClr val="tx1"/>
                </a:solidFill>
                <a:latin typeface="Buenos Aires" pitchFamily="2" charset="0"/>
              </a:rPr>
              <a:t>Agent Authorization Letter/ (DEW) Form/Consent Form</a:t>
            </a:r>
          </a:p>
          <a:p>
            <a:endParaRPr lang="en-IN" dirty="0"/>
          </a:p>
        </p:txBody>
      </p:sp>
      <p:sp>
        <p:nvSpPr>
          <p:cNvPr id="12" name="Rectangle 11">
            <a:extLst>
              <a:ext uri="{FF2B5EF4-FFF2-40B4-BE49-F238E27FC236}">
                <a16:creationId xmlns:a16="http://schemas.microsoft.com/office/drawing/2014/main" xmlns="" id="{14F3EEF7-DC1D-6369-FC19-AD3633047B13}"/>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writing on a paper&#10;&#10;AI-generated content may be incorrect.">
            <a:extLst>
              <a:ext uri="{FF2B5EF4-FFF2-40B4-BE49-F238E27FC236}">
                <a16:creationId xmlns:a16="http://schemas.microsoft.com/office/drawing/2014/main" xmlns="" id="{D01CB300-71FB-0DF9-71FD-D50427674BC3}"/>
              </a:ext>
            </a:extLst>
          </p:cNvPr>
          <p:cNvPicPr>
            <a:picLocks noChangeAspect="1"/>
          </p:cNvPicPr>
          <p:nvPr/>
        </p:nvPicPr>
        <p:blipFill>
          <a:blip r:embed="rId2" cstate="print"/>
          <a:stretch>
            <a:fillRect/>
          </a:stretch>
        </p:blipFill>
        <p:spPr>
          <a:xfrm>
            <a:off x="7373829" y="2680238"/>
            <a:ext cx="4299857" cy="28665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101DDBB-4E62-7179-F891-8A0C19737F50}"/>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41BE16FE-FCEE-A850-EEFC-E784DBC0FB08}"/>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24</a:t>
            </a:fld>
            <a:endParaRPr lang="en-ID">
              <a:solidFill>
                <a:schemeClr val="bg1"/>
              </a:solidFill>
            </a:endParaRPr>
          </a:p>
        </p:txBody>
      </p:sp>
      <p:sp>
        <p:nvSpPr>
          <p:cNvPr id="4" name="Arrow: Chevron 2">
            <a:extLst>
              <a:ext uri="{FF2B5EF4-FFF2-40B4-BE49-F238E27FC236}">
                <a16:creationId xmlns:a16="http://schemas.microsoft.com/office/drawing/2014/main" xmlns="" id="{DF8F0E90-E45D-4A89-50D2-499A0CCB8A8F}"/>
              </a:ext>
            </a:extLst>
          </p:cNvPr>
          <p:cNvSpPr/>
          <p:nvPr/>
        </p:nvSpPr>
        <p:spPr>
          <a:xfrm>
            <a:off x="580571" y="1259312"/>
            <a:ext cx="1968849" cy="722398"/>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A1167FE2-42D9-9BF1-C441-5B791F5B0F9F}"/>
              </a:ext>
            </a:extLst>
          </p:cNvPr>
          <p:cNvSpPr/>
          <p:nvPr/>
        </p:nvSpPr>
        <p:spPr>
          <a:xfrm>
            <a:off x="2298383" y="1262032"/>
            <a:ext cx="1846307" cy="74597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DE56859E-171A-81E9-DDAC-ECAA41A5A813}"/>
              </a:ext>
            </a:extLst>
          </p:cNvPr>
          <p:cNvSpPr/>
          <p:nvPr/>
        </p:nvSpPr>
        <p:spPr>
          <a:xfrm>
            <a:off x="3919997" y="1273824"/>
            <a:ext cx="1711863" cy="734186"/>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C557AE42-1967-4124-6BC2-6F98E99CFCE4}"/>
              </a:ext>
            </a:extLst>
          </p:cNvPr>
          <p:cNvSpPr/>
          <p:nvPr/>
        </p:nvSpPr>
        <p:spPr>
          <a:xfrm>
            <a:off x="5419424" y="1276546"/>
            <a:ext cx="1711863" cy="719162"/>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34D0C2BE-9C0E-3497-08EE-40F7A7AD35FA}"/>
              </a:ext>
            </a:extLst>
          </p:cNvPr>
          <p:cNvSpPr/>
          <p:nvPr/>
        </p:nvSpPr>
        <p:spPr>
          <a:xfrm>
            <a:off x="6877565" y="1259312"/>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EB9800D1-14A6-83F8-94DC-6CDB886A6AD5}"/>
              </a:ext>
            </a:extLst>
          </p:cNvPr>
          <p:cNvSpPr/>
          <p:nvPr/>
        </p:nvSpPr>
        <p:spPr>
          <a:xfrm>
            <a:off x="8472835" y="1280573"/>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820DD94B-2470-E72E-9AEF-62467FA241CB}"/>
              </a:ext>
            </a:extLst>
          </p:cNvPr>
          <p:cNvSpPr/>
          <p:nvPr/>
        </p:nvSpPr>
        <p:spPr>
          <a:xfrm>
            <a:off x="9930976" y="1277853"/>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C974B51C-D72D-DC99-E43B-8456EE906387}"/>
              </a:ext>
            </a:extLst>
          </p:cNvPr>
          <p:cNvSpPr txBox="1"/>
          <p:nvPr/>
        </p:nvSpPr>
        <p:spPr>
          <a:xfrm>
            <a:off x="593839" y="2872425"/>
            <a:ext cx="6283726" cy="2586349"/>
          </a:xfrm>
          <a:prstGeom prst="rect">
            <a:avLst/>
          </a:prstGeom>
          <a:noFill/>
        </p:spPr>
        <p:txBody>
          <a:bodyPr wrap="square" rtlCol="0">
            <a:spAutoFit/>
          </a:bodyPr>
          <a:lstStyle/>
          <a:p>
            <a:r>
              <a:rPr lang="en-US" sz="1801" b="1">
                <a:solidFill>
                  <a:schemeClr val="tx1"/>
                </a:solidFill>
                <a:latin typeface="Buenos Aires" pitchFamily="2" charset="0"/>
              </a:rPr>
              <a:t>Action</a:t>
            </a:r>
            <a:r>
              <a:rPr lang="en-US" sz="1801">
                <a:solidFill>
                  <a:schemeClr val="tx1"/>
                </a:solidFill>
                <a:latin typeface="Buenos Aires" pitchFamily="2" charset="0"/>
              </a:rPr>
              <a:t>: Monitor and follow up on issuance of Offer Letters.</a:t>
            </a:r>
          </a:p>
          <a:p>
            <a:endParaRPr lang="en-US" sz="1801">
              <a:solidFill>
                <a:schemeClr val="tx1"/>
              </a:solidFill>
              <a:latin typeface="Buenos Aires" pitchFamily="2" charset="0"/>
            </a:endParaRPr>
          </a:p>
          <a:p>
            <a:r>
              <a:rPr lang="en-US" sz="1801" b="1">
                <a:solidFill>
                  <a:schemeClr val="tx1"/>
                </a:solidFill>
                <a:latin typeface="Buenos Aires" pitchFamily="2" charset="0"/>
              </a:rPr>
              <a:t>Tool</a:t>
            </a:r>
            <a:r>
              <a:rPr lang="en-US" sz="1801">
                <a:solidFill>
                  <a:schemeClr val="tx1"/>
                </a:solidFill>
                <a:latin typeface="Buenos Aires" pitchFamily="2" charset="0"/>
              </a:rPr>
              <a:t>: Use your internal CRM system or the flow chart process created by the institution.</a:t>
            </a:r>
          </a:p>
          <a:p>
            <a:endParaRPr lang="en-US" sz="1801">
              <a:solidFill>
                <a:schemeClr val="tx1"/>
              </a:solidFill>
              <a:latin typeface="Buenos Aires" pitchFamily="2" charset="0"/>
            </a:endParaRPr>
          </a:p>
          <a:p>
            <a:r>
              <a:rPr lang="en-US" sz="1801" b="1">
                <a:solidFill>
                  <a:schemeClr val="tx1"/>
                </a:solidFill>
                <a:latin typeface="Buenos Aires" pitchFamily="2" charset="0"/>
              </a:rPr>
              <a:t>Next Steps</a:t>
            </a:r>
            <a:r>
              <a:rPr lang="en-US" sz="1801">
                <a:solidFill>
                  <a:schemeClr val="tx1"/>
                </a:solidFill>
                <a:latin typeface="Buenos Aires" pitchFamily="2" charset="0"/>
              </a:rPr>
              <a:t>: Move to financial documentation stage once offer is received.</a:t>
            </a:r>
          </a:p>
          <a:p>
            <a:endParaRPr lang="en-IN"/>
          </a:p>
        </p:txBody>
      </p:sp>
      <p:sp>
        <p:nvSpPr>
          <p:cNvPr id="12" name="Rectangle 11">
            <a:extLst>
              <a:ext uri="{FF2B5EF4-FFF2-40B4-BE49-F238E27FC236}">
                <a16:creationId xmlns:a16="http://schemas.microsoft.com/office/drawing/2014/main" xmlns="" id="{B4744B44-95B3-F35B-70AA-6EFD3ADC180E}"/>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writing on a paper&#10;&#10;AI-generated content may be incorrect.">
            <a:extLst>
              <a:ext uri="{FF2B5EF4-FFF2-40B4-BE49-F238E27FC236}">
                <a16:creationId xmlns:a16="http://schemas.microsoft.com/office/drawing/2014/main" xmlns="" id="{B48595C2-86ED-9B95-0B4B-EE33083D1D16}"/>
              </a:ext>
            </a:extLst>
          </p:cNvPr>
          <p:cNvPicPr>
            <a:picLocks noChangeAspect="1"/>
          </p:cNvPicPr>
          <p:nvPr/>
        </p:nvPicPr>
        <p:blipFill>
          <a:blip r:embed="rId2" cstate="print"/>
          <a:stretch>
            <a:fillRect/>
          </a:stretch>
        </p:blipFill>
        <p:spPr>
          <a:xfrm>
            <a:off x="7373829" y="2680238"/>
            <a:ext cx="4299857" cy="28665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A0261E8-9D7E-6896-0DBF-E9E8B73C7BCB}"/>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473A8D0B-2532-0021-0295-EE274B5349C2}"/>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25</a:t>
            </a:fld>
            <a:endParaRPr lang="en-ID">
              <a:solidFill>
                <a:schemeClr val="bg1"/>
              </a:solidFill>
            </a:endParaRPr>
          </a:p>
        </p:txBody>
      </p:sp>
      <p:sp>
        <p:nvSpPr>
          <p:cNvPr id="4" name="Arrow: Chevron 2">
            <a:extLst>
              <a:ext uri="{FF2B5EF4-FFF2-40B4-BE49-F238E27FC236}">
                <a16:creationId xmlns:a16="http://schemas.microsoft.com/office/drawing/2014/main" xmlns="" id="{C5910744-060A-5463-E8F9-9EDB52F6582F}"/>
              </a:ext>
            </a:extLst>
          </p:cNvPr>
          <p:cNvSpPr/>
          <p:nvPr/>
        </p:nvSpPr>
        <p:spPr>
          <a:xfrm>
            <a:off x="580571" y="1259312"/>
            <a:ext cx="1968849" cy="722398"/>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8D3469E0-DEC4-7D85-798A-D1A35174733E}"/>
              </a:ext>
            </a:extLst>
          </p:cNvPr>
          <p:cNvSpPr/>
          <p:nvPr/>
        </p:nvSpPr>
        <p:spPr>
          <a:xfrm>
            <a:off x="2298383" y="1262032"/>
            <a:ext cx="1846307" cy="74597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77178B1D-4FDD-40FB-A4D9-7315ABA9D32F}"/>
              </a:ext>
            </a:extLst>
          </p:cNvPr>
          <p:cNvSpPr/>
          <p:nvPr/>
        </p:nvSpPr>
        <p:spPr>
          <a:xfrm>
            <a:off x="3919997" y="1273824"/>
            <a:ext cx="1711863" cy="734186"/>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DD20BA20-1622-88BE-6F06-9B8C856870E3}"/>
              </a:ext>
            </a:extLst>
          </p:cNvPr>
          <p:cNvSpPr/>
          <p:nvPr/>
        </p:nvSpPr>
        <p:spPr>
          <a:xfrm>
            <a:off x="5419424" y="1276546"/>
            <a:ext cx="1711863" cy="719162"/>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9F086A6D-299C-E1BA-32EE-9744D74BE4F1}"/>
              </a:ext>
            </a:extLst>
          </p:cNvPr>
          <p:cNvSpPr/>
          <p:nvPr/>
        </p:nvSpPr>
        <p:spPr>
          <a:xfrm>
            <a:off x="6877565" y="1259312"/>
            <a:ext cx="1843041" cy="751388"/>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3B3C2C58-8B71-5FD8-A687-A469B88874A9}"/>
              </a:ext>
            </a:extLst>
          </p:cNvPr>
          <p:cNvSpPr/>
          <p:nvPr/>
        </p:nvSpPr>
        <p:spPr>
          <a:xfrm>
            <a:off x="8472835" y="1280573"/>
            <a:ext cx="1711863" cy="719162"/>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3C5994F0-2E66-9F9C-84BA-4128B3C6CBA4}"/>
              </a:ext>
            </a:extLst>
          </p:cNvPr>
          <p:cNvSpPr/>
          <p:nvPr/>
        </p:nvSpPr>
        <p:spPr>
          <a:xfrm>
            <a:off x="9930976" y="1277853"/>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417186F4-78BD-9BBB-49F7-503149EFA68B}"/>
              </a:ext>
            </a:extLst>
          </p:cNvPr>
          <p:cNvSpPr txBox="1"/>
          <p:nvPr/>
        </p:nvSpPr>
        <p:spPr>
          <a:xfrm>
            <a:off x="593839" y="2872425"/>
            <a:ext cx="6283726" cy="1477969"/>
          </a:xfrm>
          <a:prstGeom prst="rect">
            <a:avLst/>
          </a:prstGeom>
          <a:noFill/>
        </p:spPr>
        <p:txBody>
          <a:bodyPr wrap="square" rtlCol="0">
            <a:spAutoFit/>
          </a:bodyPr>
          <a:lstStyle/>
          <a:p>
            <a:r>
              <a:rPr lang="en-US" sz="1801" b="1">
                <a:solidFill>
                  <a:schemeClr val="tx1"/>
                </a:solidFill>
                <a:latin typeface="Buenos Aires" pitchFamily="2" charset="0"/>
              </a:rPr>
              <a:t>Action: </a:t>
            </a:r>
          </a:p>
          <a:p>
            <a:r>
              <a:rPr lang="en-US" sz="1801">
                <a:solidFill>
                  <a:schemeClr val="tx1"/>
                </a:solidFill>
                <a:latin typeface="Buenos Aires" pitchFamily="2" charset="0"/>
              </a:rPr>
              <a:t>Collect and submit:</a:t>
            </a:r>
          </a:p>
          <a:p>
            <a:r>
              <a:rPr lang="en-US" sz="1801">
                <a:solidFill>
                  <a:schemeClr val="tx1"/>
                </a:solidFill>
                <a:latin typeface="Buenos Aires" pitchFamily="2" charset="0"/>
              </a:rPr>
              <a:t>Student’s/Parent’s bank statements</a:t>
            </a:r>
          </a:p>
          <a:p>
            <a:r>
              <a:rPr lang="en-US" sz="1801">
                <a:solidFill>
                  <a:schemeClr val="tx1"/>
                </a:solidFill>
                <a:latin typeface="Buenos Aires" pitchFamily="2" charset="0"/>
              </a:rPr>
              <a:t>Affidavit of Support (if applicable)</a:t>
            </a:r>
          </a:p>
          <a:p>
            <a:r>
              <a:rPr lang="en-US" sz="1801">
                <a:solidFill>
                  <a:schemeClr val="tx1"/>
                </a:solidFill>
                <a:latin typeface="Buenos Aires" pitchFamily="2" charset="0"/>
              </a:rPr>
              <a:t>Sponsor letters (if needed)</a:t>
            </a:r>
          </a:p>
        </p:txBody>
      </p:sp>
      <p:sp>
        <p:nvSpPr>
          <p:cNvPr id="12" name="Rectangle 11">
            <a:extLst>
              <a:ext uri="{FF2B5EF4-FFF2-40B4-BE49-F238E27FC236}">
                <a16:creationId xmlns:a16="http://schemas.microsoft.com/office/drawing/2014/main" xmlns="" id="{8A51EA9E-0717-A675-A47A-B25285380BE2}"/>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writing on a paper&#10;&#10;AI-generated content may be incorrect.">
            <a:extLst>
              <a:ext uri="{FF2B5EF4-FFF2-40B4-BE49-F238E27FC236}">
                <a16:creationId xmlns:a16="http://schemas.microsoft.com/office/drawing/2014/main" xmlns="" id="{D269EDFA-1B5A-930A-7BEB-FC11BF9754D1}"/>
              </a:ext>
            </a:extLst>
          </p:cNvPr>
          <p:cNvPicPr>
            <a:picLocks noChangeAspect="1"/>
          </p:cNvPicPr>
          <p:nvPr/>
        </p:nvPicPr>
        <p:blipFill>
          <a:blip r:embed="rId2" cstate="print"/>
          <a:stretch>
            <a:fillRect/>
          </a:stretch>
        </p:blipFill>
        <p:spPr>
          <a:xfrm>
            <a:off x="7373829" y="2680238"/>
            <a:ext cx="4299857" cy="28665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4" name="Rectangle: Rounded Corners 1">
            <a:extLst>
              <a:ext uri="{FF2B5EF4-FFF2-40B4-BE49-F238E27FC236}">
                <a16:creationId xmlns:a16="http://schemas.microsoft.com/office/drawing/2014/main" xmlns="" id="{2FAC1F94-1D22-D8C9-16D1-F9A1EC5D63CA}"/>
              </a:ext>
            </a:extLst>
          </p:cNvPr>
          <p:cNvSpPr/>
          <p:nvPr/>
        </p:nvSpPr>
        <p:spPr>
          <a:xfrm>
            <a:off x="593839" y="4661941"/>
            <a:ext cx="6283726" cy="934027"/>
          </a:xfrm>
          <a:prstGeom prst="roundRect">
            <a:avLst/>
          </a:prstGeom>
          <a:solidFill>
            <a:srgbClr val="FF73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1" b="1">
              <a:solidFill>
                <a:schemeClr val="tx1"/>
              </a:solidFill>
              <a:latin typeface="Buenos Aires" pitchFamily="2" charset="0"/>
            </a:endParaRPr>
          </a:p>
          <a:p>
            <a:pPr algn="ctr"/>
            <a:r>
              <a:rPr lang="en-US" sz="1801" b="1">
                <a:solidFill>
                  <a:schemeClr val="tx1"/>
                </a:solidFill>
                <a:latin typeface="Buenos Aires" pitchFamily="2" charset="0"/>
              </a:rPr>
              <a:t>Note: </a:t>
            </a:r>
            <a:r>
              <a:rPr lang="en-US" sz="1801">
                <a:solidFill>
                  <a:schemeClr val="tx1"/>
                </a:solidFill>
                <a:latin typeface="Buenos Aires" pitchFamily="2" charset="0"/>
              </a:rPr>
              <a:t>Must meet the minimum financial threshold stated by the university for I-20 issuance.</a:t>
            </a:r>
          </a:p>
          <a:p>
            <a:pPr algn="ctr"/>
            <a:endParaRPr lang="en-IN"/>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9F7D9C1F-AF9E-D9CE-423A-FB5B66F3465B}"/>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06D13A99-0FB0-5F97-D25E-D999C51353FA}"/>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26</a:t>
            </a:fld>
            <a:endParaRPr lang="en-ID">
              <a:solidFill>
                <a:schemeClr val="bg1"/>
              </a:solidFill>
            </a:endParaRPr>
          </a:p>
        </p:txBody>
      </p:sp>
      <p:sp>
        <p:nvSpPr>
          <p:cNvPr id="4" name="Arrow: Chevron 2">
            <a:extLst>
              <a:ext uri="{FF2B5EF4-FFF2-40B4-BE49-F238E27FC236}">
                <a16:creationId xmlns:a16="http://schemas.microsoft.com/office/drawing/2014/main" xmlns="" id="{216962BC-0671-328B-98B8-36024D661126}"/>
              </a:ext>
            </a:extLst>
          </p:cNvPr>
          <p:cNvSpPr/>
          <p:nvPr/>
        </p:nvSpPr>
        <p:spPr>
          <a:xfrm>
            <a:off x="580571" y="1259312"/>
            <a:ext cx="1968849" cy="722398"/>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4E686206-AEFE-4F25-B35A-8763A910F8AD}"/>
              </a:ext>
            </a:extLst>
          </p:cNvPr>
          <p:cNvSpPr/>
          <p:nvPr/>
        </p:nvSpPr>
        <p:spPr>
          <a:xfrm>
            <a:off x="2298383" y="1262032"/>
            <a:ext cx="1846307" cy="74597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5B17D6CD-3820-1A18-9A5C-8FCEC796A838}"/>
              </a:ext>
            </a:extLst>
          </p:cNvPr>
          <p:cNvSpPr/>
          <p:nvPr/>
        </p:nvSpPr>
        <p:spPr>
          <a:xfrm>
            <a:off x="3919997" y="1273824"/>
            <a:ext cx="1711863" cy="734186"/>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9BE4BD3C-8571-01D6-4C0A-2B474050C9DB}"/>
              </a:ext>
            </a:extLst>
          </p:cNvPr>
          <p:cNvSpPr/>
          <p:nvPr/>
        </p:nvSpPr>
        <p:spPr>
          <a:xfrm>
            <a:off x="5419424" y="1276546"/>
            <a:ext cx="1711863" cy="719162"/>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4A917D1F-7766-0090-54F4-207FB29E508D}"/>
              </a:ext>
            </a:extLst>
          </p:cNvPr>
          <p:cNvSpPr/>
          <p:nvPr/>
        </p:nvSpPr>
        <p:spPr>
          <a:xfrm>
            <a:off x="6877565" y="1259312"/>
            <a:ext cx="1843041" cy="75138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A4407E60-8410-BB86-3C90-B90BD16141BA}"/>
              </a:ext>
            </a:extLst>
          </p:cNvPr>
          <p:cNvSpPr/>
          <p:nvPr/>
        </p:nvSpPr>
        <p:spPr>
          <a:xfrm>
            <a:off x="8472835" y="1280573"/>
            <a:ext cx="1711863" cy="719162"/>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3B8D40EF-4C92-9678-E7AE-113BF18179B8}"/>
              </a:ext>
            </a:extLst>
          </p:cNvPr>
          <p:cNvSpPr/>
          <p:nvPr/>
        </p:nvSpPr>
        <p:spPr>
          <a:xfrm>
            <a:off x="9930976" y="1277853"/>
            <a:ext cx="1843041" cy="751388"/>
          </a:xfrm>
          <a:prstGeom prst="chevron">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B34F4B82-830A-4C7A-D79A-205254AF52D6}"/>
              </a:ext>
            </a:extLst>
          </p:cNvPr>
          <p:cNvSpPr txBox="1"/>
          <p:nvPr/>
        </p:nvSpPr>
        <p:spPr>
          <a:xfrm>
            <a:off x="593839" y="2949009"/>
            <a:ext cx="6283726" cy="2032223"/>
          </a:xfrm>
          <a:prstGeom prst="rect">
            <a:avLst/>
          </a:prstGeom>
          <a:noFill/>
        </p:spPr>
        <p:txBody>
          <a:bodyPr wrap="square" rtlCol="0">
            <a:spAutoFit/>
          </a:bodyPr>
          <a:lstStyle/>
          <a:p>
            <a:r>
              <a:rPr lang="en-US" sz="1801" b="1">
                <a:solidFill>
                  <a:schemeClr val="tx1"/>
                </a:solidFill>
                <a:latin typeface="Buenos Aires" pitchFamily="2" charset="0"/>
              </a:rPr>
              <a:t>Action: </a:t>
            </a:r>
          </a:p>
          <a:p>
            <a:r>
              <a:rPr lang="en-US" sz="1801">
                <a:solidFill>
                  <a:schemeClr val="tx1"/>
                </a:solidFill>
                <a:latin typeface="Buenos Aires" pitchFamily="2" charset="0"/>
              </a:rPr>
              <a:t>Monitor the university portal or coordinate with admissions teams to track when the I-20 is issued.</a:t>
            </a:r>
          </a:p>
          <a:p>
            <a:endParaRPr lang="en-US" sz="1801">
              <a:solidFill>
                <a:schemeClr val="tx1"/>
              </a:solidFill>
              <a:latin typeface="Buenos Aires" pitchFamily="2" charset="0"/>
            </a:endParaRPr>
          </a:p>
          <a:p>
            <a:r>
              <a:rPr lang="en-US" sz="1801" b="1">
                <a:solidFill>
                  <a:schemeClr val="tx1"/>
                </a:solidFill>
                <a:latin typeface="Buenos Aires" pitchFamily="2" charset="0"/>
              </a:rPr>
              <a:t>Next Steps:</a:t>
            </a:r>
            <a:r>
              <a:rPr lang="en-US" sz="1801">
                <a:solidFill>
                  <a:schemeClr val="tx1"/>
                </a:solidFill>
                <a:latin typeface="Buenos Aires" pitchFamily="2" charset="0"/>
              </a:rPr>
              <a:t> </a:t>
            </a:r>
          </a:p>
          <a:p>
            <a:r>
              <a:rPr lang="en-US" sz="1801">
                <a:solidFill>
                  <a:schemeClr val="tx1"/>
                </a:solidFill>
                <a:latin typeface="Buenos Aires" pitchFamily="2" charset="0"/>
              </a:rPr>
              <a:t>Coordinate with the student for visa appointment booking once I-20 is received.</a:t>
            </a:r>
          </a:p>
        </p:txBody>
      </p:sp>
      <p:sp>
        <p:nvSpPr>
          <p:cNvPr id="12" name="Rectangle 11">
            <a:extLst>
              <a:ext uri="{FF2B5EF4-FFF2-40B4-BE49-F238E27FC236}">
                <a16:creationId xmlns:a16="http://schemas.microsoft.com/office/drawing/2014/main" xmlns="" id="{1D966ECA-B9A7-58A9-3C31-9225B1A69461}"/>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writing on a paper&#10;&#10;AI-generated content may be incorrect.">
            <a:extLst>
              <a:ext uri="{FF2B5EF4-FFF2-40B4-BE49-F238E27FC236}">
                <a16:creationId xmlns:a16="http://schemas.microsoft.com/office/drawing/2014/main" xmlns="" id="{D1A1976A-8167-0A50-581D-7E4CD54035AE}"/>
              </a:ext>
            </a:extLst>
          </p:cNvPr>
          <p:cNvPicPr>
            <a:picLocks noChangeAspect="1"/>
          </p:cNvPicPr>
          <p:nvPr/>
        </p:nvPicPr>
        <p:blipFill>
          <a:blip r:embed="rId2" cstate="print"/>
          <a:stretch>
            <a:fillRect/>
          </a:stretch>
        </p:blipFill>
        <p:spPr>
          <a:xfrm>
            <a:off x="7373829" y="2680238"/>
            <a:ext cx="4299857" cy="28665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04D4718-92E0-28E0-67A8-7455D7304F71}"/>
              </a:ext>
            </a:extLst>
          </p:cNvPr>
          <p:cNvSpPr txBox="1"/>
          <p:nvPr/>
        </p:nvSpPr>
        <p:spPr>
          <a:xfrm>
            <a:off x="173183" y="180110"/>
            <a:ext cx="11845635" cy="707886"/>
          </a:xfrm>
          <a:prstGeom prst="rect">
            <a:avLst/>
          </a:prstGeom>
          <a:noFill/>
        </p:spPr>
        <p:txBody>
          <a:bodyPr wrap="square" lIns="36000" tIns="36000" rIns="36000" bIns="36000" rtlCol="0" anchor="t">
            <a:spAutoFit/>
          </a:bodyPr>
          <a:lstStyle/>
          <a:p>
            <a:pPr algn="ctr"/>
            <a:r>
              <a:rPr lang="en-US" sz="4000">
                <a:latin typeface="+mj-lt"/>
              </a:rPr>
              <a:t>TRANSITION PLAN</a:t>
            </a:r>
            <a:endParaRPr lang="en-ID" sz="4000">
              <a:latin typeface="+mj-lt"/>
            </a:endParaRPr>
          </a:p>
        </p:txBody>
      </p:sp>
      <p:sp>
        <p:nvSpPr>
          <p:cNvPr id="3" name="Slide Number Placeholder 14">
            <a:extLst>
              <a:ext uri="{FF2B5EF4-FFF2-40B4-BE49-F238E27FC236}">
                <a16:creationId xmlns:a16="http://schemas.microsoft.com/office/drawing/2014/main" xmlns="" id="{B3DCDE7C-5978-40D1-586E-D0CCC69D9964}"/>
              </a:ext>
            </a:extLst>
          </p:cNvPr>
          <p:cNvSpPr>
            <a:spLocks noGrp="1"/>
          </p:cNvSpPr>
          <p:nvPr>
            <p:ph type="sldNum" sz="quarter" idx="12"/>
          </p:nvPr>
        </p:nvSpPr>
        <p:spPr>
          <a:xfrm>
            <a:off x="10738427" y="6441258"/>
            <a:ext cx="671945" cy="365125"/>
          </a:xfrm>
        </p:spPr>
        <p:txBody>
          <a:bodyPr/>
          <a:lstStyle/>
          <a:p>
            <a:pPr algn="ctr"/>
            <a:fld id="{B65C574E-6D64-4BBC-8C1F-6379E308C047}" type="slidenum">
              <a:rPr lang="en-ID" smtClean="0">
                <a:solidFill>
                  <a:schemeClr val="bg1"/>
                </a:solidFill>
              </a:rPr>
              <a:pPr algn="ctr"/>
              <a:t>27</a:t>
            </a:fld>
            <a:endParaRPr lang="en-ID">
              <a:solidFill>
                <a:schemeClr val="bg1"/>
              </a:solidFill>
            </a:endParaRPr>
          </a:p>
        </p:txBody>
      </p:sp>
      <p:sp>
        <p:nvSpPr>
          <p:cNvPr id="4" name="Arrow: Chevron 2">
            <a:extLst>
              <a:ext uri="{FF2B5EF4-FFF2-40B4-BE49-F238E27FC236}">
                <a16:creationId xmlns:a16="http://schemas.microsoft.com/office/drawing/2014/main" xmlns="" id="{FBC598B4-DA40-C505-C0C2-4E4AEAFE52ED}"/>
              </a:ext>
            </a:extLst>
          </p:cNvPr>
          <p:cNvSpPr/>
          <p:nvPr/>
        </p:nvSpPr>
        <p:spPr>
          <a:xfrm>
            <a:off x="580571" y="1259312"/>
            <a:ext cx="1968849" cy="722398"/>
          </a:xfrm>
          <a:prstGeom prst="chevr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English Proficiency Score Reporting</a:t>
            </a:r>
          </a:p>
        </p:txBody>
      </p:sp>
      <p:sp>
        <p:nvSpPr>
          <p:cNvPr id="5" name="Arrow: Chevron 5">
            <a:extLst>
              <a:ext uri="{FF2B5EF4-FFF2-40B4-BE49-F238E27FC236}">
                <a16:creationId xmlns:a16="http://schemas.microsoft.com/office/drawing/2014/main" xmlns="" id="{E1700F23-E640-959C-BDC1-F83B57F8191D}"/>
              </a:ext>
            </a:extLst>
          </p:cNvPr>
          <p:cNvSpPr/>
          <p:nvPr/>
        </p:nvSpPr>
        <p:spPr>
          <a:xfrm>
            <a:off x="2298383" y="1262032"/>
            <a:ext cx="1846307" cy="74597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Letters of Recommendation (LORs)</a:t>
            </a:r>
          </a:p>
        </p:txBody>
      </p:sp>
      <p:sp>
        <p:nvSpPr>
          <p:cNvPr id="6" name="Arrow: Chevron 7">
            <a:extLst>
              <a:ext uri="{FF2B5EF4-FFF2-40B4-BE49-F238E27FC236}">
                <a16:creationId xmlns:a16="http://schemas.microsoft.com/office/drawing/2014/main" xmlns="" id="{01E97B4F-2595-B7B4-3A53-15CEB5D8AB13}"/>
              </a:ext>
            </a:extLst>
          </p:cNvPr>
          <p:cNvSpPr/>
          <p:nvPr/>
        </p:nvSpPr>
        <p:spPr>
          <a:xfrm>
            <a:off x="3919997" y="1273824"/>
            <a:ext cx="1711863" cy="734186"/>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Submission of Additional Documents </a:t>
            </a:r>
          </a:p>
        </p:txBody>
      </p:sp>
      <p:sp>
        <p:nvSpPr>
          <p:cNvPr id="7" name="Arrow: Chevron 9">
            <a:extLst>
              <a:ext uri="{FF2B5EF4-FFF2-40B4-BE49-F238E27FC236}">
                <a16:creationId xmlns:a16="http://schemas.microsoft.com/office/drawing/2014/main" xmlns="" id="{D215EC8F-1F32-3334-9C0E-3AF3711378AA}"/>
              </a:ext>
            </a:extLst>
          </p:cNvPr>
          <p:cNvSpPr/>
          <p:nvPr/>
        </p:nvSpPr>
        <p:spPr>
          <a:xfrm>
            <a:off x="5419424" y="1276546"/>
            <a:ext cx="1711863" cy="719162"/>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Offer Letter Tracking </a:t>
            </a:r>
          </a:p>
        </p:txBody>
      </p:sp>
      <p:sp>
        <p:nvSpPr>
          <p:cNvPr id="8" name="Arrow: Chevron 12">
            <a:extLst>
              <a:ext uri="{FF2B5EF4-FFF2-40B4-BE49-F238E27FC236}">
                <a16:creationId xmlns:a16="http://schemas.microsoft.com/office/drawing/2014/main" xmlns="" id="{F9785BB9-CDD9-F171-EE3A-9136DA6AB4ED}"/>
              </a:ext>
            </a:extLst>
          </p:cNvPr>
          <p:cNvSpPr/>
          <p:nvPr/>
        </p:nvSpPr>
        <p:spPr>
          <a:xfrm>
            <a:off x="6877565" y="1259312"/>
            <a:ext cx="1843041" cy="751388"/>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 Financial Document Submission </a:t>
            </a:r>
          </a:p>
        </p:txBody>
      </p:sp>
      <p:sp>
        <p:nvSpPr>
          <p:cNvPr id="9" name="Arrow: Chevron 31">
            <a:extLst>
              <a:ext uri="{FF2B5EF4-FFF2-40B4-BE49-F238E27FC236}">
                <a16:creationId xmlns:a16="http://schemas.microsoft.com/office/drawing/2014/main" xmlns="" id="{1D96631A-404C-7B09-E586-DC6867D51FDD}"/>
              </a:ext>
            </a:extLst>
          </p:cNvPr>
          <p:cNvSpPr/>
          <p:nvPr/>
        </p:nvSpPr>
        <p:spPr>
          <a:xfrm>
            <a:off x="8472835" y="1280573"/>
            <a:ext cx="1711863" cy="719162"/>
          </a:xfrm>
          <a:prstGeom prst="chevron">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Track I-20 Issuance</a:t>
            </a:r>
          </a:p>
        </p:txBody>
      </p:sp>
      <p:sp>
        <p:nvSpPr>
          <p:cNvPr id="10" name="Arrow: Chevron 37">
            <a:extLst>
              <a:ext uri="{FF2B5EF4-FFF2-40B4-BE49-F238E27FC236}">
                <a16:creationId xmlns:a16="http://schemas.microsoft.com/office/drawing/2014/main" xmlns="" id="{1D49E0EB-9591-4CE2-F747-93EBCB02443E}"/>
              </a:ext>
            </a:extLst>
          </p:cNvPr>
          <p:cNvSpPr/>
          <p:nvPr/>
        </p:nvSpPr>
        <p:spPr>
          <a:xfrm>
            <a:off x="9930976" y="1277853"/>
            <a:ext cx="1843041" cy="751388"/>
          </a:xfrm>
          <a:prstGeom prst="chevron">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bg1"/>
                </a:solidFill>
                <a:latin typeface="Buenos Aires" pitchFamily="2" charset="0"/>
              </a:rPr>
              <a:t>University-Specific Procedure Guides</a:t>
            </a:r>
          </a:p>
        </p:txBody>
      </p:sp>
      <p:sp>
        <p:nvSpPr>
          <p:cNvPr id="11" name="TextBox 10">
            <a:extLst>
              <a:ext uri="{FF2B5EF4-FFF2-40B4-BE49-F238E27FC236}">
                <a16:creationId xmlns:a16="http://schemas.microsoft.com/office/drawing/2014/main" xmlns="" id="{035E3098-1002-4844-43C8-DD1424F14B64}"/>
              </a:ext>
            </a:extLst>
          </p:cNvPr>
          <p:cNvSpPr txBox="1"/>
          <p:nvPr/>
        </p:nvSpPr>
        <p:spPr>
          <a:xfrm>
            <a:off x="593839" y="2949009"/>
            <a:ext cx="6283726" cy="2309350"/>
          </a:xfrm>
          <a:prstGeom prst="rect">
            <a:avLst/>
          </a:prstGeom>
          <a:noFill/>
        </p:spPr>
        <p:txBody>
          <a:bodyPr wrap="square" rtlCol="0">
            <a:spAutoFit/>
          </a:bodyPr>
          <a:lstStyle/>
          <a:p>
            <a:r>
              <a:rPr lang="en-US" sz="1801" b="1">
                <a:solidFill>
                  <a:schemeClr val="tx1"/>
                </a:solidFill>
                <a:latin typeface="Buenos Aires" pitchFamily="2" charset="0"/>
              </a:rPr>
              <a:t>Action: </a:t>
            </a:r>
          </a:p>
          <a:p>
            <a:r>
              <a:rPr lang="en-US" sz="1801">
                <a:solidFill>
                  <a:schemeClr val="tx1"/>
                </a:solidFill>
                <a:latin typeface="Buenos Aires" pitchFamily="2" charset="0"/>
              </a:rPr>
              <a:t>Always refer to the official Procedure Guide of the respective university.</a:t>
            </a:r>
          </a:p>
          <a:p>
            <a:endParaRPr lang="en-US" sz="1801">
              <a:solidFill>
                <a:schemeClr val="tx1"/>
              </a:solidFill>
              <a:latin typeface="Buenos Aires" pitchFamily="2" charset="0"/>
            </a:endParaRPr>
          </a:p>
          <a:p>
            <a:r>
              <a:rPr lang="en-US" sz="1801" b="1">
                <a:solidFill>
                  <a:schemeClr val="tx1"/>
                </a:solidFill>
                <a:latin typeface="Buenos Aires" pitchFamily="2" charset="0"/>
              </a:rPr>
              <a:t>Why It Matters: </a:t>
            </a:r>
          </a:p>
          <a:p>
            <a:r>
              <a:rPr lang="en-US" sz="1801">
                <a:solidFill>
                  <a:schemeClr val="tx1"/>
                </a:solidFill>
                <a:latin typeface="Buenos Aires" pitchFamily="2" charset="0"/>
              </a:rPr>
              <a:t>Each university has unique processes and documentation requirements which must be followed precisely.</a:t>
            </a:r>
          </a:p>
        </p:txBody>
      </p:sp>
      <p:sp>
        <p:nvSpPr>
          <p:cNvPr id="12" name="Rectangle 11">
            <a:extLst>
              <a:ext uri="{FF2B5EF4-FFF2-40B4-BE49-F238E27FC236}">
                <a16:creationId xmlns:a16="http://schemas.microsoft.com/office/drawing/2014/main" xmlns="" id="{3D92025F-28B5-C99C-517C-8F026B5C66F1}"/>
              </a:ext>
            </a:extLst>
          </p:cNvPr>
          <p:cNvSpPr/>
          <p:nvPr/>
        </p:nvSpPr>
        <p:spPr>
          <a:xfrm>
            <a:off x="275771" y="2293257"/>
            <a:ext cx="11640458" cy="3744686"/>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person writing on a paper&#10;&#10;AI-generated content may be incorrect.">
            <a:extLst>
              <a:ext uri="{FF2B5EF4-FFF2-40B4-BE49-F238E27FC236}">
                <a16:creationId xmlns:a16="http://schemas.microsoft.com/office/drawing/2014/main" xmlns="" id="{F20E4741-FBA0-2F77-95C2-EA1E6B1E05F8}"/>
              </a:ext>
            </a:extLst>
          </p:cNvPr>
          <p:cNvPicPr>
            <a:picLocks noChangeAspect="1"/>
          </p:cNvPicPr>
          <p:nvPr/>
        </p:nvPicPr>
        <p:blipFill>
          <a:blip r:embed="rId2" cstate="print"/>
          <a:stretch>
            <a:fillRect/>
          </a:stretch>
        </p:blipFill>
        <p:spPr>
          <a:xfrm>
            <a:off x="7373829" y="2680238"/>
            <a:ext cx="4299857" cy="286657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3"/>
          <p:cNvSpPr txBox="1"/>
          <p:nvPr/>
        </p:nvSpPr>
        <p:spPr>
          <a:xfrm>
            <a:off x="2201851" y="6332720"/>
            <a:ext cx="8129975" cy="40340"/>
          </a:xfrm>
          <a:prstGeom prst="rect">
            <a:avLst/>
          </a:prstGeom>
        </p:spPr>
        <p:txBody>
          <a:bodyPr wrap="square" lIns="0" tIns="0" rIns="0" bIns="0" rtlCol="0">
            <a:noAutofit/>
          </a:bodyPr>
          <a:lstStyle/>
          <a:p>
            <a:pPr marL="22412">
              <a:lnSpc>
                <a:spcPts val="529"/>
              </a:lnSpc>
            </a:pPr>
            <a:endParaRPr sz="529"/>
          </a:p>
        </p:txBody>
      </p:sp>
      <p:grpSp>
        <p:nvGrpSpPr>
          <p:cNvPr id="3" name="Group 2">
            <a:extLst>
              <a:ext uri="{FF2B5EF4-FFF2-40B4-BE49-F238E27FC236}">
                <a16:creationId xmlns:a16="http://schemas.microsoft.com/office/drawing/2014/main" xmlns="" id="{A260B150-C67A-45F7-8EE1-41CC4AD52DA1}"/>
              </a:ext>
            </a:extLst>
          </p:cNvPr>
          <p:cNvGrpSpPr/>
          <p:nvPr/>
        </p:nvGrpSpPr>
        <p:grpSpPr>
          <a:xfrm>
            <a:off x="2061885" y="1338151"/>
            <a:ext cx="8068235" cy="4098684"/>
            <a:chOff x="457200" y="1446421"/>
            <a:chExt cx="9144000" cy="4645176"/>
          </a:xfrm>
        </p:grpSpPr>
        <p:sp>
          <p:nvSpPr>
            <p:cNvPr id="4" name="object 17"/>
            <p:cNvSpPr txBox="1"/>
            <p:nvPr/>
          </p:nvSpPr>
          <p:spPr>
            <a:xfrm>
              <a:off x="780728" y="1563657"/>
              <a:ext cx="8807846" cy="1004127"/>
            </a:xfrm>
            <a:prstGeom prst="rect">
              <a:avLst/>
            </a:prstGeom>
          </p:spPr>
          <p:txBody>
            <a:bodyPr wrap="square" lIns="0" tIns="0" rIns="0" bIns="0" rtlCol="0">
              <a:noAutofit/>
            </a:bodyPr>
            <a:lstStyle/>
            <a:p>
              <a:pPr marL="11206" defTabSz="476489">
                <a:spcBef>
                  <a:spcPts val="86"/>
                </a:spcBef>
              </a:pPr>
              <a:r>
                <a:rPr lang="en-US" sz="3530" b="1" spc="-74" baseline="3034">
                  <a:solidFill>
                    <a:srgbClr val="226CF5"/>
                  </a:solidFill>
                  <a:latin typeface="Buenos Aires" pitchFamily="2" charset="0"/>
                  <a:cs typeface="Calibri"/>
                </a:rPr>
                <a:t>T</a:t>
              </a:r>
              <a:r>
                <a:rPr lang="en-US" sz="3530" b="1" baseline="3034">
                  <a:solidFill>
                    <a:srgbClr val="226CF5"/>
                  </a:solidFill>
                  <a:latin typeface="Buenos Aires" pitchFamily="2" charset="0"/>
                  <a:cs typeface="Calibri"/>
                </a:rPr>
                <a:t>ypes</a:t>
              </a:r>
              <a:r>
                <a:rPr lang="en-US" sz="3530" b="1" spc="4" baseline="3034">
                  <a:solidFill>
                    <a:srgbClr val="226CF5"/>
                  </a:solidFill>
                  <a:latin typeface="Buenos Aires" pitchFamily="2" charset="0"/>
                  <a:cs typeface="Calibri"/>
                </a:rPr>
                <a:t> </a:t>
              </a:r>
              <a:r>
                <a:rPr lang="en-US" sz="3530" b="1" baseline="3034">
                  <a:solidFill>
                    <a:srgbClr val="226CF5"/>
                  </a:solidFill>
                  <a:latin typeface="Buenos Aires" pitchFamily="2" charset="0"/>
                  <a:cs typeface="Calibri"/>
                </a:rPr>
                <a:t>of</a:t>
              </a:r>
              <a:r>
                <a:rPr lang="en-US" sz="3530" b="1" spc="8" baseline="3034">
                  <a:solidFill>
                    <a:srgbClr val="226CF5"/>
                  </a:solidFill>
                  <a:latin typeface="Buenos Aires" pitchFamily="2" charset="0"/>
                  <a:cs typeface="Calibri"/>
                </a:rPr>
                <a:t> </a:t>
              </a:r>
              <a:r>
                <a:rPr lang="en-US" sz="3530" b="1" baseline="3034">
                  <a:solidFill>
                    <a:srgbClr val="226CF5"/>
                  </a:solidFill>
                  <a:latin typeface="Buenos Aires" pitchFamily="2" charset="0"/>
                  <a:cs typeface="Calibri"/>
                </a:rPr>
                <a:t>Empl</a:t>
              </a:r>
              <a:r>
                <a:rPr lang="en-US" sz="3530" b="1" spc="-12" baseline="3034">
                  <a:solidFill>
                    <a:srgbClr val="226CF5"/>
                  </a:solidFill>
                  <a:latin typeface="Buenos Aires" pitchFamily="2" charset="0"/>
                  <a:cs typeface="Calibri"/>
                </a:rPr>
                <a:t>o</a:t>
              </a:r>
              <a:r>
                <a:rPr lang="en-US" sz="3530" b="1" baseline="3034">
                  <a:solidFill>
                    <a:srgbClr val="226CF5"/>
                  </a:solidFill>
                  <a:latin typeface="Buenos Aires" pitchFamily="2" charset="0"/>
                  <a:cs typeface="Calibri"/>
                </a:rPr>
                <a:t>yme</a:t>
              </a:r>
              <a:r>
                <a:rPr lang="en-US" sz="3530" b="1" spc="-12" baseline="3034">
                  <a:solidFill>
                    <a:srgbClr val="226CF5"/>
                  </a:solidFill>
                  <a:latin typeface="Buenos Aires" pitchFamily="2" charset="0"/>
                  <a:cs typeface="Calibri"/>
                </a:rPr>
                <a:t>n</a:t>
              </a:r>
              <a:r>
                <a:rPr lang="en-US" sz="3530" b="1" baseline="3034">
                  <a:solidFill>
                    <a:srgbClr val="226CF5"/>
                  </a:solidFill>
                  <a:latin typeface="Buenos Aires" pitchFamily="2" charset="0"/>
                  <a:cs typeface="Calibri"/>
                </a:rPr>
                <a:t>t</a:t>
              </a:r>
              <a:r>
                <a:rPr lang="en-US" sz="3530" b="1" spc="8" baseline="3034">
                  <a:solidFill>
                    <a:srgbClr val="226CF5"/>
                  </a:solidFill>
                  <a:latin typeface="Buenos Aires" pitchFamily="2" charset="0"/>
                  <a:cs typeface="Calibri"/>
                </a:rPr>
                <a:t> </a:t>
              </a:r>
              <a:r>
                <a:rPr lang="en-US" sz="3530" b="1" spc="-29" baseline="3034">
                  <a:solidFill>
                    <a:srgbClr val="226CF5"/>
                  </a:solidFill>
                  <a:latin typeface="Buenos Aires" pitchFamily="2" charset="0"/>
                  <a:cs typeface="Calibri"/>
                </a:rPr>
                <a:t>Available</a:t>
              </a:r>
              <a:r>
                <a:rPr lang="en-US" sz="3530" b="1" spc="-8" baseline="3034">
                  <a:solidFill>
                    <a:srgbClr val="226CF5"/>
                  </a:solidFill>
                  <a:latin typeface="Buenos Aires" pitchFamily="2" charset="0"/>
                  <a:cs typeface="Calibri"/>
                </a:rPr>
                <a:t> </a:t>
              </a:r>
              <a:r>
                <a:rPr lang="en-US" sz="3530" b="1" spc="-17" baseline="3034">
                  <a:solidFill>
                    <a:srgbClr val="226CF5"/>
                  </a:solidFill>
                  <a:latin typeface="Buenos Aires" pitchFamily="2" charset="0"/>
                  <a:cs typeface="Calibri"/>
                </a:rPr>
                <a:t>to</a:t>
              </a:r>
              <a:r>
                <a:rPr lang="en-US" sz="3530" b="1" spc="4" baseline="3034">
                  <a:solidFill>
                    <a:srgbClr val="226CF5"/>
                  </a:solidFill>
                  <a:latin typeface="Buenos Aires" pitchFamily="2" charset="0"/>
                  <a:cs typeface="Calibri"/>
                </a:rPr>
                <a:t> </a:t>
              </a:r>
              <a:r>
                <a:rPr lang="en-US" sz="3530" b="1" baseline="3034">
                  <a:solidFill>
                    <a:srgbClr val="226CF5"/>
                  </a:solidFill>
                  <a:latin typeface="Buenos Aires" pitchFamily="2" charset="0"/>
                  <a:cs typeface="Calibri"/>
                </a:rPr>
                <a:t>F‐1 Students </a:t>
              </a:r>
              <a:br>
                <a:rPr lang="en-US" sz="3530" b="1" baseline="3034">
                  <a:solidFill>
                    <a:srgbClr val="226CF5"/>
                  </a:solidFill>
                  <a:latin typeface="Buenos Aires" pitchFamily="2" charset="0"/>
                  <a:cs typeface="Calibri"/>
                </a:rPr>
              </a:br>
              <a:r>
                <a:rPr lang="en-US" sz="3530" b="1" baseline="3034">
                  <a:solidFill>
                    <a:srgbClr val="226CF5"/>
                  </a:solidFill>
                  <a:latin typeface="Buenos Aires" pitchFamily="2" charset="0"/>
                  <a:cs typeface="Calibri"/>
                </a:rPr>
                <a:t>while studying</a:t>
              </a:r>
              <a:r>
                <a:rPr lang="en-US" sz="3530" b="1">
                  <a:solidFill>
                    <a:srgbClr val="226CF5"/>
                  </a:solidFill>
                  <a:latin typeface="Buenos Aires" pitchFamily="2" charset="0"/>
                  <a:cs typeface="Calibri"/>
                </a:rPr>
                <a:t> </a:t>
              </a:r>
              <a:r>
                <a:rPr lang="en-US" sz="3530" b="1" baseline="3034">
                  <a:solidFill>
                    <a:srgbClr val="226CF5"/>
                  </a:solidFill>
                  <a:latin typeface="Buenos Aires" pitchFamily="2" charset="0"/>
                  <a:cs typeface="Calibri"/>
                </a:rPr>
                <a:t>or after studies</a:t>
              </a:r>
              <a:r>
                <a:rPr lang="en-US" sz="3530" b="1">
                  <a:solidFill>
                    <a:srgbClr val="226CF5"/>
                  </a:solidFill>
                  <a:latin typeface="Buenos Aires" pitchFamily="2" charset="0"/>
                  <a:cs typeface="Calibri"/>
                </a:rPr>
                <a:t> </a:t>
              </a:r>
              <a:endParaRPr lang="en-US" sz="2824" b="1">
                <a:solidFill>
                  <a:srgbClr val="226CF5"/>
                </a:solidFill>
                <a:latin typeface="Buenos Aires" pitchFamily="2" charset="0"/>
                <a:cs typeface="Calibri"/>
              </a:endParaRPr>
            </a:p>
          </p:txBody>
        </p:sp>
        <p:sp>
          <p:nvSpPr>
            <p:cNvPr id="5" name="object 16"/>
            <p:cNvSpPr txBox="1"/>
            <p:nvPr/>
          </p:nvSpPr>
          <p:spPr>
            <a:xfrm>
              <a:off x="997680" y="1729757"/>
              <a:ext cx="7039010" cy="1836419"/>
            </a:xfrm>
            <a:prstGeom prst="rect">
              <a:avLst/>
            </a:prstGeom>
          </p:spPr>
          <p:txBody>
            <a:bodyPr wrap="square" lIns="0" tIns="0" rIns="0" bIns="0" rtlCol="0">
              <a:noAutofit/>
            </a:bodyPr>
            <a:lstStyle/>
            <a:p>
              <a:pPr marL="11206" marR="19">
                <a:lnSpc>
                  <a:spcPts val="1707"/>
                </a:lnSpc>
                <a:spcBef>
                  <a:spcPts val="86"/>
                </a:spcBef>
              </a:pPr>
              <a:endParaRPr lang="en-US" sz="2382" baseline="3034">
                <a:latin typeface="Calibri"/>
                <a:cs typeface="Calibri"/>
              </a:endParaRPr>
            </a:p>
            <a:p>
              <a:pPr marL="11206" marR="19">
                <a:lnSpc>
                  <a:spcPts val="1707"/>
                </a:lnSpc>
                <a:spcBef>
                  <a:spcPts val="86"/>
                </a:spcBef>
              </a:pPr>
              <a:endParaRPr lang="en-US" sz="2382" baseline="3034">
                <a:latin typeface="Calibri"/>
                <a:cs typeface="Calibri"/>
              </a:endParaRPr>
            </a:p>
            <a:p>
              <a:pPr marL="11206" marR="19">
                <a:lnSpc>
                  <a:spcPts val="1707"/>
                </a:lnSpc>
                <a:spcBef>
                  <a:spcPts val="86"/>
                </a:spcBef>
              </a:pPr>
              <a:endParaRPr lang="en-US" sz="2382" baseline="3034">
                <a:latin typeface="Calibri"/>
                <a:cs typeface="Calibri"/>
              </a:endParaRPr>
            </a:p>
            <a:p>
              <a:pPr marL="11206" marR="19">
                <a:lnSpc>
                  <a:spcPts val="1707"/>
                </a:lnSpc>
                <a:spcBef>
                  <a:spcPts val="86"/>
                </a:spcBef>
              </a:pPr>
              <a:endParaRPr lang="en-US" sz="2382" baseline="3034">
                <a:latin typeface="Calibri"/>
                <a:cs typeface="Calibri"/>
              </a:endParaRPr>
            </a:p>
            <a:p>
              <a:pPr marL="11206" marR="19">
                <a:lnSpc>
                  <a:spcPts val="1707"/>
                </a:lnSpc>
                <a:spcBef>
                  <a:spcPts val="86"/>
                </a:spcBef>
              </a:pPr>
              <a:endParaRPr sz="1588">
                <a:latin typeface="Wingdings"/>
                <a:cs typeface="Wingdings"/>
              </a:endParaRPr>
            </a:p>
          </p:txBody>
        </p:sp>
        <p:sp>
          <p:nvSpPr>
            <p:cNvPr id="6" name="object 14"/>
            <p:cNvSpPr txBox="1"/>
            <p:nvPr/>
          </p:nvSpPr>
          <p:spPr>
            <a:xfrm>
              <a:off x="1070147" y="3274547"/>
              <a:ext cx="7616026" cy="225922"/>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7" name="object 13"/>
            <p:cNvSpPr txBox="1"/>
            <p:nvPr/>
          </p:nvSpPr>
          <p:spPr>
            <a:xfrm>
              <a:off x="1070147" y="3566178"/>
              <a:ext cx="7046618" cy="2174240"/>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8" name="object 12"/>
            <p:cNvSpPr txBox="1"/>
            <p:nvPr/>
          </p:nvSpPr>
          <p:spPr>
            <a:xfrm>
              <a:off x="2132634" y="3548868"/>
              <a:ext cx="735745" cy="225922"/>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9" name="object 11"/>
            <p:cNvSpPr txBox="1"/>
            <p:nvPr/>
          </p:nvSpPr>
          <p:spPr>
            <a:xfrm>
              <a:off x="3036770" y="3548868"/>
              <a:ext cx="854859" cy="225922"/>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0" name="object 10"/>
            <p:cNvSpPr txBox="1"/>
            <p:nvPr/>
          </p:nvSpPr>
          <p:spPr>
            <a:xfrm>
              <a:off x="4060875" y="3548868"/>
              <a:ext cx="1391722" cy="225922"/>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1" name="object 9"/>
            <p:cNvSpPr txBox="1"/>
            <p:nvPr/>
          </p:nvSpPr>
          <p:spPr>
            <a:xfrm>
              <a:off x="5620979" y="3548867"/>
              <a:ext cx="857524" cy="225922"/>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2" name="object 7"/>
            <p:cNvSpPr txBox="1"/>
            <p:nvPr/>
          </p:nvSpPr>
          <p:spPr>
            <a:xfrm>
              <a:off x="8116765" y="3548867"/>
              <a:ext cx="566686" cy="225922"/>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3" name="object 6"/>
            <p:cNvSpPr txBox="1"/>
            <p:nvPr/>
          </p:nvSpPr>
          <p:spPr>
            <a:xfrm>
              <a:off x="1070147" y="3823188"/>
              <a:ext cx="7615219" cy="469918"/>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4" name="object 4"/>
            <p:cNvSpPr txBox="1"/>
            <p:nvPr/>
          </p:nvSpPr>
          <p:spPr>
            <a:xfrm>
              <a:off x="1355813" y="4389138"/>
              <a:ext cx="7164108" cy="1351280"/>
            </a:xfrm>
            <a:prstGeom prst="rect">
              <a:avLst/>
            </a:prstGeom>
          </p:spPr>
          <p:txBody>
            <a:bodyPr wrap="square" lIns="0" tIns="0" rIns="0" bIns="0" rtlCol="0">
              <a:noAutofit/>
            </a:bodyPr>
            <a:lstStyle/>
            <a:p>
              <a:pPr marL="11300">
                <a:lnSpc>
                  <a:spcPts val="1707"/>
                </a:lnSpc>
                <a:spcBef>
                  <a:spcPts val="86"/>
                </a:spcBef>
              </a:pPr>
              <a:endParaRPr sz="1588">
                <a:latin typeface="Calibri"/>
                <a:cs typeface="Calibri"/>
              </a:endParaRPr>
            </a:p>
          </p:txBody>
        </p:sp>
        <p:sp>
          <p:nvSpPr>
            <p:cNvPr id="15" name="object 2"/>
            <p:cNvSpPr txBox="1"/>
            <p:nvPr/>
          </p:nvSpPr>
          <p:spPr>
            <a:xfrm>
              <a:off x="457200" y="1446421"/>
              <a:ext cx="9144000" cy="76200"/>
            </a:xfrm>
            <a:prstGeom prst="rect">
              <a:avLst/>
            </a:prstGeom>
          </p:spPr>
          <p:txBody>
            <a:bodyPr wrap="square" lIns="0" tIns="0" rIns="0" bIns="0" rtlCol="0">
              <a:noAutofit/>
            </a:bodyPr>
            <a:lstStyle/>
            <a:p>
              <a:pPr marL="22412">
                <a:lnSpc>
                  <a:spcPts val="529"/>
                </a:lnSpc>
              </a:pPr>
              <a:endParaRPr sz="529"/>
            </a:p>
          </p:txBody>
        </p:sp>
        <p:grpSp>
          <p:nvGrpSpPr>
            <p:cNvPr id="16" name="Group 20">
              <a:extLst>
                <a:ext uri="{FF2B5EF4-FFF2-40B4-BE49-F238E27FC236}">
                  <a16:creationId xmlns:a16="http://schemas.microsoft.com/office/drawing/2014/main" xmlns="" id="{B39ACAE2-ABD6-47C3-B7E8-0D8045598F62}"/>
                </a:ext>
              </a:extLst>
            </p:cNvPr>
            <p:cNvGrpSpPr/>
            <p:nvPr/>
          </p:nvGrpSpPr>
          <p:grpSpPr>
            <a:xfrm>
              <a:off x="770286" y="2650865"/>
              <a:ext cx="8517827" cy="685034"/>
              <a:chOff x="603203" y="2728703"/>
              <a:chExt cx="8517827" cy="685034"/>
            </a:xfrm>
          </p:grpSpPr>
          <p:sp>
            <p:nvSpPr>
              <p:cNvPr id="24" name="Rectangle 18">
                <a:extLst>
                  <a:ext uri="{FF2B5EF4-FFF2-40B4-BE49-F238E27FC236}">
                    <a16:creationId xmlns:a16="http://schemas.microsoft.com/office/drawing/2014/main" xmlns="" id="{908DDBF2-4801-4227-A65B-33F234966DCA}"/>
                  </a:ext>
                </a:extLst>
              </p:cNvPr>
              <p:cNvSpPr/>
              <p:nvPr/>
            </p:nvSpPr>
            <p:spPr>
              <a:xfrm>
                <a:off x="603203" y="2943819"/>
                <a:ext cx="8517827" cy="46991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588"/>
              </a:p>
            </p:txBody>
          </p:sp>
          <p:sp>
            <p:nvSpPr>
              <p:cNvPr id="25" name="object 17">
                <a:extLst>
                  <a:ext uri="{FF2B5EF4-FFF2-40B4-BE49-F238E27FC236}">
                    <a16:creationId xmlns:a16="http://schemas.microsoft.com/office/drawing/2014/main" xmlns="" id="{2C8B8B49-096F-43CB-B2DB-EECC7C1B3DBC}"/>
                  </a:ext>
                </a:extLst>
              </p:cNvPr>
              <p:cNvSpPr txBox="1"/>
              <p:nvPr/>
            </p:nvSpPr>
            <p:spPr>
              <a:xfrm>
                <a:off x="664081" y="2728703"/>
                <a:ext cx="4293112" cy="520790"/>
              </a:xfrm>
              <a:prstGeom prst="rect">
                <a:avLst/>
              </a:prstGeom>
            </p:spPr>
            <p:txBody>
              <a:bodyPr wrap="square" lIns="0" tIns="0" rIns="0" bIns="0" rtlCol="0">
                <a:noAutofit/>
              </a:bodyPr>
              <a:lstStyle/>
              <a:p>
                <a:pPr marL="61695" marR="30256">
                  <a:lnSpc>
                    <a:spcPct val="150000"/>
                  </a:lnSpc>
                  <a:spcBef>
                    <a:spcPts val="86"/>
                  </a:spcBef>
                </a:pPr>
                <a:r>
                  <a:rPr lang="en-US" sz="2824" baseline="3034">
                    <a:cs typeface="Calibri"/>
                  </a:rPr>
                  <a:t>1. On</a:t>
                </a:r>
                <a:r>
                  <a:rPr lang="en-US" sz="2824" spc="4" baseline="3034">
                    <a:cs typeface="Calibri"/>
                  </a:rPr>
                  <a:t> </a:t>
                </a:r>
                <a:r>
                  <a:rPr lang="en-US" sz="2824" baseline="3034">
                    <a:cs typeface="Calibri"/>
                  </a:rPr>
                  <a:t>Campus</a:t>
                </a:r>
                <a:r>
                  <a:rPr lang="en-US" sz="2824" spc="4" baseline="3034">
                    <a:cs typeface="Calibri"/>
                  </a:rPr>
                  <a:t> </a:t>
                </a:r>
                <a:r>
                  <a:rPr lang="en-US" sz="2824" baseline="3034">
                    <a:cs typeface="Calibri"/>
                  </a:rPr>
                  <a:t>Empl</a:t>
                </a:r>
                <a:r>
                  <a:rPr lang="en-US" sz="2824" spc="-12" baseline="3034">
                    <a:cs typeface="Calibri"/>
                  </a:rPr>
                  <a:t>o</a:t>
                </a:r>
                <a:r>
                  <a:rPr lang="en-US" sz="2824" baseline="3034">
                    <a:cs typeface="Calibri"/>
                  </a:rPr>
                  <a:t>yme</a:t>
                </a:r>
                <a:r>
                  <a:rPr lang="en-US" sz="2824" spc="-12" baseline="3034">
                    <a:cs typeface="Calibri"/>
                  </a:rPr>
                  <a:t>n</a:t>
                </a:r>
                <a:r>
                  <a:rPr lang="en-US" sz="2824" baseline="3034">
                    <a:cs typeface="Calibri"/>
                  </a:rPr>
                  <a:t>t</a:t>
                </a:r>
                <a:endParaRPr lang="en-US" sz="2824">
                  <a:cs typeface="Calibri"/>
                </a:endParaRPr>
              </a:p>
            </p:txBody>
          </p:sp>
        </p:grpSp>
        <p:grpSp>
          <p:nvGrpSpPr>
            <p:cNvPr id="17" name="Group 42">
              <a:extLst>
                <a:ext uri="{FF2B5EF4-FFF2-40B4-BE49-F238E27FC236}">
                  <a16:creationId xmlns:a16="http://schemas.microsoft.com/office/drawing/2014/main" xmlns="" id="{D2890D8E-B280-4448-8647-E97438631CA9}"/>
                </a:ext>
              </a:extLst>
            </p:cNvPr>
            <p:cNvGrpSpPr/>
            <p:nvPr/>
          </p:nvGrpSpPr>
          <p:grpSpPr>
            <a:xfrm>
              <a:off x="688748" y="4216109"/>
              <a:ext cx="8135976" cy="1875488"/>
              <a:chOff x="879675" y="4102408"/>
              <a:chExt cx="8135976" cy="1875488"/>
            </a:xfrm>
          </p:grpSpPr>
          <p:sp>
            <p:nvSpPr>
              <p:cNvPr id="21" name="object 15"/>
              <p:cNvSpPr txBox="1"/>
              <p:nvPr/>
            </p:nvSpPr>
            <p:spPr>
              <a:xfrm>
                <a:off x="879675" y="4102408"/>
                <a:ext cx="8135976" cy="366739"/>
              </a:xfrm>
              <a:prstGeom prst="rect">
                <a:avLst/>
              </a:prstGeom>
            </p:spPr>
            <p:txBody>
              <a:bodyPr wrap="square" lIns="0" tIns="0" rIns="0" bIns="0" rtlCol="0">
                <a:noAutofit/>
              </a:bodyPr>
              <a:lstStyle/>
              <a:p>
                <a:pPr marL="61695" marR="30256">
                  <a:spcBef>
                    <a:spcPts val="86"/>
                  </a:spcBef>
                </a:pPr>
                <a:r>
                  <a:rPr lang="en-US" sz="2117" baseline="1517">
                    <a:latin typeface="Calibri"/>
                    <a:cs typeface="Calibri"/>
                  </a:rPr>
                  <a:t>a.</a:t>
                </a:r>
                <a:r>
                  <a:rPr lang="en-US" sz="2117">
                    <a:latin typeface="Calibri"/>
                    <a:cs typeface="Calibri"/>
                  </a:rPr>
                  <a:t> </a:t>
                </a:r>
                <a:r>
                  <a:rPr sz="2117" baseline="1517">
                    <a:latin typeface="Calibri"/>
                    <a:cs typeface="Calibri"/>
                  </a:rPr>
                  <a:t>Curricula</a:t>
                </a:r>
                <a:r>
                  <a:rPr lang="en-IN" sz="2117" baseline="1517">
                    <a:latin typeface="Calibri"/>
                    <a:cs typeface="Calibri"/>
                  </a:rPr>
                  <a:t>m</a:t>
                </a:r>
                <a:r>
                  <a:rPr sz="2117" baseline="1517">
                    <a:latin typeface="Calibri"/>
                    <a:cs typeface="Calibri"/>
                  </a:rPr>
                  <a:t> P</a:t>
                </a:r>
                <a:r>
                  <a:rPr sz="2117" spc="-25" baseline="1517">
                    <a:latin typeface="Calibri"/>
                    <a:cs typeface="Calibri"/>
                  </a:rPr>
                  <a:t>r</a:t>
                </a:r>
                <a:r>
                  <a:rPr sz="2117" baseline="1517">
                    <a:latin typeface="Calibri"/>
                    <a:cs typeface="Calibri"/>
                  </a:rPr>
                  <a:t>acti</a:t>
                </a:r>
                <a:r>
                  <a:rPr sz="2117" spc="-12" baseline="1517">
                    <a:latin typeface="Calibri"/>
                    <a:cs typeface="Calibri"/>
                  </a:rPr>
                  <a:t>c</a:t>
                </a:r>
                <a:r>
                  <a:rPr sz="2117" baseline="1517">
                    <a:latin typeface="Calibri"/>
                    <a:cs typeface="Calibri"/>
                  </a:rPr>
                  <a:t>al</a:t>
                </a:r>
                <a:r>
                  <a:rPr sz="2117" spc="-8" baseline="1517">
                    <a:latin typeface="Calibri"/>
                    <a:cs typeface="Calibri"/>
                  </a:rPr>
                  <a:t> </a:t>
                </a:r>
                <a:r>
                  <a:rPr sz="2117" spc="-102" baseline="1517">
                    <a:latin typeface="Calibri"/>
                    <a:cs typeface="Calibri"/>
                  </a:rPr>
                  <a:t>T</a:t>
                </a:r>
                <a:r>
                  <a:rPr sz="2117" spc="-29" baseline="1517">
                    <a:latin typeface="Calibri"/>
                    <a:cs typeface="Calibri"/>
                  </a:rPr>
                  <a:t>r</a:t>
                </a:r>
                <a:r>
                  <a:rPr sz="2117" baseline="1517">
                    <a:latin typeface="Calibri"/>
                    <a:cs typeface="Calibri"/>
                  </a:rPr>
                  <a:t>aining</a:t>
                </a:r>
                <a:r>
                  <a:rPr sz="2117" spc="4" baseline="1517">
                    <a:latin typeface="Calibri"/>
                    <a:cs typeface="Calibri"/>
                  </a:rPr>
                  <a:t> </a:t>
                </a:r>
                <a:r>
                  <a:rPr sz="2117" baseline="1517">
                    <a:latin typeface="Calibri"/>
                    <a:cs typeface="Calibri"/>
                  </a:rPr>
                  <a:t>(CPT)</a:t>
                </a:r>
                <a:r>
                  <a:rPr lang="en-IN" sz="2117" baseline="1517">
                    <a:latin typeface="Calibri"/>
                    <a:cs typeface="Calibri"/>
                  </a:rPr>
                  <a:t>        </a:t>
                </a:r>
                <a:r>
                  <a:rPr lang="en-US" sz="2117" baseline="1517">
                    <a:latin typeface="Calibri"/>
                    <a:cs typeface="Calibri"/>
                  </a:rPr>
                  <a:t>      b. </a:t>
                </a:r>
                <a:r>
                  <a:rPr sz="2117" baseline="1517">
                    <a:latin typeface="Calibri"/>
                    <a:cs typeface="Calibri"/>
                  </a:rPr>
                  <a:t>Optional P</a:t>
                </a:r>
                <a:r>
                  <a:rPr sz="2117" spc="-25" baseline="1517">
                    <a:latin typeface="Calibri"/>
                    <a:cs typeface="Calibri"/>
                  </a:rPr>
                  <a:t>r</a:t>
                </a:r>
                <a:r>
                  <a:rPr sz="2117" baseline="1517">
                    <a:latin typeface="Calibri"/>
                    <a:cs typeface="Calibri"/>
                  </a:rPr>
                  <a:t>acti</a:t>
                </a:r>
                <a:r>
                  <a:rPr sz="2117" spc="-12" baseline="1517">
                    <a:latin typeface="Calibri"/>
                    <a:cs typeface="Calibri"/>
                  </a:rPr>
                  <a:t>c</a:t>
                </a:r>
                <a:r>
                  <a:rPr sz="2117" baseline="1517">
                    <a:latin typeface="Calibri"/>
                    <a:cs typeface="Calibri"/>
                  </a:rPr>
                  <a:t>al</a:t>
                </a:r>
                <a:r>
                  <a:rPr sz="2117" spc="-8" baseline="1517">
                    <a:latin typeface="Calibri"/>
                    <a:cs typeface="Calibri"/>
                  </a:rPr>
                  <a:t> </a:t>
                </a:r>
                <a:r>
                  <a:rPr sz="2117" spc="-102" baseline="1517">
                    <a:latin typeface="Calibri"/>
                    <a:cs typeface="Calibri"/>
                  </a:rPr>
                  <a:t>T</a:t>
                </a:r>
                <a:r>
                  <a:rPr sz="2117" spc="-29" baseline="1517">
                    <a:latin typeface="Calibri"/>
                    <a:cs typeface="Calibri"/>
                  </a:rPr>
                  <a:t>r</a:t>
                </a:r>
                <a:r>
                  <a:rPr sz="2117" baseline="1517">
                    <a:latin typeface="Calibri"/>
                    <a:cs typeface="Calibri"/>
                  </a:rPr>
                  <a:t>aining</a:t>
                </a:r>
                <a:r>
                  <a:rPr sz="2117" spc="4" baseline="1517">
                    <a:latin typeface="Calibri"/>
                    <a:cs typeface="Calibri"/>
                  </a:rPr>
                  <a:t> </a:t>
                </a:r>
                <a:r>
                  <a:rPr sz="2117" baseline="1517">
                    <a:latin typeface="Calibri"/>
                    <a:cs typeface="Calibri"/>
                  </a:rPr>
                  <a:t>(OPT)</a:t>
                </a:r>
                <a:endParaRPr sz="2117">
                  <a:latin typeface="Calibri"/>
                  <a:cs typeface="Calibri"/>
                </a:endParaRPr>
              </a:p>
            </p:txBody>
          </p:sp>
          <p:pic>
            <p:nvPicPr>
              <p:cNvPr id="22" name="Picture 4" descr="Image result for curricular practical traini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55" y="4537680"/>
                <a:ext cx="1456519" cy="1440216"/>
              </a:xfrm>
              <a:prstGeom prst="rect">
                <a:avLst/>
              </a:prstGeom>
              <a:noFill/>
              <a:extLst>
                <a:ext uri="{909E8E84-426E-40DD-AFC4-6F175D3DCCD1}">
                  <a14:hiddenFill xmlns:a14="http://schemas.microsoft.com/office/drawing/2010/main" xmlns="">
                    <a:solidFill>
                      <a:srgbClr val="FFFFFF"/>
                    </a:solidFill>
                  </a14:hiddenFill>
                </a:ext>
              </a:extLst>
            </p:spPr>
          </p:pic>
          <p:pic>
            <p:nvPicPr>
              <p:cNvPr id="23" name="Picture 22">
                <a:extLst>
                  <a:ext uri="{FF2B5EF4-FFF2-40B4-BE49-F238E27FC236}">
                    <a16:creationId xmlns:a16="http://schemas.microsoft.com/office/drawing/2014/main" xmlns="" id="{017C7E2A-2839-4EF2-ACC6-1AC4EEF29F32}"/>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715727" y="4854186"/>
                <a:ext cx="2835037" cy="1002229"/>
              </a:xfrm>
              <a:prstGeom prst="rect">
                <a:avLst/>
              </a:prstGeom>
            </p:spPr>
          </p:pic>
        </p:grpSp>
        <p:grpSp>
          <p:nvGrpSpPr>
            <p:cNvPr id="18" name="Group 21">
              <a:extLst>
                <a:ext uri="{FF2B5EF4-FFF2-40B4-BE49-F238E27FC236}">
                  <a16:creationId xmlns:a16="http://schemas.microsoft.com/office/drawing/2014/main" xmlns="" id="{60FF6BD0-5030-49AA-B63B-5E45FBF3A975}"/>
                </a:ext>
              </a:extLst>
            </p:cNvPr>
            <p:cNvGrpSpPr/>
            <p:nvPr/>
          </p:nvGrpSpPr>
          <p:grpSpPr>
            <a:xfrm>
              <a:off x="770285" y="3366572"/>
              <a:ext cx="8517827" cy="675496"/>
              <a:chOff x="615829" y="3413609"/>
              <a:chExt cx="8517827" cy="675496"/>
            </a:xfrm>
          </p:grpSpPr>
          <p:sp>
            <p:nvSpPr>
              <p:cNvPr id="19" name="Rectangle 18">
                <a:extLst>
                  <a:ext uri="{FF2B5EF4-FFF2-40B4-BE49-F238E27FC236}">
                    <a16:creationId xmlns:a16="http://schemas.microsoft.com/office/drawing/2014/main" xmlns="" id="{F77A66B8-475D-4F74-A874-4F625719E344}"/>
                  </a:ext>
                </a:extLst>
              </p:cNvPr>
              <p:cNvSpPr/>
              <p:nvPr/>
            </p:nvSpPr>
            <p:spPr>
              <a:xfrm>
                <a:off x="615829" y="3619187"/>
                <a:ext cx="8517827" cy="46991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588"/>
              </a:p>
            </p:txBody>
          </p:sp>
          <p:sp>
            <p:nvSpPr>
              <p:cNvPr id="20" name="object 17">
                <a:extLst>
                  <a:ext uri="{FF2B5EF4-FFF2-40B4-BE49-F238E27FC236}">
                    <a16:creationId xmlns:a16="http://schemas.microsoft.com/office/drawing/2014/main" xmlns="" id="{6880F435-C295-47C5-B759-2556D08856BE}"/>
                  </a:ext>
                </a:extLst>
              </p:cNvPr>
              <p:cNvSpPr txBox="1"/>
              <p:nvPr/>
            </p:nvSpPr>
            <p:spPr>
              <a:xfrm>
                <a:off x="730128" y="3413609"/>
                <a:ext cx="4410681" cy="571897"/>
              </a:xfrm>
              <a:prstGeom prst="rect">
                <a:avLst/>
              </a:prstGeom>
            </p:spPr>
            <p:txBody>
              <a:bodyPr wrap="square" lIns="0" tIns="0" rIns="0" bIns="0" rtlCol="0">
                <a:noAutofit/>
              </a:bodyPr>
              <a:lstStyle/>
              <a:p>
                <a:pPr marL="61695" marR="30256">
                  <a:lnSpc>
                    <a:spcPct val="150000"/>
                  </a:lnSpc>
                  <a:spcBef>
                    <a:spcPts val="86"/>
                  </a:spcBef>
                </a:pPr>
                <a:r>
                  <a:rPr lang="en-US" sz="2824" baseline="1517">
                    <a:cs typeface="Calibri"/>
                  </a:rPr>
                  <a:t>2. O</a:t>
                </a:r>
                <a:r>
                  <a:rPr lang="en-US" sz="2824" spc="-12" baseline="1517">
                    <a:cs typeface="Calibri"/>
                  </a:rPr>
                  <a:t>f</a:t>
                </a:r>
                <a:r>
                  <a:rPr lang="en-US" sz="2824" baseline="1517">
                    <a:cs typeface="Calibri"/>
                  </a:rPr>
                  <a:t>f Campus</a:t>
                </a:r>
                <a:r>
                  <a:rPr lang="en-US" sz="2824" spc="4" baseline="1517">
                    <a:cs typeface="Calibri"/>
                  </a:rPr>
                  <a:t> </a:t>
                </a:r>
                <a:r>
                  <a:rPr lang="en-US" sz="2824" baseline="1517">
                    <a:cs typeface="Calibri"/>
                  </a:rPr>
                  <a:t>Empl</a:t>
                </a:r>
                <a:r>
                  <a:rPr lang="en-US" sz="2824" spc="-12" baseline="1517">
                    <a:cs typeface="Calibri"/>
                  </a:rPr>
                  <a:t>o</a:t>
                </a:r>
                <a:r>
                  <a:rPr lang="en-US" sz="2824" baseline="1517">
                    <a:cs typeface="Calibri"/>
                  </a:rPr>
                  <a:t>yme</a:t>
                </a:r>
                <a:r>
                  <a:rPr lang="en-US" sz="2824" spc="-12" baseline="1517">
                    <a:cs typeface="Calibri"/>
                  </a:rPr>
                  <a:t>n</a:t>
                </a:r>
                <a:r>
                  <a:rPr lang="en-US" sz="2824" baseline="1517">
                    <a:cs typeface="Calibri"/>
                  </a:rPr>
                  <a:t>t through </a:t>
                </a:r>
                <a:endParaRPr lang="en-US" sz="2824">
                  <a:cs typeface="Calibri"/>
                </a:endParaRPr>
              </a:p>
            </p:txBody>
          </p:sp>
        </p:grpSp>
      </p:grpSp>
      <p:sp>
        <p:nvSpPr>
          <p:cNvPr id="26" name="TextBox 25">
            <a:extLst>
              <a:ext uri="{FF2B5EF4-FFF2-40B4-BE49-F238E27FC236}">
                <a16:creationId xmlns:a16="http://schemas.microsoft.com/office/drawing/2014/main" xmlns="" id="{EC1CB8A9-BE6D-403D-94E2-C67B2200B30C}"/>
              </a:ext>
            </a:extLst>
          </p:cNvPr>
          <p:cNvSpPr txBox="1"/>
          <p:nvPr/>
        </p:nvSpPr>
        <p:spPr>
          <a:xfrm>
            <a:off x="5092262" y="158229"/>
            <a:ext cx="3433790" cy="52693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824" b="1" dirty="0">
                <a:latin typeface="Buenos Aires" pitchFamily="2" charset="0"/>
              </a:rPr>
              <a:t>Work Rights</a:t>
            </a:r>
          </a:p>
        </p:txBody>
      </p:sp>
      <p:sp>
        <p:nvSpPr>
          <p:cNvPr id="27" name="Rectangle: Rounded Corners 17">
            <a:extLst>
              <a:ext uri="{FF2B5EF4-FFF2-40B4-BE49-F238E27FC236}">
                <a16:creationId xmlns:a16="http://schemas.microsoft.com/office/drawing/2014/main" xmlns="" id="{AFE143CD-6D9F-5A69-E511-99BB7FB2DFC1}"/>
              </a:ext>
            </a:extLst>
          </p:cNvPr>
          <p:cNvSpPr/>
          <p:nvPr/>
        </p:nvSpPr>
        <p:spPr>
          <a:xfrm>
            <a:off x="0" y="775905"/>
            <a:ext cx="12192000" cy="5523295"/>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job">
            <a:extLst>
              <a:ext uri="{FF2B5EF4-FFF2-40B4-BE49-F238E27FC236}">
                <a16:creationId xmlns:a16="http://schemas.microsoft.com/office/drawing/2014/main" xmlns="" id="{3E7CE24C-B76A-477E-A5D4-BCBF9D0F278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20921333">
            <a:off x="7926978" y="1875905"/>
            <a:ext cx="1789583" cy="13025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object 17"/>
          <p:cNvSpPr txBox="1"/>
          <p:nvPr/>
        </p:nvSpPr>
        <p:spPr>
          <a:xfrm>
            <a:off x="2479963" y="1964871"/>
            <a:ext cx="5846556" cy="336176"/>
          </a:xfrm>
          <a:prstGeom prst="rect">
            <a:avLst/>
          </a:prstGeom>
        </p:spPr>
        <p:txBody>
          <a:bodyPr wrap="square" lIns="0" tIns="0" rIns="0" bIns="0" rtlCol="0">
            <a:noAutofit/>
          </a:bodyPr>
          <a:lstStyle/>
          <a:p>
            <a:pPr marL="11206">
              <a:lnSpc>
                <a:spcPts val="1707"/>
              </a:lnSpc>
              <a:spcBef>
                <a:spcPts val="86"/>
              </a:spcBef>
            </a:pPr>
            <a:endParaRPr sz="2117">
              <a:latin typeface="Calibri"/>
              <a:cs typeface="Calibri"/>
            </a:endParaRPr>
          </a:p>
        </p:txBody>
      </p:sp>
      <p:sp>
        <p:nvSpPr>
          <p:cNvPr id="4" name="object 16"/>
          <p:cNvSpPr txBox="1"/>
          <p:nvPr/>
        </p:nvSpPr>
        <p:spPr>
          <a:xfrm>
            <a:off x="2602680" y="1663875"/>
            <a:ext cx="206041" cy="938168"/>
          </a:xfrm>
          <a:prstGeom prst="rect">
            <a:avLst/>
          </a:prstGeom>
        </p:spPr>
        <p:txBody>
          <a:bodyPr wrap="square" lIns="0" tIns="0" rIns="0" bIns="0" rtlCol="0">
            <a:noAutofit/>
          </a:bodyPr>
          <a:lstStyle/>
          <a:p>
            <a:pPr marL="11206" marR="19">
              <a:lnSpc>
                <a:spcPts val="1707"/>
              </a:lnSpc>
              <a:spcBef>
                <a:spcPts val="86"/>
              </a:spcBef>
            </a:pPr>
            <a:endParaRPr lang="en-US" sz="2382" baseline="3034">
              <a:latin typeface="Calibri"/>
              <a:cs typeface="Calibri"/>
            </a:endParaRPr>
          </a:p>
        </p:txBody>
      </p:sp>
      <p:sp>
        <p:nvSpPr>
          <p:cNvPr id="5" name="object 13"/>
          <p:cNvSpPr txBox="1"/>
          <p:nvPr/>
        </p:nvSpPr>
        <p:spPr>
          <a:xfrm>
            <a:off x="2629438" y="2730937"/>
            <a:ext cx="6217604" cy="1918448"/>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6" name="object 12"/>
          <p:cNvSpPr txBox="1"/>
          <p:nvPr/>
        </p:nvSpPr>
        <p:spPr>
          <a:xfrm>
            <a:off x="3566926" y="2730938"/>
            <a:ext cx="649186"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7" name="object 11"/>
          <p:cNvSpPr txBox="1"/>
          <p:nvPr/>
        </p:nvSpPr>
        <p:spPr>
          <a:xfrm>
            <a:off x="4364695" y="2730938"/>
            <a:ext cx="754287"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8" name="object 10"/>
          <p:cNvSpPr txBox="1"/>
          <p:nvPr/>
        </p:nvSpPr>
        <p:spPr>
          <a:xfrm>
            <a:off x="5268316" y="2730938"/>
            <a:ext cx="1227989"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9" name="object 9"/>
          <p:cNvSpPr txBox="1"/>
          <p:nvPr/>
        </p:nvSpPr>
        <p:spPr>
          <a:xfrm>
            <a:off x="6644877" y="2730937"/>
            <a:ext cx="756639"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0" name="object 7"/>
          <p:cNvSpPr txBox="1"/>
          <p:nvPr/>
        </p:nvSpPr>
        <p:spPr>
          <a:xfrm>
            <a:off x="8847042" y="2730937"/>
            <a:ext cx="500017"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1" name="object 6"/>
          <p:cNvSpPr txBox="1"/>
          <p:nvPr/>
        </p:nvSpPr>
        <p:spPr>
          <a:xfrm>
            <a:off x="2629439" y="2972984"/>
            <a:ext cx="6719311" cy="466166"/>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2" name="object 4"/>
          <p:cNvSpPr txBox="1"/>
          <p:nvPr/>
        </p:nvSpPr>
        <p:spPr>
          <a:xfrm>
            <a:off x="2881495" y="3457080"/>
            <a:ext cx="6321272" cy="1192307"/>
          </a:xfrm>
          <a:prstGeom prst="rect">
            <a:avLst/>
          </a:prstGeom>
        </p:spPr>
        <p:txBody>
          <a:bodyPr wrap="square" lIns="0" tIns="0" rIns="0" bIns="0" rtlCol="0">
            <a:noAutofit/>
          </a:bodyPr>
          <a:lstStyle/>
          <a:p>
            <a:pPr marL="11300">
              <a:lnSpc>
                <a:spcPts val="1707"/>
              </a:lnSpc>
              <a:spcBef>
                <a:spcPts val="86"/>
              </a:spcBef>
            </a:pPr>
            <a:endParaRPr sz="1588">
              <a:latin typeface="Calibri"/>
              <a:cs typeface="Calibri"/>
            </a:endParaRPr>
          </a:p>
        </p:txBody>
      </p:sp>
      <p:sp>
        <p:nvSpPr>
          <p:cNvPr id="13" name="object 2"/>
          <p:cNvSpPr txBox="1"/>
          <p:nvPr/>
        </p:nvSpPr>
        <p:spPr>
          <a:xfrm>
            <a:off x="2061885" y="1245786"/>
            <a:ext cx="8068235" cy="67235"/>
          </a:xfrm>
          <a:prstGeom prst="rect">
            <a:avLst/>
          </a:prstGeom>
        </p:spPr>
        <p:txBody>
          <a:bodyPr wrap="square" lIns="0" tIns="0" rIns="0" bIns="0" rtlCol="0">
            <a:noAutofit/>
          </a:bodyPr>
          <a:lstStyle/>
          <a:p>
            <a:pPr marL="22412">
              <a:lnSpc>
                <a:spcPts val="529"/>
              </a:lnSpc>
            </a:pPr>
            <a:endParaRPr sz="529"/>
          </a:p>
        </p:txBody>
      </p:sp>
      <p:pic>
        <p:nvPicPr>
          <p:cNvPr id="14" name="Picture 4" descr="Image result for work rights images">
            <a:extLst>
              <a:ext uri="{FF2B5EF4-FFF2-40B4-BE49-F238E27FC236}">
                <a16:creationId xmlns:a16="http://schemas.microsoft.com/office/drawing/2014/main" xmlns="" id="{9878A456-56F0-4847-B5CC-6CC3E994AFC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20900573">
            <a:off x="6887864" y="3411787"/>
            <a:ext cx="3081928" cy="9392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2" descr="Image result for on campus employment">
            <a:extLst>
              <a:ext uri="{FF2B5EF4-FFF2-40B4-BE49-F238E27FC236}">
                <a16:creationId xmlns:a16="http://schemas.microsoft.com/office/drawing/2014/main" xmlns="" id="{F41728FB-B3E7-4B2B-92AF-09C118040998}"/>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003067" y="974515"/>
            <a:ext cx="1431750" cy="621557"/>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4" descr="Image result for research assistant">
            <a:extLst>
              <a:ext uri="{FF2B5EF4-FFF2-40B4-BE49-F238E27FC236}">
                <a16:creationId xmlns:a16="http://schemas.microsoft.com/office/drawing/2014/main" xmlns="" id="{289D814A-06AF-4527-B2FA-C4AD4862B727}"/>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20953128">
            <a:off x="4960153" y="4158389"/>
            <a:ext cx="1844312" cy="11390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8" descr="Image result for fellowship">
            <a:extLst>
              <a:ext uri="{FF2B5EF4-FFF2-40B4-BE49-F238E27FC236}">
                <a16:creationId xmlns:a16="http://schemas.microsoft.com/office/drawing/2014/main" xmlns="" id="{FBF95F8B-2F69-4F4D-8266-110B4B0A32C3}"/>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rot="20971145">
            <a:off x="7113837" y="4591615"/>
            <a:ext cx="2063951" cy="11858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0" descr="Image result for teaching images">
            <a:extLst>
              <a:ext uri="{FF2B5EF4-FFF2-40B4-BE49-F238E27FC236}">
                <a16:creationId xmlns:a16="http://schemas.microsoft.com/office/drawing/2014/main" xmlns="" id="{EBAB61F0-E8C0-4F7C-8C5B-C32669726777}"/>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rot="20957144">
            <a:off x="2483596" y="4324485"/>
            <a:ext cx="2319151" cy="11858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object 15"/>
          <p:cNvSpPr txBox="1"/>
          <p:nvPr/>
        </p:nvSpPr>
        <p:spPr>
          <a:xfrm>
            <a:off x="917853" y="1057229"/>
            <a:ext cx="6274211" cy="1442621"/>
          </a:xfrm>
          <a:prstGeom prst="rect">
            <a:avLst/>
          </a:prstGeom>
        </p:spPr>
        <p:txBody>
          <a:bodyPr wrap="square" lIns="0" tIns="0" rIns="0" bIns="0" rtlCol="0">
            <a:noAutofit/>
          </a:bodyPr>
          <a:lstStyle/>
          <a:p>
            <a:pPr marL="11206">
              <a:lnSpc>
                <a:spcPct val="150000"/>
              </a:lnSpc>
              <a:spcBef>
                <a:spcPts val="86"/>
              </a:spcBef>
            </a:pPr>
            <a:r>
              <a:rPr lang="en-US" sz="2824" b="1" baseline="3034">
                <a:solidFill>
                  <a:srgbClr val="226CF5"/>
                </a:solidFill>
                <a:latin typeface="Buenos Aires" pitchFamily="2" charset="0"/>
                <a:cs typeface="Calibri"/>
              </a:rPr>
              <a:t>On</a:t>
            </a:r>
            <a:r>
              <a:rPr lang="en-US" sz="2824" b="1" spc="70" baseline="3034">
                <a:solidFill>
                  <a:srgbClr val="226CF5"/>
                </a:solidFill>
                <a:latin typeface="Buenos Aires" pitchFamily="2" charset="0"/>
                <a:cs typeface="Calibri"/>
              </a:rPr>
              <a:t> </a:t>
            </a:r>
            <a:r>
              <a:rPr lang="en-US" sz="2824" b="1" baseline="3034">
                <a:solidFill>
                  <a:srgbClr val="226CF5"/>
                </a:solidFill>
                <a:latin typeface="Buenos Aires" pitchFamily="2" charset="0"/>
                <a:cs typeface="Calibri"/>
              </a:rPr>
              <a:t>–</a:t>
            </a:r>
            <a:r>
              <a:rPr lang="en-US" sz="2824" b="1" spc="74" baseline="3034">
                <a:solidFill>
                  <a:srgbClr val="226CF5"/>
                </a:solidFill>
                <a:latin typeface="Buenos Aires" pitchFamily="2" charset="0"/>
                <a:cs typeface="Calibri"/>
              </a:rPr>
              <a:t> </a:t>
            </a:r>
            <a:r>
              <a:rPr lang="en-US" sz="2824" b="1" baseline="3034">
                <a:solidFill>
                  <a:srgbClr val="226CF5"/>
                </a:solidFill>
                <a:latin typeface="Buenos Aires" pitchFamily="2" charset="0"/>
                <a:cs typeface="Calibri"/>
              </a:rPr>
              <a:t>Campus</a:t>
            </a:r>
            <a:r>
              <a:rPr lang="en-US" sz="2824" b="1" spc="70" baseline="3034">
                <a:solidFill>
                  <a:srgbClr val="226CF5"/>
                </a:solidFill>
                <a:latin typeface="Buenos Aires" pitchFamily="2" charset="0"/>
                <a:cs typeface="Calibri"/>
              </a:rPr>
              <a:t> </a:t>
            </a:r>
            <a:r>
              <a:rPr lang="en-US" sz="2824" b="1" spc="-8" baseline="3034">
                <a:solidFill>
                  <a:srgbClr val="226CF5"/>
                </a:solidFill>
                <a:latin typeface="Buenos Aires" pitchFamily="2" charset="0"/>
                <a:cs typeface="Calibri"/>
              </a:rPr>
              <a:t>E</a:t>
            </a:r>
            <a:r>
              <a:rPr lang="en-US" sz="2824" b="1" baseline="3034">
                <a:solidFill>
                  <a:srgbClr val="226CF5"/>
                </a:solidFill>
                <a:latin typeface="Buenos Aires" pitchFamily="2" charset="0"/>
                <a:cs typeface="Calibri"/>
              </a:rPr>
              <a:t>mpl</a:t>
            </a:r>
            <a:r>
              <a:rPr lang="en-US" sz="2824" b="1" spc="-17" baseline="3034">
                <a:solidFill>
                  <a:srgbClr val="226CF5"/>
                </a:solidFill>
                <a:latin typeface="Buenos Aires" pitchFamily="2" charset="0"/>
                <a:cs typeface="Calibri"/>
              </a:rPr>
              <a:t>o</a:t>
            </a:r>
            <a:r>
              <a:rPr lang="en-US" sz="2824" b="1" baseline="3034">
                <a:solidFill>
                  <a:srgbClr val="226CF5"/>
                </a:solidFill>
                <a:latin typeface="Buenos Aires" pitchFamily="2" charset="0"/>
                <a:cs typeface="Calibri"/>
              </a:rPr>
              <a:t>yme</a:t>
            </a:r>
            <a:r>
              <a:rPr lang="en-US" sz="2824" b="1" spc="-17" baseline="3034">
                <a:solidFill>
                  <a:srgbClr val="226CF5"/>
                </a:solidFill>
                <a:latin typeface="Buenos Aires" pitchFamily="2" charset="0"/>
                <a:cs typeface="Calibri"/>
              </a:rPr>
              <a:t>n</a:t>
            </a:r>
            <a:r>
              <a:rPr lang="en-US" sz="2824" b="1" baseline="3034">
                <a:solidFill>
                  <a:srgbClr val="226CF5"/>
                </a:solidFill>
                <a:latin typeface="Buenos Aires" pitchFamily="2" charset="0"/>
                <a:cs typeface="Calibri"/>
              </a:rPr>
              <a:t>t:</a:t>
            </a:r>
            <a:endParaRPr lang="en-US" sz="2824" baseline="3034">
              <a:solidFill>
                <a:srgbClr val="226CF5"/>
              </a:solidFill>
              <a:latin typeface="Buenos Aires" pitchFamily="2" charset="0"/>
              <a:cs typeface="Calibri"/>
            </a:endParaRPr>
          </a:p>
          <a:p>
            <a:pPr marL="11206">
              <a:spcBef>
                <a:spcPts val="86"/>
              </a:spcBef>
            </a:pPr>
            <a:r>
              <a:rPr lang="en-US" sz="2472" baseline="3034">
                <a:solidFill>
                  <a:srgbClr val="226CF5"/>
                </a:solidFill>
                <a:latin typeface="Buenos Aires" pitchFamily="2" charset="0"/>
                <a:cs typeface="Calibri"/>
              </a:rPr>
              <a:t>• Can work on campus 20 hrs./week during study time</a:t>
            </a:r>
          </a:p>
          <a:p>
            <a:pPr marL="11206">
              <a:spcBef>
                <a:spcPts val="86"/>
              </a:spcBef>
            </a:pPr>
            <a:r>
              <a:rPr lang="en-US" sz="2472" baseline="3034">
                <a:solidFill>
                  <a:srgbClr val="226CF5"/>
                </a:solidFill>
                <a:latin typeface="Buenos Aires" pitchFamily="2" charset="0"/>
                <a:cs typeface="Calibri"/>
              </a:rPr>
              <a:t>• Can work full time (i.e., 40 hrs./week) during</a:t>
            </a:r>
            <a:r>
              <a:rPr lang="en-US" sz="2472">
                <a:solidFill>
                  <a:srgbClr val="226CF5"/>
                </a:solidFill>
                <a:latin typeface="Buenos Aires" pitchFamily="2" charset="0"/>
                <a:cs typeface="Calibri"/>
              </a:rPr>
              <a:t> </a:t>
            </a:r>
            <a:r>
              <a:rPr lang="en-US" sz="2472" baseline="3034">
                <a:solidFill>
                  <a:srgbClr val="226CF5"/>
                </a:solidFill>
                <a:latin typeface="Buenos Aires" pitchFamily="2" charset="0"/>
                <a:cs typeface="Calibri"/>
              </a:rPr>
              <a:t>holidays</a:t>
            </a:r>
            <a:endParaRPr lang="en-US" sz="2472">
              <a:solidFill>
                <a:srgbClr val="226CF5"/>
              </a:solidFill>
              <a:latin typeface="Buenos Aires" pitchFamily="2" charset="0"/>
              <a:cs typeface="Calibri"/>
            </a:endParaRPr>
          </a:p>
          <a:p>
            <a:pPr marL="11206">
              <a:spcBef>
                <a:spcPts val="86"/>
              </a:spcBef>
            </a:pPr>
            <a:r>
              <a:rPr lang="en-US" sz="2472" baseline="3034">
                <a:solidFill>
                  <a:srgbClr val="226CF5"/>
                </a:solidFill>
                <a:latin typeface="Buenos Aires" pitchFamily="2" charset="0"/>
                <a:cs typeface="Calibri"/>
              </a:rPr>
              <a:t>• Positions include:</a:t>
            </a:r>
          </a:p>
        </p:txBody>
      </p:sp>
      <p:sp>
        <p:nvSpPr>
          <p:cNvPr id="20" name="TextBox 19">
            <a:extLst>
              <a:ext uri="{FF2B5EF4-FFF2-40B4-BE49-F238E27FC236}">
                <a16:creationId xmlns:a16="http://schemas.microsoft.com/office/drawing/2014/main" xmlns="" id="{C2C02441-8255-4B81-BAC4-EEAEFD712F01}"/>
              </a:ext>
            </a:extLst>
          </p:cNvPr>
          <p:cNvSpPr txBox="1"/>
          <p:nvPr/>
        </p:nvSpPr>
        <p:spPr>
          <a:xfrm>
            <a:off x="794515" y="2539697"/>
            <a:ext cx="3823293" cy="2003112"/>
          </a:xfrm>
          <a:prstGeom prst="rect">
            <a:avLst/>
          </a:prstGeom>
          <a:noFill/>
        </p:spPr>
        <p:txBody>
          <a:bodyPr wrap="square" rtlCol="0">
            <a:spAutoFit/>
          </a:bodyPr>
          <a:lstStyle/>
          <a:p>
            <a:pPr marL="11206">
              <a:lnSpc>
                <a:spcPts val="1941"/>
              </a:lnSpc>
              <a:spcBef>
                <a:spcPts val="176"/>
              </a:spcBef>
              <a:spcAft>
                <a:spcPts val="176"/>
              </a:spcAft>
            </a:pPr>
            <a:r>
              <a:rPr lang="en-US" sz="2117" baseline="3034">
                <a:cs typeface="Calibri"/>
              </a:rPr>
              <a:t> </a:t>
            </a:r>
            <a:r>
              <a:rPr lang="en-US" sz="2117" baseline="3034">
                <a:latin typeface="Buenos Aires" pitchFamily="2" charset="0"/>
                <a:cs typeface="Calibri"/>
              </a:rPr>
              <a:t>Teaching Assistantship</a:t>
            </a:r>
          </a:p>
          <a:p>
            <a:pPr marL="11206">
              <a:lnSpc>
                <a:spcPts val="1941"/>
              </a:lnSpc>
              <a:spcBef>
                <a:spcPts val="176"/>
              </a:spcBef>
              <a:spcAft>
                <a:spcPts val="176"/>
              </a:spcAft>
            </a:pPr>
            <a:r>
              <a:rPr lang="en-US" sz="2117" baseline="3034">
                <a:latin typeface="Buenos Aires" pitchFamily="2" charset="0"/>
                <a:cs typeface="Calibri"/>
              </a:rPr>
              <a:t>• Research Assistantship</a:t>
            </a:r>
          </a:p>
          <a:p>
            <a:pPr marL="11206">
              <a:lnSpc>
                <a:spcPts val="1941"/>
              </a:lnSpc>
              <a:spcBef>
                <a:spcPts val="176"/>
              </a:spcBef>
              <a:spcAft>
                <a:spcPts val="176"/>
              </a:spcAft>
            </a:pPr>
            <a:r>
              <a:rPr lang="en-US" sz="2117" baseline="3034">
                <a:latin typeface="Buenos Aires" pitchFamily="2" charset="0"/>
                <a:cs typeface="Calibri"/>
              </a:rPr>
              <a:t>• Fellowship</a:t>
            </a:r>
          </a:p>
          <a:p>
            <a:pPr marL="11206">
              <a:lnSpc>
                <a:spcPts val="1941"/>
              </a:lnSpc>
              <a:spcBef>
                <a:spcPts val="176"/>
              </a:spcBef>
              <a:spcAft>
                <a:spcPts val="176"/>
              </a:spcAft>
            </a:pPr>
            <a:r>
              <a:rPr lang="en-US" sz="2117" baseline="3034">
                <a:latin typeface="Buenos Aires" pitchFamily="2" charset="0"/>
                <a:cs typeface="Calibri"/>
              </a:rPr>
              <a:t>• Hourly Employment- Food Services, Library, </a:t>
            </a:r>
          </a:p>
          <a:p>
            <a:pPr marL="11206">
              <a:lnSpc>
                <a:spcPts val="1941"/>
              </a:lnSpc>
              <a:spcBef>
                <a:spcPts val="176"/>
              </a:spcBef>
              <a:spcAft>
                <a:spcPts val="176"/>
              </a:spcAft>
            </a:pPr>
            <a:r>
              <a:rPr lang="en-US" sz="2117" baseline="3034">
                <a:latin typeface="Buenos Aires" pitchFamily="2" charset="0"/>
                <a:cs typeface="Calibri"/>
              </a:rPr>
              <a:t>• Event Coordinator, Laboratory Assistant, etc.</a:t>
            </a:r>
            <a:endParaRPr lang="en-IN" sz="2117">
              <a:latin typeface="Buenos Aires" pitchFamily="2" charset="0"/>
            </a:endParaRPr>
          </a:p>
        </p:txBody>
      </p:sp>
      <p:sp>
        <p:nvSpPr>
          <p:cNvPr id="22" name="TextBox 21">
            <a:extLst>
              <a:ext uri="{FF2B5EF4-FFF2-40B4-BE49-F238E27FC236}">
                <a16:creationId xmlns:a16="http://schemas.microsoft.com/office/drawing/2014/main" xmlns="" id="{A23C758F-3013-46DD-9F3E-2E7A0C153A04}"/>
              </a:ext>
            </a:extLst>
          </p:cNvPr>
          <p:cNvSpPr txBox="1"/>
          <p:nvPr/>
        </p:nvSpPr>
        <p:spPr>
          <a:xfrm>
            <a:off x="4779410" y="164291"/>
            <a:ext cx="3433790" cy="52693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824" b="1">
                <a:latin typeface="Buenos Aires" pitchFamily="2" charset="0"/>
              </a:rPr>
              <a:t>Work Rights</a:t>
            </a:r>
          </a:p>
        </p:txBody>
      </p:sp>
      <p:sp>
        <p:nvSpPr>
          <p:cNvPr id="23" name="Rectangle: Rounded Corners 7">
            <a:extLst>
              <a:ext uri="{FF2B5EF4-FFF2-40B4-BE49-F238E27FC236}">
                <a16:creationId xmlns:a16="http://schemas.microsoft.com/office/drawing/2014/main" xmlns="" id="{F1618D13-F535-6FED-C5A8-F955791AF5CB}"/>
              </a:ext>
            </a:extLst>
          </p:cNvPr>
          <p:cNvSpPr/>
          <p:nvPr/>
        </p:nvSpPr>
        <p:spPr>
          <a:xfrm>
            <a:off x="384175" y="838201"/>
            <a:ext cx="10896600" cy="4800600"/>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735F7F3-C1B5-4B60-A00A-4EB618DDFB5A}"/>
              </a:ext>
            </a:extLst>
          </p:cNvPr>
          <p:cNvSpPr txBox="1">
            <a:spLocks/>
          </p:cNvSpPr>
          <p:nvPr/>
        </p:nvSpPr>
        <p:spPr>
          <a:xfrm>
            <a:off x="323528" y="132729"/>
            <a:ext cx="11573197" cy="724247"/>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schemeClr val="tx1">
                    <a:tint val="75000"/>
                  </a:schemeClr>
                </a:solidFill>
                <a:effectLst/>
                <a:uLnTx/>
                <a:uFillTx/>
                <a:latin typeface="Buenos Aires" pitchFamily="2" charset="0"/>
                <a:ea typeface="+mn-ea"/>
                <a:cs typeface="+mn-cs"/>
              </a:rPr>
              <a:t>Geography and Basics of USA</a:t>
            </a:r>
            <a:endParaRPr kumimoji="0" lang="en-US" sz="2800" b="0" i="0" u="none" strike="noStrike" kern="1200" cap="none" spc="0" normalizeH="0" baseline="0" noProof="0">
              <a:ln>
                <a:noFill/>
              </a:ln>
              <a:solidFill>
                <a:schemeClr val="tx1">
                  <a:tint val="75000"/>
                </a:schemeClr>
              </a:solidFill>
              <a:effectLst/>
              <a:uLnTx/>
              <a:uFillTx/>
              <a:latin typeface="Buenos Aires" pitchFamily="2" charset="0"/>
              <a:ea typeface="+mn-ea"/>
              <a:cs typeface="+mn-cs"/>
            </a:endParaRPr>
          </a:p>
        </p:txBody>
      </p:sp>
      <p:sp>
        <p:nvSpPr>
          <p:cNvPr id="3" name="Rectangle 2">
            <a:extLst>
              <a:ext uri="{FF2B5EF4-FFF2-40B4-BE49-F238E27FC236}">
                <a16:creationId xmlns:a16="http://schemas.microsoft.com/office/drawing/2014/main" xmlns="" id="{9457C24A-6DA3-0ADC-CFE7-F5EC20535D85}"/>
              </a:ext>
            </a:extLst>
          </p:cNvPr>
          <p:cNvSpPr/>
          <p:nvPr/>
        </p:nvSpPr>
        <p:spPr>
          <a:xfrm>
            <a:off x="2140073" y="1174181"/>
            <a:ext cx="7571501" cy="48960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xmlns="" id="{D9503E52-465C-85BC-AA87-D9E39BD6392E}"/>
              </a:ext>
            </a:extLst>
          </p:cNvPr>
          <p:cNvSpPr txBox="1"/>
          <p:nvPr/>
        </p:nvSpPr>
        <p:spPr>
          <a:xfrm>
            <a:off x="1520569" y="1259897"/>
            <a:ext cx="3691584" cy="276999"/>
          </a:xfrm>
          <a:prstGeom prst="rect">
            <a:avLst/>
          </a:prstGeom>
          <a:noFill/>
        </p:spPr>
        <p:txBody>
          <a:bodyPr wrap="square">
            <a:spAutoFit/>
          </a:bodyPr>
          <a:lstStyle/>
          <a:p>
            <a:pPr algn="ctr">
              <a:defRPr sz="1600"/>
            </a:pPr>
            <a:r>
              <a:rPr lang="en-IN" sz="1200" b="1">
                <a:latin typeface="Buenos Aires" pitchFamily="2" charset="0"/>
              </a:rPr>
              <a:t>Capital: Washington, D.C.</a:t>
            </a:r>
          </a:p>
        </p:txBody>
      </p:sp>
      <p:pic>
        <p:nvPicPr>
          <p:cNvPr id="5" name="Picture 4" descr="A white building with a dome on the side&#10;&#10;Description automatically generated">
            <a:extLst>
              <a:ext uri="{FF2B5EF4-FFF2-40B4-BE49-F238E27FC236}">
                <a16:creationId xmlns:a16="http://schemas.microsoft.com/office/drawing/2014/main" xmlns="" id="{2353C2E8-D25B-C1DB-5C90-E2E379D09899}"/>
              </a:ext>
            </a:extLst>
          </p:cNvPr>
          <p:cNvPicPr>
            <a:picLocks noChangeAspect="1"/>
          </p:cNvPicPr>
          <p:nvPr/>
        </p:nvPicPr>
        <p:blipFill>
          <a:blip r:embed="rId2" cstate="print"/>
          <a:srcRect l="100000" t="18434" r="-5762" b="9633"/>
          <a:stretch>
            <a:fillRect/>
          </a:stretch>
        </p:blipFill>
        <p:spPr>
          <a:xfrm>
            <a:off x="2140074" y="1802675"/>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sp>
        <p:nvSpPr>
          <p:cNvPr id="6" name="Rectangle 5">
            <a:extLst>
              <a:ext uri="{FF2B5EF4-FFF2-40B4-BE49-F238E27FC236}">
                <a16:creationId xmlns:a16="http://schemas.microsoft.com/office/drawing/2014/main" xmlns="" id="{77800FD5-42D8-7103-1C72-56F1D4D80356}"/>
              </a:ext>
            </a:extLst>
          </p:cNvPr>
          <p:cNvSpPr/>
          <p:nvPr/>
        </p:nvSpPr>
        <p:spPr>
          <a:xfrm>
            <a:off x="2117699" y="1917652"/>
            <a:ext cx="7571501" cy="454674"/>
          </a:xfrm>
          <a:prstGeom prst="rect">
            <a:avLst/>
          </a:prstGeom>
          <a:solidFill>
            <a:srgbClr val="226CF5">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7" name="TextBox 6">
            <a:extLst>
              <a:ext uri="{FF2B5EF4-FFF2-40B4-BE49-F238E27FC236}">
                <a16:creationId xmlns:a16="http://schemas.microsoft.com/office/drawing/2014/main" xmlns="" id="{7FC5E481-17DF-63AD-6B61-CD6FD9648E50}"/>
              </a:ext>
            </a:extLst>
          </p:cNvPr>
          <p:cNvSpPr txBox="1"/>
          <p:nvPr/>
        </p:nvSpPr>
        <p:spPr>
          <a:xfrm>
            <a:off x="1638650" y="1987798"/>
            <a:ext cx="3054365" cy="276999"/>
          </a:xfrm>
          <a:prstGeom prst="rect">
            <a:avLst/>
          </a:prstGeom>
          <a:noFill/>
        </p:spPr>
        <p:txBody>
          <a:bodyPr wrap="square">
            <a:spAutoFit/>
          </a:bodyPr>
          <a:lstStyle/>
          <a:p>
            <a:pPr algn="ctr">
              <a:defRPr sz="1600"/>
            </a:pPr>
            <a:r>
              <a:rPr lang="en-IN" sz="1200" b="1">
                <a:latin typeface="Buenos Aires" pitchFamily="2" charset="0"/>
              </a:rPr>
              <a:t>Number of States: 50</a:t>
            </a:r>
          </a:p>
        </p:txBody>
      </p:sp>
      <p:pic>
        <p:nvPicPr>
          <p:cNvPr id="8" name="Picture 7" descr="A white building with a dome on the side&#10;&#10;Description automatically generated">
            <a:extLst>
              <a:ext uri="{FF2B5EF4-FFF2-40B4-BE49-F238E27FC236}">
                <a16:creationId xmlns:a16="http://schemas.microsoft.com/office/drawing/2014/main" xmlns="" id="{1A6EB937-1FA4-2388-7F46-1054D0D8F98F}"/>
              </a:ext>
            </a:extLst>
          </p:cNvPr>
          <p:cNvPicPr>
            <a:picLocks noChangeAspect="1"/>
          </p:cNvPicPr>
          <p:nvPr/>
        </p:nvPicPr>
        <p:blipFill>
          <a:blip r:embed="rId2" cstate="print"/>
          <a:srcRect l="100000" t="18434" r="-5762" b="9633"/>
          <a:stretch>
            <a:fillRect/>
          </a:stretch>
        </p:blipFill>
        <p:spPr>
          <a:xfrm>
            <a:off x="2081415" y="2364241"/>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sp>
        <p:nvSpPr>
          <p:cNvPr id="9" name="Rectangle 8">
            <a:extLst>
              <a:ext uri="{FF2B5EF4-FFF2-40B4-BE49-F238E27FC236}">
                <a16:creationId xmlns:a16="http://schemas.microsoft.com/office/drawing/2014/main" xmlns="" id="{7F572B45-BF6F-7451-7D97-72E6FD826202}"/>
              </a:ext>
            </a:extLst>
          </p:cNvPr>
          <p:cNvSpPr/>
          <p:nvPr/>
        </p:nvSpPr>
        <p:spPr>
          <a:xfrm>
            <a:off x="2081415" y="2560242"/>
            <a:ext cx="7571501" cy="4984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a16="http://schemas.microsoft.com/office/drawing/2014/main" xmlns="" id="{2D8A461B-6E3C-A36D-FB3C-4485114E5297}"/>
              </a:ext>
            </a:extLst>
          </p:cNvPr>
          <p:cNvSpPr txBox="1"/>
          <p:nvPr/>
        </p:nvSpPr>
        <p:spPr>
          <a:xfrm>
            <a:off x="1906469" y="2637246"/>
            <a:ext cx="3691584" cy="276999"/>
          </a:xfrm>
          <a:prstGeom prst="rect">
            <a:avLst/>
          </a:prstGeom>
          <a:noFill/>
        </p:spPr>
        <p:txBody>
          <a:bodyPr wrap="square">
            <a:spAutoFit/>
          </a:bodyPr>
          <a:lstStyle/>
          <a:p>
            <a:pPr algn="ctr">
              <a:defRPr sz="1600"/>
            </a:pPr>
            <a:r>
              <a:rPr lang="en-US" sz="1200" b="1">
                <a:latin typeface="Buenos Aires" pitchFamily="2" charset="0"/>
              </a:rPr>
              <a:t>Population:  around 331 million (2023)</a:t>
            </a:r>
          </a:p>
        </p:txBody>
      </p:sp>
      <p:pic>
        <p:nvPicPr>
          <p:cNvPr id="11" name="Picture 10" descr="A white building with a dome on the side&#10;&#10;Description automatically generated">
            <a:extLst>
              <a:ext uri="{FF2B5EF4-FFF2-40B4-BE49-F238E27FC236}">
                <a16:creationId xmlns:a16="http://schemas.microsoft.com/office/drawing/2014/main" xmlns="" id="{4C4D6BCF-CF33-1F62-4562-0EE33B4381F3}"/>
              </a:ext>
            </a:extLst>
          </p:cNvPr>
          <p:cNvPicPr>
            <a:picLocks noChangeAspect="1"/>
          </p:cNvPicPr>
          <p:nvPr/>
        </p:nvPicPr>
        <p:blipFill>
          <a:blip r:embed="rId2" cstate="print"/>
          <a:srcRect l="100000" t="18434" r="-5762" b="9633"/>
          <a:stretch>
            <a:fillRect/>
          </a:stretch>
        </p:blipFill>
        <p:spPr>
          <a:xfrm>
            <a:off x="2081415" y="3070186"/>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sp>
        <p:nvSpPr>
          <p:cNvPr id="12" name="Rectangle 11">
            <a:extLst>
              <a:ext uri="{FF2B5EF4-FFF2-40B4-BE49-F238E27FC236}">
                <a16:creationId xmlns:a16="http://schemas.microsoft.com/office/drawing/2014/main" xmlns="" id="{787F0210-069D-8AB4-F8C3-924999D6A907}"/>
              </a:ext>
            </a:extLst>
          </p:cNvPr>
          <p:cNvSpPr/>
          <p:nvPr/>
        </p:nvSpPr>
        <p:spPr>
          <a:xfrm>
            <a:off x="2076413" y="3257674"/>
            <a:ext cx="7571501" cy="489603"/>
          </a:xfrm>
          <a:prstGeom prst="rect">
            <a:avLst/>
          </a:prstGeom>
          <a:solidFill>
            <a:srgbClr val="226CF5">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3" name="Picture 12" descr="A white building with a dome on the side&#10;&#10;Description automatically generated">
            <a:extLst>
              <a:ext uri="{FF2B5EF4-FFF2-40B4-BE49-F238E27FC236}">
                <a16:creationId xmlns:a16="http://schemas.microsoft.com/office/drawing/2014/main" xmlns="" id="{37721715-B69C-8DE6-E90B-A6F06A07460E}"/>
              </a:ext>
            </a:extLst>
          </p:cNvPr>
          <p:cNvPicPr>
            <a:picLocks noChangeAspect="1"/>
          </p:cNvPicPr>
          <p:nvPr/>
        </p:nvPicPr>
        <p:blipFill>
          <a:blip r:embed="rId2" cstate="print"/>
          <a:srcRect l="100000" t="18434" r="-5762" b="9633"/>
          <a:stretch>
            <a:fillRect/>
          </a:stretch>
        </p:blipFill>
        <p:spPr>
          <a:xfrm>
            <a:off x="2103790" y="3898962"/>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sp>
        <p:nvSpPr>
          <p:cNvPr id="14" name="Rectangle 13">
            <a:extLst>
              <a:ext uri="{FF2B5EF4-FFF2-40B4-BE49-F238E27FC236}">
                <a16:creationId xmlns:a16="http://schemas.microsoft.com/office/drawing/2014/main" xmlns="" id="{BDE48B48-0DCE-E47B-7009-466A9EF21CA1}"/>
              </a:ext>
            </a:extLst>
          </p:cNvPr>
          <p:cNvSpPr/>
          <p:nvPr/>
        </p:nvSpPr>
        <p:spPr>
          <a:xfrm>
            <a:off x="2081415" y="4013939"/>
            <a:ext cx="7571501" cy="45467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15" name="Picture 14" descr="A white building with a dome on the side&#10;&#10;Description automatically generated">
            <a:extLst>
              <a:ext uri="{FF2B5EF4-FFF2-40B4-BE49-F238E27FC236}">
                <a16:creationId xmlns:a16="http://schemas.microsoft.com/office/drawing/2014/main" xmlns="" id="{8B896F88-5F75-29BC-E273-DFFEC2024CE9}"/>
              </a:ext>
            </a:extLst>
          </p:cNvPr>
          <p:cNvPicPr>
            <a:picLocks noChangeAspect="1"/>
          </p:cNvPicPr>
          <p:nvPr/>
        </p:nvPicPr>
        <p:blipFill>
          <a:blip r:embed="rId2" cstate="print"/>
          <a:srcRect l="100000" t="18434" r="-5762" b="9633"/>
          <a:stretch>
            <a:fillRect/>
          </a:stretch>
        </p:blipFill>
        <p:spPr>
          <a:xfrm>
            <a:off x="2045131" y="4460528"/>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sp>
        <p:nvSpPr>
          <p:cNvPr id="16" name="Rectangle 15">
            <a:extLst>
              <a:ext uri="{FF2B5EF4-FFF2-40B4-BE49-F238E27FC236}">
                <a16:creationId xmlns:a16="http://schemas.microsoft.com/office/drawing/2014/main" xmlns="" id="{9BE479D4-43C3-9B17-C9F0-68C7E8828134}"/>
              </a:ext>
            </a:extLst>
          </p:cNvPr>
          <p:cNvSpPr/>
          <p:nvPr/>
        </p:nvSpPr>
        <p:spPr>
          <a:xfrm>
            <a:off x="2068357" y="4707095"/>
            <a:ext cx="7571501" cy="498499"/>
          </a:xfrm>
          <a:prstGeom prst="rect">
            <a:avLst/>
          </a:prstGeom>
          <a:solidFill>
            <a:srgbClr val="226CF5">
              <a:alpha val="1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7" name="TextBox 16">
            <a:extLst>
              <a:ext uri="{FF2B5EF4-FFF2-40B4-BE49-F238E27FC236}">
                <a16:creationId xmlns:a16="http://schemas.microsoft.com/office/drawing/2014/main" xmlns="" id="{BBCEDA26-C442-19B5-E45E-FAC6E41FE814}"/>
              </a:ext>
            </a:extLst>
          </p:cNvPr>
          <p:cNvSpPr txBox="1"/>
          <p:nvPr/>
        </p:nvSpPr>
        <p:spPr>
          <a:xfrm>
            <a:off x="1520569" y="3344089"/>
            <a:ext cx="3624892" cy="276999"/>
          </a:xfrm>
          <a:prstGeom prst="rect">
            <a:avLst/>
          </a:prstGeom>
          <a:noFill/>
        </p:spPr>
        <p:txBody>
          <a:bodyPr wrap="square">
            <a:spAutoFit/>
          </a:bodyPr>
          <a:lstStyle/>
          <a:p>
            <a:pPr algn="ctr">
              <a:defRPr sz="1600"/>
            </a:pPr>
            <a:r>
              <a:rPr lang="en-IN" sz="1200" b="1">
                <a:latin typeface="Buenos Aires" pitchFamily="2" charset="0"/>
              </a:rPr>
              <a:t>Official Language: English</a:t>
            </a:r>
          </a:p>
        </p:txBody>
      </p:sp>
      <p:sp>
        <p:nvSpPr>
          <p:cNvPr id="18" name="TextBox 17">
            <a:extLst>
              <a:ext uri="{FF2B5EF4-FFF2-40B4-BE49-F238E27FC236}">
                <a16:creationId xmlns:a16="http://schemas.microsoft.com/office/drawing/2014/main" xmlns="" id="{30761B0B-64B7-0291-B6FE-07587ED4B434}"/>
              </a:ext>
            </a:extLst>
          </p:cNvPr>
          <p:cNvSpPr txBox="1"/>
          <p:nvPr/>
        </p:nvSpPr>
        <p:spPr>
          <a:xfrm>
            <a:off x="2067888" y="4080471"/>
            <a:ext cx="4202658" cy="276999"/>
          </a:xfrm>
          <a:prstGeom prst="rect">
            <a:avLst/>
          </a:prstGeom>
          <a:noFill/>
        </p:spPr>
        <p:txBody>
          <a:bodyPr wrap="square">
            <a:spAutoFit/>
          </a:bodyPr>
          <a:lstStyle/>
          <a:p>
            <a:pPr algn="ctr">
              <a:defRPr sz="1600"/>
            </a:pPr>
            <a:r>
              <a:rPr lang="en-US" sz="1200" b="1">
                <a:latin typeface="Buenos Aires" pitchFamily="2" charset="0"/>
              </a:rPr>
              <a:t>Currency: US Dollar (USD) Current Rate: 85 – 87 INR</a:t>
            </a:r>
          </a:p>
        </p:txBody>
      </p:sp>
      <p:sp>
        <p:nvSpPr>
          <p:cNvPr id="19" name="TextBox 18">
            <a:extLst>
              <a:ext uri="{FF2B5EF4-FFF2-40B4-BE49-F238E27FC236}">
                <a16:creationId xmlns:a16="http://schemas.microsoft.com/office/drawing/2014/main" xmlns="" id="{CAD336D3-A760-6060-01FD-10F0C9C3BCBB}"/>
              </a:ext>
            </a:extLst>
          </p:cNvPr>
          <p:cNvSpPr txBox="1"/>
          <p:nvPr/>
        </p:nvSpPr>
        <p:spPr>
          <a:xfrm>
            <a:off x="2114431" y="4717138"/>
            <a:ext cx="7458194" cy="461665"/>
          </a:xfrm>
          <a:prstGeom prst="rect">
            <a:avLst/>
          </a:prstGeom>
          <a:noFill/>
        </p:spPr>
        <p:txBody>
          <a:bodyPr wrap="square">
            <a:spAutoFit/>
          </a:bodyPr>
          <a:lstStyle/>
          <a:p>
            <a:pPr>
              <a:defRPr sz="1600"/>
            </a:pPr>
            <a:r>
              <a:rPr lang="en-US" sz="1200" b="1">
                <a:latin typeface="Buenos Aires" pitchFamily="2" charset="0"/>
              </a:rPr>
              <a:t>The USA is bordered by Canada to the north, Mexico to the south, the Atlantic Ocean to the east, and the Pacific Ocean to the west</a:t>
            </a:r>
          </a:p>
        </p:txBody>
      </p:sp>
      <p:pic>
        <p:nvPicPr>
          <p:cNvPr id="20" name="Picture 19" descr="A white building with a dome on the side&#10;&#10;Description automatically generated">
            <a:extLst>
              <a:ext uri="{FF2B5EF4-FFF2-40B4-BE49-F238E27FC236}">
                <a16:creationId xmlns:a16="http://schemas.microsoft.com/office/drawing/2014/main" xmlns="" id="{CC5BC07C-8230-0DDA-A188-75592CD14674}"/>
              </a:ext>
            </a:extLst>
          </p:cNvPr>
          <p:cNvPicPr>
            <a:picLocks noChangeAspect="1"/>
          </p:cNvPicPr>
          <p:nvPr/>
        </p:nvPicPr>
        <p:blipFill>
          <a:blip r:embed="rId2" cstate="print"/>
          <a:srcRect l="100000" t="18434" r="-5762" b="9633"/>
          <a:stretch>
            <a:fillRect/>
          </a:stretch>
        </p:blipFill>
        <p:spPr>
          <a:xfrm>
            <a:off x="2068357" y="5323483"/>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pic>
        <p:nvPicPr>
          <p:cNvPr id="21" name="Picture 20" descr="A white building with a dome on the side&#10;&#10;Description automatically generated">
            <a:extLst>
              <a:ext uri="{FF2B5EF4-FFF2-40B4-BE49-F238E27FC236}">
                <a16:creationId xmlns:a16="http://schemas.microsoft.com/office/drawing/2014/main" xmlns="" id="{A31DF440-109A-9372-558D-4AD030A4034E}"/>
              </a:ext>
            </a:extLst>
          </p:cNvPr>
          <p:cNvPicPr>
            <a:picLocks noChangeAspect="1"/>
          </p:cNvPicPr>
          <p:nvPr/>
        </p:nvPicPr>
        <p:blipFill>
          <a:blip r:embed="rId2" cstate="print"/>
          <a:srcRect l="100000" t="18434" r="-5762" b="9633"/>
          <a:stretch>
            <a:fillRect/>
          </a:stretch>
        </p:blipFill>
        <p:spPr>
          <a:xfrm>
            <a:off x="2081415" y="5186035"/>
            <a:ext cx="69300" cy="576611"/>
          </a:xfrm>
          <a:custGeom>
            <a:avLst/>
            <a:gdLst>
              <a:gd name="connsiteX0" fmla="*/ 0 w 69300"/>
              <a:gd name="connsiteY0" fmla="*/ 0 h 576611"/>
              <a:gd name="connsiteX1" fmla="*/ 17664 w 69300"/>
              <a:gd name="connsiteY1" fmla="*/ 32543 h 576611"/>
              <a:gd name="connsiteX2" fmla="*/ 69300 w 69300"/>
              <a:gd name="connsiteY2" fmla="*/ 288305 h 576611"/>
              <a:gd name="connsiteX3" fmla="*/ 17664 w 69300"/>
              <a:gd name="connsiteY3" fmla="*/ 544067 h 576611"/>
              <a:gd name="connsiteX4" fmla="*/ 0 w 69300"/>
              <a:gd name="connsiteY4" fmla="*/ 576611 h 576611"/>
              <a:gd name="connsiteX5" fmla="*/ 0 w 69300"/>
              <a:gd name="connsiteY5" fmla="*/ 0 h 57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00" h="576611">
                <a:moveTo>
                  <a:pt x="0" y="0"/>
                </a:moveTo>
                <a:lnTo>
                  <a:pt x="17664" y="32543"/>
                </a:lnTo>
                <a:cubicBezTo>
                  <a:pt x="50914" y="111154"/>
                  <a:pt x="69300" y="197582"/>
                  <a:pt x="69300" y="288305"/>
                </a:cubicBezTo>
                <a:cubicBezTo>
                  <a:pt x="69300" y="379028"/>
                  <a:pt x="50914" y="465456"/>
                  <a:pt x="17664" y="544067"/>
                </a:cubicBezTo>
                <a:lnTo>
                  <a:pt x="0" y="576611"/>
                </a:lnTo>
                <a:lnTo>
                  <a:pt x="0" y="0"/>
                </a:lnTo>
                <a:close/>
              </a:path>
            </a:pathLst>
          </a:custGeom>
        </p:spPr>
      </p:pic>
      <p:sp>
        <p:nvSpPr>
          <p:cNvPr id="22" name="Rectangle 21">
            <a:extLst>
              <a:ext uri="{FF2B5EF4-FFF2-40B4-BE49-F238E27FC236}">
                <a16:creationId xmlns:a16="http://schemas.microsoft.com/office/drawing/2014/main" xmlns="" id="{20E66BE3-1D68-F216-E999-D41CECD13023}"/>
              </a:ext>
            </a:extLst>
          </p:cNvPr>
          <p:cNvSpPr/>
          <p:nvPr/>
        </p:nvSpPr>
        <p:spPr>
          <a:xfrm>
            <a:off x="2081415" y="5382036"/>
            <a:ext cx="7571501" cy="4984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23" name="TextBox 22">
            <a:extLst>
              <a:ext uri="{FF2B5EF4-FFF2-40B4-BE49-F238E27FC236}">
                <a16:creationId xmlns:a16="http://schemas.microsoft.com/office/drawing/2014/main" xmlns="" id="{40AA0CBD-62D4-248F-34F9-C2B3039F26A1}"/>
              </a:ext>
            </a:extLst>
          </p:cNvPr>
          <p:cNvSpPr txBox="1"/>
          <p:nvPr/>
        </p:nvSpPr>
        <p:spPr>
          <a:xfrm>
            <a:off x="1970129" y="5467520"/>
            <a:ext cx="6191129" cy="276999"/>
          </a:xfrm>
          <a:prstGeom prst="rect">
            <a:avLst/>
          </a:prstGeom>
          <a:noFill/>
        </p:spPr>
        <p:txBody>
          <a:bodyPr wrap="square">
            <a:spAutoFit/>
          </a:bodyPr>
          <a:lstStyle/>
          <a:p>
            <a:pPr algn="ctr">
              <a:defRPr sz="1600"/>
            </a:pPr>
            <a:r>
              <a:rPr lang="en-US" sz="1200" b="1">
                <a:latin typeface="Buenos Aires" pitchFamily="2" charset="0"/>
              </a:rPr>
              <a:t>Third-largest country in the world by total area, after Russia and Canada.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age result for internships">
            <a:extLst>
              <a:ext uri="{FF2B5EF4-FFF2-40B4-BE49-F238E27FC236}">
                <a16:creationId xmlns:a16="http://schemas.microsoft.com/office/drawing/2014/main" xmlns="" id="{E84B3B50-3D8E-4AD7-A51B-9148D359C605}"/>
              </a:ext>
            </a:extLst>
          </p:cNvPr>
          <p:cNvPicPr>
            <a:picLocks noChangeAspect="1" noChangeArrowheads="1"/>
          </p:cNvPicPr>
          <p:nvPr/>
        </p:nvPicPr>
        <p:blipFill rotWithShape="1">
          <a:blip r:embed="rId2">
            <a:extLst>
              <a:ext uri="{BEBA8EAE-BF5A-486C-A8C5-ECC9F3942E4B}">
                <a14:imgProps xmlns:a14="http://schemas.microsoft.com/office/drawing/2010/main" xmlns="">
                  <a14:imgLayer r:embed="rId4">
                    <a14:imgEffect>
                      <a14:brightnessContrast bright="10000"/>
                    </a14:imgEffect>
                  </a14:imgLayer>
                </a14:imgProps>
              </a:ext>
              <a:ext uri="{28A0092B-C50C-407E-A947-70E740481C1C}">
                <a14:useLocalDpi xmlns:a14="http://schemas.microsoft.com/office/drawing/2010/main" xmlns="" val="0"/>
              </a:ext>
            </a:extLst>
          </a:blip>
          <a:srcRect r="9185"/>
          <a:stretch/>
        </p:blipFill>
        <p:spPr bwMode="auto">
          <a:xfrm>
            <a:off x="9462276" y="1034146"/>
            <a:ext cx="2045504" cy="2252382"/>
          </a:xfrm>
          <a:prstGeom prst="rect">
            <a:avLst/>
          </a:prstGeom>
          <a:noFill/>
          <a:extLst>
            <a:ext uri="{909E8E84-426E-40DD-AFC4-6F175D3DCCD1}">
              <a14:hiddenFill xmlns:a14="http://schemas.microsoft.com/office/drawing/2010/main" xmlns="">
                <a:solidFill>
                  <a:srgbClr val="FFFFFF"/>
                </a:solidFill>
              </a14:hiddenFill>
            </a:ext>
          </a:extLst>
        </p:spPr>
      </p:pic>
      <p:sp>
        <p:nvSpPr>
          <p:cNvPr id="3" name="object 17"/>
          <p:cNvSpPr txBox="1"/>
          <p:nvPr/>
        </p:nvSpPr>
        <p:spPr>
          <a:xfrm>
            <a:off x="2479963" y="2023183"/>
            <a:ext cx="5846556" cy="336176"/>
          </a:xfrm>
          <a:prstGeom prst="rect">
            <a:avLst/>
          </a:prstGeom>
        </p:spPr>
        <p:txBody>
          <a:bodyPr wrap="square" lIns="0" tIns="0" rIns="0" bIns="0" rtlCol="0">
            <a:noAutofit/>
          </a:bodyPr>
          <a:lstStyle/>
          <a:p>
            <a:pPr marL="11206">
              <a:lnSpc>
                <a:spcPts val="1707"/>
              </a:lnSpc>
              <a:spcBef>
                <a:spcPts val="86"/>
              </a:spcBef>
            </a:pPr>
            <a:endParaRPr sz="2117">
              <a:latin typeface="Calibri"/>
              <a:cs typeface="Calibri"/>
            </a:endParaRPr>
          </a:p>
        </p:txBody>
      </p:sp>
      <p:sp>
        <p:nvSpPr>
          <p:cNvPr id="4" name="object 16"/>
          <p:cNvSpPr txBox="1"/>
          <p:nvPr/>
        </p:nvSpPr>
        <p:spPr>
          <a:xfrm>
            <a:off x="2602680" y="1722188"/>
            <a:ext cx="206041" cy="938168"/>
          </a:xfrm>
          <a:prstGeom prst="rect">
            <a:avLst/>
          </a:prstGeom>
        </p:spPr>
        <p:txBody>
          <a:bodyPr wrap="square" lIns="0" tIns="0" rIns="0" bIns="0" rtlCol="0">
            <a:noAutofit/>
          </a:bodyPr>
          <a:lstStyle/>
          <a:p>
            <a:pPr marL="11206" marR="19">
              <a:lnSpc>
                <a:spcPts val="1707"/>
              </a:lnSpc>
              <a:spcBef>
                <a:spcPts val="86"/>
              </a:spcBef>
            </a:pPr>
            <a:endParaRPr lang="en-US" sz="2382" baseline="3034">
              <a:latin typeface="Calibri"/>
              <a:cs typeface="Calibri"/>
            </a:endParaRPr>
          </a:p>
        </p:txBody>
      </p:sp>
      <p:sp>
        <p:nvSpPr>
          <p:cNvPr id="5" name="object 15"/>
          <p:cNvSpPr txBox="1"/>
          <p:nvPr/>
        </p:nvSpPr>
        <p:spPr>
          <a:xfrm>
            <a:off x="870857" y="847992"/>
            <a:ext cx="7762932" cy="3611843"/>
          </a:xfrm>
          <a:prstGeom prst="rect">
            <a:avLst/>
          </a:prstGeom>
        </p:spPr>
        <p:txBody>
          <a:bodyPr wrap="square" lIns="0" tIns="0" rIns="0" bIns="0" rtlCol="0">
            <a:noAutofit/>
          </a:bodyPr>
          <a:lstStyle/>
          <a:p>
            <a:pPr marL="61695" marR="30256">
              <a:lnSpc>
                <a:spcPts val="1707"/>
              </a:lnSpc>
            </a:pPr>
            <a:endParaRPr lang="en-US" sz="2117" baseline="3034" dirty="0">
              <a:latin typeface="Buenos Aires" pitchFamily="2" charset="0"/>
              <a:cs typeface="Calibri"/>
            </a:endParaRPr>
          </a:p>
          <a:p>
            <a:pPr marL="11280" marR="30256">
              <a:lnSpc>
                <a:spcPts val="1707"/>
              </a:lnSpc>
            </a:pPr>
            <a:r>
              <a:rPr lang="en-US" sz="3177" b="1" baseline="3034" dirty="0">
                <a:solidFill>
                  <a:srgbClr val="226CF5"/>
                </a:solidFill>
                <a:latin typeface="Buenos Aires" pitchFamily="2" charset="0"/>
                <a:cs typeface="Calibri"/>
              </a:rPr>
              <a:t>Curricular</a:t>
            </a:r>
            <a:r>
              <a:rPr lang="en-US" sz="3177" b="1" spc="-12" baseline="3034" dirty="0">
                <a:solidFill>
                  <a:srgbClr val="226CF5"/>
                </a:solidFill>
                <a:latin typeface="Buenos Aires" pitchFamily="2" charset="0"/>
                <a:cs typeface="Calibri"/>
              </a:rPr>
              <a:t> </a:t>
            </a:r>
            <a:r>
              <a:rPr lang="en-US" sz="3177" b="1" baseline="3034" dirty="0">
                <a:solidFill>
                  <a:srgbClr val="226CF5"/>
                </a:solidFill>
                <a:latin typeface="Buenos Aires" pitchFamily="2" charset="0"/>
                <a:cs typeface="Calibri"/>
              </a:rPr>
              <a:t>P</a:t>
            </a:r>
            <a:r>
              <a:rPr lang="en-US" sz="3177" b="1" spc="-33" baseline="3034" dirty="0">
                <a:solidFill>
                  <a:srgbClr val="226CF5"/>
                </a:solidFill>
                <a:latin typeface="Buenos Aires" pitchFamily="2" charset="0"/>
                <a:cs typeface="Calibri"/>
              </a:rPr>
              <a:t>r</a:t>
            </a:r>
            <a:r>
              <a:rPr lang="en-US" sz="3177" b="1" baseline="3034" dirty="0">
                <a:solidFill>
                  <a:srgbClr val="226CF5"/>
                </a:solidFill>
                <a:latin typeface="Buenos Aires" pitchFamily="2" charset="0"/>
                <a:cs typeface="Calibri"/>
              </a:rPr>
              <a:t>acti</a:t>
            </a:r>
            <a:r>
              <a:rPr lang="en-US" sz="3177" b="1" spc="-8" baseline="3034" dirty="0">
                <a:solidFill>
                  <a:srgbClr val="226CF5"/>
                </a:solidFill>
                <a:latin typeface="Buenos Aires" pitchFamily="2" charset="0"/>
                <a:cs typeface="Calibri"/>
              </a:rPr>
              <a:t>c</a:t>
            </a:r>
            <a:r>
              <a:rPr lang="en-US" sz="3177" b="1" baseline="3034" dirty="0">
                <a:solidFill>
                  <a:srgbClr val="226CF5"/>
                </a:solidFill>
                <a:latin typeface="Buenos Aires" pitchFamily="2" charset="0"/>
                <a:cs typeface="Calibri"/>
              </a:rPr>
              <a:t>al</a:t>
            </a:r>
            <a:r>
              <a:rPr lang="en-US" sz="3177" b="1" spc="-12" baseline="3034" dirty="0">
                <a:solidFill>
                  <a:srgbClr val="226CF5"/>
                </a:solidFill>
                <a:latin typeface="Buenos Aires" pitchFamily="2" charset="0"/>
                <a:cs typeface="Calibri"/>
              </a:rPr>
              <a:t> </a:t>
            </a:r>
            <a:r>
              <a:rPr lang="en-US" sz="3177" b="1" spc="-74" baseline="3034" dirty="0">
                <a:solidFill>
                  <a:srgbClr val="226CF5"/>
                </a:solidFill>
                <a:latin typeface="Buenos Aires" pitchFamily="2" charset="0"/>
                <a:cs typeface="Calibri"/>
              </a:rPr>
              <a:t>T</a:t>
            </a:r>
            <a:r>
              <a:rPr lang="en-US" sz="3177" b="1" spc="-33" baseline="3034" dirty="0">
                <a:solidFill>
                  <a:srgbClr val="226CF5"/>
                </a:solidFill>
                <a:latin typeface="Buenos Aires" pitchFamily="2" charset="0"/>
                <a:cs typeface="Calibri"/>
              </a:rPr>
              <a:t>r</a:t>
            </a:r>
            <a:r>
              <a:rPr lang="en-US" sz="3177" b="1" baseline="3034" dirty="0">
                <a:solidFill>
                  <a:srgbClr val="226CF5"/>
                </a:solidFill>
                <a:latin typeface="Buenos Aires" pitchFamily="2" charset="0"/>
                <a:cs typeface="Calibri"/>
              </a:rPr>
              <a:t>a</a:t>
            </a:r>
            <a:r>
              <a:rPr lang="en-US" sz="3177" b="1" spc="4" baseline="3034" dirty="0">
                <a:solidFill>
                  <a:srgbClr val="226CF5"/>
                </a:solidFill>
                <a:latin typeface="Buenos Aires" pitchFamily="2" charset="0"/>
                <a:cs typeface="Calibri"/>
              </a:rPr>
              <a:t>i</a:t>
            </a:r>
            <a:r>
              <a:rPr lang="en-US" sz="3177" b="1" baseline="3034" dirty="0">
                <a:solidFill>
                  <a:srgbClr val="226CF5"/>
                </a:solidFill>
                <a:latin typeface="Buenos Aires" pitchFamily="2" charset="0"/>
                <a:cs typeface="Calibri"/>
              </a:rPr>
              <a:t>n</a:t>
            </a:r>
            <a:r>
              <a:rPr lang="en-US" sz="3177" b="1" spc="-4" baseline="3034" dirty="0">
                <a:solidFill>
                  <a:srgbClr val="226CF5"/>
                </a:solidFill>
                <a:latin typeface="Buenos Aires" pitchFamily="2" charset="0"/>
                <a:cs typeface="Calibri"/>
              </a:rPr>
              <a:t>in</a:t>
            </a:r>
            <a:r>
              <a:rPr lang="en-US" sz="3177" b="1" baseline="3034" dirty="0">
                <a:solidFill>
                  <a:srgbClr val="226CF5"/>
                </a:solidFill>
                <a:latin typeface="Buenos Aires" pitchFamily="2" charset="0"/>
                <a:cs typeface="Calibri"/>
              </a:rPr>
              <a:t>g</a:t>
            </a:r>
            <a:r>
              <a:rPr lang="en-US" sz="3177" b="1" spc="-12" baseline="3034" dirty="0">
                <a:solidFill>
                  <a:srgbClr val="226CF5"/>
                </a:solidFill>
                <a:latin typeface="Buenos Aires" pitchFamily="2" charset="0"/>
                <a:cs typeface="Calibri"/>
              </a:rPr>
              <a:t> </a:t>
            </a:r>
            <a:r>
              <a:rPr lang="en-US" sz="3177" b="1" baseline="3034" dirty="0">
                <a:solidFill>
                  <a:srgbClr val="226CF5"/>
                </a:solidFill>
                <a:latin typeface="Buenos Aires" pitchFamily="2" charset="0"/>
                <a:cs typeface="Calibri"/>
              </a:rPr>
              <a:t>(CPT)</a:t>
            </a:r>
            <a:r>
              <a:rPr lang="en-US" sz="3177" b="1" spc="4" baseline="3034" dirty="0">
                <a:solidFill>
                  <a:srgbClr val="226CF5"/>
                </a:solidFill>
                <a:latin typeface="Buenos Aires" pitchFamily="2" charset="0"/>
                <a:cs typeface="Calibri"/>
              </a:rPr>
              <a:t> </a:t>
            </a:r>
          </a:p>
          <a:p>
            <a:pPr marL="354180" marR="30256" indent="-342900">
              <a:lnSpc>
                <a:spcPts val="1707"/>
              </a:lnSpc>
              <a:buFont typeface="Arial" panose="020B0604020202020204" pitchFamily="34" charset="0"/>
              <a:buChar char="•"/>
            </a:pPr>
            <a:endParaRPr lang="en-US" sz="2117" b="1" spc="4" baseline="3034" dirty="0">
              <a:latin typeface="Buenos Aires" pitchFamily="2" charset="0"/>
              <a:cs typeface="Calibri"/>
            </a:endParaRPr>
          </a:p>
          <a:p>
            <a:pPr marL="354180" marR="30256" indent="-342900">
              <a:lnSpc>
                <a:spcPts val="1707"/>
              </a:lnSpc>
              <a:buFont typeface="Arial" panose="020B0604020202020204" pitchFamily="34" charset="0"/>
              <a:buChar char="•"/>
            </a:pPr>
            <a:r>
              <a:rPr lang="en-US" sz="2117" spc="-25" baseline="3034" dirty="0">
                <a:latin typeface="Buenos Aires" pitchFamily="2" charset="0"/>
                <a:cs typeface="Calibri"/>
              </a:rPr>
              <a:t>Pr</a:t>
            </a:r>
            <a:r>
              <a:rPr lang="en-US" sz="2117" spc="-8" baseline="3034" dirty="0">
                <a:latin typeface="Buenos Aires" pitchFamily="2" charset="0"/>
                <a:cs typeface="Calibri"/>
              </a:rPr>
              <a:t>o</a:t>
            </a:r>
            <a:r>
              <a:rPr lang="en-US" sz="2117" spc="4" baseline="3034" dirty="0">
                <a:latin typeface="Buenos Aires" pitchFamily="2" charset="0"/>
                <a:cs typeface="Calibri"/>
              </a:rPr>
              <a:t>v</a:t>
            </a:r>
            <a:r>
              <a:rPr lang="en-US" sz="2117" baseline="3034" dirty="0">
                <a:latin typeface="Buenos Aires" pitchFamily="2" charset="0"/>
                <a:cs typeface="Calibri"/>
              </a:rPr>
              <a:t>ides </a:t>
            </a:r>
            <a:r>
              <a:rPr lang="en-US" sz="2117" baseline="1517" dirty="0">
                <a:latin typeface="Buenos Aires" pitchFamily="2" charset="0"/>
                <a:cs typeface="Calibri"/>
              </a:rPr>
              <a:t>opportunity</a:t>
            </a:r>
            <a:r>
              <a:rPr lang="en-US" sz="2117" spc="8" baseline="1517" dirty="0">
                <a:latin typeface="Buenos Aires" pitchFamily="2" charset="0"/>
                <a:cs typeface="Calibri"/>
              </a:rPr>
              <a:t> </a:t>
            </a:r>
            <a:r>
              <a:rPr lang="en-US" sz="2117" b="1" spc="-17" baseline="1517" dirty="0">
                <a:latin typeface="Buenos Aires" pitchFamily="2" charset="0"/>
                <a:cs typeface="Calibri"/>
              </a:rPr>
              <a:t>t</a:t>
            </a:r>
            <a:r>
              <a:rPr lang="en-US" sz="2117" b="1" baseline="1517" dirty="0">
                <a:latin typeface="Buenos Aires" pitchFamily="2" charset="0"/>
                <a:cs typeface="Calibri"/>
              </a:rPr>
              <a:t>o</a:t>
            </a:r>
            <a:r>
              <a:rPr lang="en-US" sz="2117" b="1" spc="4" baseline="1517" dirty="0">
                <a:latin typeface="Buenos Aires" pitchFamily="2" charset="0"/>
                <a:cs typeface="Calibri"/>
              </a:rPr>
              <a:t> </a:t>
            </a:r>
            <a:r>
              <a:rPr lang="en-US" sz="2117" b="1" spc="-25" baseline="1517" dirty="0">
                <a:latin typeface="Buenos Aires" pitchFamily="2" charset="0"/>
                <a:cs typeface="Calibri"/>
              </a:rPr>
              <a:t>g</a:t>
            </a:r>
            <a:r>
              <a:rPr lang="en-US" sz="2117" b="1" baseline="1517" dirty="0">
                <a:latin typeface="Buenos Aires" pitchFamily="2" charset="0"/>
                <a:cs typeface="Calibri"/>
              </a:rPr>
              <a:t>a</a:t>
            </a:r>
            <a:r>
              <a:rPr lang="en-US" sz="2117" b="1" spc="4" baseline="1517" dirty="0">
                <a:latin typeface="Buenos Aires" pitchFamily="2" charset="0"/>
                <a:cs typeface="Calibri"/>
              </a:rPr>
              <a:t>i</a:t>
            </a:r>
            <a:r>
              <a:rPr lang="en-US" sz="2117" b="1" baseline="1517" dirty="0">
                <a:latin typeface="Buenos Aires" pitchFamily="2" charset="0"/>
                <a:cs typeface="Calibri"/>
              </a:rPr>
              <a:t>n</a:t>
            </a:r>
            <a:r>
              <a:rPr lang="en-US" sz="2117" b="1" spc="-8" baseline="1517" dirty="0">
                <a:latin typeface="Buenos Aires" pitchFamily="2" charset="0"/>
                <a:cs typeface="Calibri"/>
              </a:rPr>
              <a:t> </a:t>
            </a:r>
            <a:r>
              <a:rPr lang="en-US" sz="2117" b="1" baseline="1517" dirty="0">
                <a:latin typeface="Buenos Aires" pitchFamily="2" charset="0"/>
                <a:cs typeface="Calibri"/>
              </a:rPr>
              <a:t>actual</a:t>
            </a:r>
            <a:r>
              <a:rPr lang="en-US" sz="2117" b="1" spc="-8" baseline="1517" dirty="0">
                <a:latin typeface="Buenos Aires" pitchFamily="2" charset="0"/>
                <a:cs typeface="Calibri"/>
              </a:rPr>
              <a:t> </a:t>
            </a:r>
            <a:r>
              <a:rPr lang="en-US" sz="2117" b="1" baseline="1517" dirty="0">
                <a:latin typeface="Buenos Aires" pitchFamily="2" charset="0"/>
                <a:cs typeface="Calibri"/>
              </a:rPr>
              <a:t>empl</a:t>
            </a:r>
            <a:r>
              <a:rPr lang="en-US" sz="2117" b="1" spc="-12" baseline="1517" dirty="0">
                <a:latin typeface="Buenos Aires" pitchFamily="2" charset="0"/>
                <a:cs typeface="Calibri"/>
              </a:rPr>
              <a:t>o</a:t>
            </a:r>
            <a:r>
              <a:rPr lang="en-US" sz="2117" b="1" baseline="1517" dirty="0">
                <a:latin typeface="Buenos Aires" pitchFamily="2" charset="0"/>
                <a:cs typeface="Calibri"/>
              </a:rPr>
              <a:t>yme</a:t>
            </a:r>
            <a:r>
              <a:rPr lang="en-US" sz="2117" b="1" spc="-17" baseline="1517" dirty="0">
                <a:latin typeface="Buenos Aires" pitchFamily="2" charset="0"/>
                <a:cs typeface="Calibri"/>
              </a:rPr>
              <a:t>n</a:t>
            </a:r>
            <a:r>
              <a:rPr lang="en-US" sz="2117" b="1" baseline="1517" dirty="0">
                <a:latin typeface="Buenos Aires" pitchFamily="2" charset="0"/>
                <a:cs typeface="Calibri"/>
              </a:rPr>
              <a:t>t</a:t>
            </a:r>
            <a:r>
              <a:rPr lang="en-US" sz="2117" b="1" spc="-8" baseline="1517" dirty="0">
                <a:latin typeface="Buenos Aires" pitchFamily="2" charset="0"/>
                <a:cs typeface="Calibri"/>
              </a:rPr>
              <a:t> </a:t>
            </a:r>
            <a:r>
              <a:rPr lang="en-US" sz="2117" b="1" spc="-25" baseline="1517" dirty="0">
                <a:latin typeface="Buenos Aires" pitchFamily="2" charset="0"/>
                <a:cs typeface="Calibri"/>
              </a:rPr>
              <a:t>e</a:t>
            </a:r>
            <a:r>
              <a:rPr lang="en-US" sz="2117" b="1" baseline="1517" dirty="0">
                <a:latin typeface="Buenos Aires" pitchFamily="2" charset="0"/>
                <a:cs typeface="Calibri"/>
              </a:rPr>
              <a:t>xpe</a:t>
            </a:r>
            <a:r>
              <a:rPr lang="en-US" sz="2117" b="1" spc="-4" baseline="1517" dirty="0">
                <a:latin typeface="Buenos Aires" pitchFamily="2" charset="0"/>
                <a:cs typeface="Calibri"/>
              </a:rPr>
              <a:t>rie</a:t>
            </a:r>
            <a:r>
              <a:rPr lang="en-US" sz="2117" b="1" baseline="1517" dirty="0">
                <a:latin typeface="Buenos Aires" pitchFamily="2" charset="0"/>
                <a:cs typeface="Calibri"/>
              </a:rPr>
              <a:t>n</a:t>
            </a:r>
            <a:r>
              <a:rPr lang="en-US" sz="2117" b="1" spc="-4" baseline="1517" dirty="0">
                <a:latin typeface="Buenos Aires" pitchFamily="2" charset="0"/>
                <a:cs typeface="Calibri"/>
              </a:rPr>
              <a:t>c</a:t>
            </a:r>
            <a:r>
              <a:rPr lang="en-US" sz="2117" b="1" baseline="1517" dirty="0">
                <a:latin typeface="Buenos Aires" pitchFamily="2" charset="0"/>
                <a:cs typeface="Calibri"/>
              </a:rPr>
              <a:t>e</a:t>
            </a:r>
            <a:r>
              <a:rPr lang="en-US" sz="2117" b="1" spc="-17" baseline="1517" dirty="0">
                <a:latin typeface="Buenos Aires" pitchFamily="2" charset="0"/>
                <a:cs typeface="Calibri"/>
              </a:rPr>
              <a:t>.</a:t>
            </a:r>
          </a:p>
          <a:p>
            <a:pPr marL="354180" marR="30256" indent="-342900">
              <a:lnSpc>
                <a:spcPts val="1707"/>
              </a:lnSpc>
              <a:buFont typeface="Arial" panose="020B0604020202020204" pitchFamily="34" charset="0"/>
              <a:buChar char="•"/>
            </a:pPr>
            <a:endParaRPr lang="en-US" sz="2117" b="1" spc="-17" baseline="1517" dirty="0">
              <a:latin typeface="Buenos Aires" pitchFamily="2" charset="0"/>
              <a:cs typeface="Calibri"/>
            </a:endParaRPr>
          </a:p>
          <a:p>
            <a:pPr marL="354180" indent="-342900">
              <a:lnSpc>
                <a:spcPts val="1906"/>
              </a:lnSpc>
              <a:buFont typeface="Arial" panose="020B0604020202020204" pitchFamily="34" charset="0"/>
              <a:buChar char="•"/>
            </a:pPr>
            <a:r>
              <a:rPr lang="en-US" sz="2117" spc="-33" baseline="1517" dirty="0">
                <a:latin typeface="Buenos Aires" pitchFamily="2" charset="0"/>
                <a:cs typeface="Calibri"/>
              </a:rPr>
              <a:t>“</a:t>
            </a:r>
            <a:r>
              <a:rPr lang="en-US" sz="2117" baseline="1517" dirty="0">
                <a:latin typeface="Buenos Aires" pitchFamily="2" charset="0"/>
                <a:cs typeface="Calibri"/>
              </a:rPr>
              <a:t>An i</a:t>
            </a:r>
            <a:r>
              <a:rPr lang="en-US" sz="2117" spc="-12" baseline="1517" dirty="0">
                <a:latin typeface="Buenos Aires" pitchFamily="2" charset="0"/>
                <a:cs typeface="Calibri"/>
              </a:rPr>
              <a:t>n</a:t>
            </a:r>
            <a:r>
              <a:rPr lang="en-US" sz="2117" spc="-17" baseline="1517" dirty="0">
                <a:latin typeface="Buenos Aires" pitchFamily="2" charset="0"/>
                <a:cs typeface="Calibri"/>
              </a:rPr>
              <a:t>t</a:t>
            </a:r>
            <a:r>
              <a:rPr lang="en-US" sz="2117" baseline="1517" dirty="0">
                <a:latin typeface="Buenos Aires" pitchFamily="2" charset="0"/>
                <a:cs typeface="Calibri"/>
              </a:rPr>
              <a:t>eg</a:t>
            </a:r>
            <a:r>
              <a:rPr lang="en-US" sz="2117" spc="-25" baseline="1517" dirty="0">
                <a:latin typeface="Buenos Aires" pitchFamily="2" charset="0"/>
                <a:cs typeface="Calibri"/>
              </a:rPr>
              <a:t>r</a:t>
            </a:r>
            <a:r>
              <a:rPr lang="en-US" sz="2117" baseline="1517" dirty="0">
                <a:latin typeface="Buenos Aires" pitchFamily="2" charset="0"/>
                <a:cs typeface="Calibri"/>
              </a:rPr>
              <a:t>al</a:t>
            </a:r>
            <a:r>
              <a:rPr lang="en-US" sz="2117" spc="4" baseline="1517" dirty="0">
                <a:latin typeface="Buenos Aires" pitchFamily="2" charset="0"/>
                <a:cs typeface="Calibri"/>
              </a:rPr>
              <a:t> </a:t>
            </a:r>
            <a:r>
              <a:rPr lang="en-US" sz="2117" baseline="1517" dirty="0">
                <a:latin typeface="Buenos Aires" pitchFamily="2" charset="0"/>
                <a:cs typeface="Calibri"/>
              </a:rPr>
              <a:t>part of</a:t>
            </a:r>
            <a:r>
              <a:rPr lang="en-US" sz="2117" spc="8" baseline="1517" dirty="0">
                <a:latin typeface="Buenos Aires" pitchFamily="2" charset="0"/>
                <a:cs typeface="Calibri"/>
              </a:rPr>
              <a:t> </a:t>
            </a:r>
            <a:r>
              <a:rPr lang="en-US" sz="2117" baseline="1517" dirty="0">
                <a:latin typeface="Buenos Aires" pitchFamily="2" charset="0"/>
                <a:cs typeface="Calibri"/>
              </a:rPr>
              <a:t>an</a:t>
            </a:r>
            <a:r>
              <a:rPr lang="en-US" sz="2117" dirty="0">
                <a:latin typeface="Buenos Aires" pitchFamily="2" charset="0"/>
                <a:cs typeface="Calibri"/>
              </a:rPr>
              <a:t> </a:t>
            </a:r>
            <a:r>
              <a:rPr lang="en-US" sz="2117" baseline="1517" dirty="0">
                <a:latin typeface="Buenos Aires" pitchFamily="2" charset="0"/>
                <a:cs typeface="Calibri"/>
              </a:rPr>
              <a:t>e</a:t>
            </a:r>
            <a:r>
              <a:rPr lang="en-US" sz="2117" spc="-17" baseline="1517" dirty="0">
                <a:latin typeface="Buenos Aires" pitchFamily="2" charset="0"/>
                <a:cs typeface="Calibri"/>
              </a:rPr>
              <a:t>s</a:t>
            </a:r>
            <a:r>
              <a:rPr lang="en-US" sz="2117" spc="-21" baseline="1517" dirty="0">
                <a:latin typeface="Buenos Aires" pitchFamily="2" charset="0"/>
                <a:cs typeface="Calibri"/>
              </a:rPr>
              <a:t>t</a:t>
            </a:r>
            <a:r>
              <a:rPr lang="en-US" sz="2117" baseline="1517" dirty="0">
                <a:latin typeface="Buenos Aires" pitchFamily="2" charset="0"/>
                <a:cs typeface="Calibri"/>
              </a:rPr>
              <a:t>ablished</a:t>
            </a:r>
            <a:r>
              <a:rPr lang="en-US" sz="2117" spc="12" baseline="1517" dirty="0">
                <a:latin typeface="Buenos Aires" pitchFamily="2" charset="0"/>
                <a:cs typeface="Calibri"/>
              </a:rPr>
              <a:t> </a:t>
            </a:r>
            <a:r>
              <a:rPr lang="en-US" sz="2117" baseline="1517" dirty="0">
                <a:latin typeface="Buenos Aires" pitchFamily="2" charset="0"/>
                <a:cs typeface="Calibri"/>
              </a:rPr>
              <a:t>curriculum</a:t>
            </a:r>
            <a:r>
              <a:rPr lang="en-US" sz="2117" spc="-148" baseline="1517" dirty="0">
                <a:latin typeface="Buenos Aires" pitchFamily="2" charset="0"/>
                <a:cs typeface="Calibri"/>
              </a:rPr>
              <a:t>”</a:t>
            </a:r>
            <a:r>
              <a:rPr lang="en-US" sz="2117" baseline="1517" dirty="0">
                <a:latin typeface="Buenos Aires" pitchFamily="2" charset="0"/>
                <a:cs typeface="Calibri"/>
              </a:rPr>
              <a:t>.</a:t>
            </a:r>
          </a:p>
          <a:p>
            <a:pPr marL="354180" indent="-342900">
              <a:lnSpc>
                <a:spcPts val="1906"/>
              </a:lnSpc>
              <a:buFont typeface="Arial" panose="020B0604020202020204" pitchFamily="34" charset="0"/>
              <a:buChar char="•"/>
            </a:pPr>
            <a:endParaRPr lang="en-US" sz="2117" baseline="1517" dirty="0">
              <a:latin typeface="Buenos Aires" pitchFamily="2" charset="0"/>
              <a:cs typeface="Calibri"/>
            </a:endParaRPr>
          </a:p>
          <a:p>
            <a:pPr marL="354180" marR="30256" indent="-342900">
              <a:lnSpc>
                <a:spcPts val="1906"/>
              </a:lnSpc>
              <a:buFont typeface="Arial" panose="020B0604020202020204" pitchFamily="34" charset="0"/>
              <a:buChar char="•"/>
            </a:pPr>
            <a:r>
              <a:rPr lang="en-US" sz="2117" spc="-17" baseline="1517" dirty="0">
                <a:latin typeface="Buenos Aires" pitchFamily="2" charset="0"/>
                <a:cs typeface="Calibri"/>
              </a:rPr>
              <a:t>De</a:t>
            </a:r>
            <a:r>
              <a:rPr lang="en-US" sz="2117" baseline="1517" dirty="0">
                <a:latin typeface="Buenos Aires" pitchFamily="2" charset="0"/>
                <a:cs typeface="Calibri"/>
              </a:rPr>
              <a:t>fined</a:t>
            </a:r>
            <a:r>
              <a:rPr lang="en-US" sz="2117" spc="17" baseline="1517" dirty="0">
                <a:latin typeface="Buenos Aires" pitchFamily="2" charset="0"/>
                <a:cs typeface="Calibri"/>
              </a:rPr>
              <a:t> </a:t>
            </a:r>
            <a:r>
              <a:rPr lang="en-US" sz="2117" baseline="1517" dirty="0">
                <a:latin typeface="Buenos Aires" pitchFamily="2" charset="0"/>
                <a:cs typeface="Calibri"/>
              </a:rPr>
              <a:t>as </a:t>
            </a:r>
            <a:r>
              <a:rPr lang="en-US" sz="2117" spc="-33" baseline="1517" dirty="0">
                <a:latin typeface="Buenos Aires" pitchFamily="2" charset="0"/>
                <a:cs typeface="Calibri"/>
              </a:rPr>
              <a:t>“</a:t>
            </a:r>
            <a:r>
              <a:rPr lang="en-US" sz="2117" baseline="1517" dirty="0">
                <a:latin typeface="Buenos Aires" pitchFamily="2" charset="0"/>
                <a:cs typeface="Calibri"/>
              </a:rPr>
              <a:t>al</a:t>
            </a:r>
            <a:r>
              <a:rPr lang="en-US" sz="2117" spc="-17" baseline="1517" dirty="0">
                <a:latin typeface="Buenos Aires" pitchFamily="2" charset="0"/>
                <a:cs typeface="Calibri"/>
              </a:rPr>
              <a:t>t</a:t>
            </a:r>
            <a:r>
              <a:rPr lang="en-US" sz="2117" baseline="1517" dirty="0">
                <a:latin typeface="Buenos Aires" pitchFamily="2" charset="0"/>
                <a:cs typeface="Calibri"/>
              </a:rPr>
              <a:t>e</a:t>
            </a:r>
            <a:r>
              <a:rPr lang="en-US" sz="2117" spc="4" baseline="1517" dirty="0">
                <a:latin typeface="Buenos Aires" pitchFamily="2" charset="0"/>
                <a:cs typeface="Calibri"/>
              </a:rPr>
              <a:t>r</a:t>
            </a:r>
            <a:r>
              <a:rPr lang="en-US" sz="2117" baseline="1517" dirty="0">
                <a:latin typeface="Buenos Aires" pitchFamily="2" charset="0"/>
                <a:cs typeface="Calibri"/>
              </a:rPr>
              <a:t>n</a:t>
            </a:r>
            <a:r>
              <a:rPr lang="en-US" sz="2117" spc="-12" baseline="1517" dirty="0">
                <a:latin typeface="Buenos Aires" pitchFamily="2" charset="0"/>
                <a:cs typeface="Calibri"/>
              </a:rPr>
              <a:t>a</a:t>
            </a:r>
            <a:r>
              <a:rPr lang="en-US" sz="2117" spc="-17" baseline="1517" dirty="0">
                <a:latin typeface="Buenos Aires" pitchFamily="2" charset="0"/>
                <a:cs typeface="Calibri"/>
              </a:rPr>
              <a:t>t</a:t>
            </a:r>
            <a:r>
              <a:rPr lang="en-US" sz="2117" baseline="1517" dirty="0">
                <a:latin typeface="Buenos Aires" pitchFamily="2" charset="0"/>
                <a:cs typeface="Calibri"/>
              </a:rPr>
              <a:t>e </a:t>
            </a:r>
            <a:r>
              <a:rPr lang="en-US" sz="2117" spc="-17" baseline="1517" dirty="0">
                <a:latin typeface="Buenos Aires" pitchFamily="2" charset="0"/>
                <a:cs typeface="Calibri"/>
              </a:rPr>
              <a:t>w</a:t>
            </a:r>
            <a:r>
              <a:rPr lang="en-US" sz="2117" baseline="1517" dirty="0">
                <a:latin typeface="Buenos Aires" pitchFamily="2" charset="0"/>
                <a:cs typeface="Calibri"/>
              </a:rPr>
              <a:t>ork</a:t>
            </a:r>
            <a:r>
              <a:rPr lang="en-US" sz="2117" spc="-29" baseline="1517" dirty="0">
                <a:latin typeface="Buenos Aires" pitchFamily="2" charset="0"/>
                <a:cs typeface="Calibri"/>
              </a:rPr>
              <a:t>/</a:t>
            </a:r>
            <a:r>
              <a:rPr lang="en-US" sz="2117" spc="-17" baseline="1517" dirty="0">
                <a:latin typeface="Buenos Aires" pitchFamily="2" charset="0"/>
                <a:cs typeface="Calibri"/>
              </a:rPr>
              <a:t>s</a:t>
            </a:r>
            <a:r>
              <a:rPr lang="en-US" sz="2117" baseline="1517" dirty="0">
                <a:latin typeface="Buenos Aires" pitchFamily="2" charset="0"/>
                <a:cs typeface="Calibri"/>
              </a:rPr>
              <a:t>tud</a:t>
            </a:r>
            <a:r>
              <a:rPr lang="en-US" sz="2117" spc="-110" baseline="1517" dirty="0">
                <a:latin typeface="Buenos Aires" pitchFamily="2" charset="0"/>
                <a:cs typeface="Calibri"/>
              </a:rPr>
              <a:t>y</a:t>
            </a:r>
            <a:r>
              <a:rPr lang="en-US" sz="2117" baseline="1517" dirty="0">
                <a:latin typeface="Buenos Aires" pitchFamily="2" charset="0"/>
                <a:cs typeface="Calibri"/>
              </a:rPr>
              <a:t>,</a:t>
            </a:r>
            <a:r>
              <a:rPr lang="en-US" sz="2117" dirty="0">
                <a:latin typeface="Buenos Aires" pitchFamily="2" charset="0"/>
                <a:cs typeface="Calibri"/>
              </a:rPr>
              <a:t> </a:t>
            </a:r>
            <a:r>
              <a:rPr lang="en-US" sz="2117" baseline="1517" dirty="0">
                <a:latin typeface="Buenos Aires" pitchFamily="2" charset="0"/>
                <a:cs typeface="Calibri"/>
              </a:rPr>
              <a:t>i</a:t>
            </a:r>
            <a:r>
              <a:rPr lang="en-US" sz="2117" spc="-12" baseline="1517" dirty="0">
                <a:latin typeface="Buenos Aires" pitchFamily="2" charset="0"/>
                <a:cs typeface="Calibri"/>
              </a:rPr>
              <a:t>n</a:t>
            </a:r>
            <a:r>
              <a:rPr lang="en-US" sz="2117" spc="-17" baseline="1517" dirty="0">
                <a:latin typeface="Buenos Aires" pitchFamily="2" charset="0"/>
                <a:cs typeface="Calibri"/>
              </a:rPr>
              <a:t>t</a:t>
            </a:r>
            <a:r>
              <a:rPr lang="en-US" sz="2117" baseline="1517" dirty="0">
                <a:latin typeface="Buenos Aires" pitchFamily="2" charset="0"/>
                <a:cs typeface="Calibri"/>
              </a:rPr>
              <a:t>ernship,</a:t>
            </a:r>
            <a:r>
              <a:rPr lang="en-US" sz="2117" spc="8" baseline="1517" dirty="0">
                <a:latin typeface="Buenos Aires" pitchFamily="2" charset="0"/>
                <a:cs typeface="Calibri"/>
              </a:rPr>
              <a:t> </a:t>
            </a:r>
            <a:r>
              <a:rPr lang="en-US" sz="2117" spc="-12" baseline="1517" dirty="0">
                <a:latin typeface="Buenos Aires" pitchFamily="2" charset="0"/>
                <a:cs typeface="Calibri"/>
              </a:rPr>
              <a:t>c</a:t>
            </a:r>
            <a:r>
              <a:rPr lang="en-US" sz="2117" baseline="1517" dirty="0">
                <a:latin typeface="Buenos Aires" pitchFamily="2" charset="0"/>
                <a:cs typeface="Calibri"/>
              </a:rPr>
              <a:t>oope</a:t>
            </a:r>
            <a:r>
              <a:rPr lang="en-US" sz="2117" spc="-29" baseline="1517" dirty="0">
                <a:latin typeface="Buenos Aires" pitchFamily="2" charset="0"/>
                <a:cs typeface="Calibri"/>
              </a:rPr>
              <a:t>r</a:t>
            </a:r>
            <a:r>
              <a:rPr lang="en-US" sz="2117" spc="-12" baseline="1517" dirty="0">
                <a:latin typeface="Buenos Aires" pitchFamily="2" charset="0"/>
                <a:cs typeface="Calibri"/>
              </a:rPr>
              <a:t>a</a:t>
            </a:r>
            <a:r>
              <a:rPr lang="en-US" sz="2117" spc="-4" baseline="1517" dirty="0">
                <a:latin typeface="Buenos Aires" pitchFamily="2" charset="0"/>
                <a:cs typeface="Calibri"/>
              </a:rPr>
              <a:t>t</a:t>
            </a:r>
            <a:r>
              <a:rPr lang="en-US" sz="2117" baseline="1517" dirty="0">
                <a:latin typeface="Buenos Aires" pitchFamily="2" charset="0"/>
                <a:cs typeface="Calibri"/>
              </a:rPr>
              <a:t>i</a:t>
            </a:r>
            <a:r>
              <a:rPr lang="en-US" sz="2117" spc="-12" baseline="1517" dirty="0">
                <a:latin typeface="Buenos Aires" pitchFamily="2" charset="0"/>
                <a:cs typeface="Calibri"/>
              </a:rPr>
              <a:t>v</a:t>
            </a:r>
            <a:r>
              <a:rPr lang="en-US" sz="2117" baseline="1517" dirty="0">
                <a:latin typeface="Buenos Aires" pitchFamily="2" charset="0"/>
                <a:cs typeface="Calibri"/>
              </a:rPr>
              <a:t>e</a:t>
            </a:r>
            <a:r>
              <a:rPr lang="en-US" sz="2117" spc="17" baseline="1517" dirty="0">
                <a:latin typeface="Buenos Aires" pitchFamily="2" charset="0"/>
                <a:cs typeface="Calibri"/>
              </a:rPr>
              <a:t> </a:t>
            </a:r>
            <a:r>
              <a:rPr lang="en-US" sz="2117" baseline="1517" dirty="0">
                <a:latin typeface="Buenos Aires" pitchFamily="2" charset="0"/>
                <a:cs typeface="Calibri"/>
              </a:rPr>
              <a:t>edu</a:t>
            </a:r>
            <a:r>
              <a:rPr lang="en-US" sz="2117" spc="-12" baseline="1517" dirty="0">
                <a:latin typeface="Buenos Aires" pitchFamily="2" charset="0"/>
                <a:cs typeface="Calibri"/>
              </a:rPr>
              <a:t>ca</a:t>
            </a:r>
            <a:r>
              <a:rPr lang="en-US" sz="2117" spc="-4" baseline="1517" dirty="0">
                <a:latin typeface="Buenos Aires" pitchFamily="2" charset="0"/>
                <a:cs typeface="Calibri"/>
              </a:rPr>
              <a:t>t</a:t>
            </a:r>
            <a:r>
              <a:rPr lang="en-US" sz="2117" baseline="1517" dirty="0">
                <a:latin typeface="Buenos Aires" pitchFamily="2" charset="0"/>
                <a:cs typeface="Calibri"/>
              </a:rPr>
              <a:t>ion,</a:t>
            </a:r>
          </a:p>
          <a:p>
            <a:pPr marL="11280" marR="30256">
              <a:lnSpc>
                <a:spcPts val="1906"/>
              </a:lnSpc>
            </a:pPr>
            <a:endParaRPr lang="en-US" sz="2117" baseline="1517" dirty="0">
              <a:latin typeface="Buenos Aires" pitchFamily="2" charset="0"/>
              <a:cs typeface="Calibri"/>
            </a:endParaRPr>
          </a:p>
          <a:p>
            <a:pPr marL="354180" marR="30256" indent="-342900">
              <a:lnSpc>
                <a:spcPts val="1906"/>
              </a:lnSpc>
              <a:buFont typeface="Wingdings" panose="05000000000000000000" pitchFamily="2" charset="2"/>
              <a:buChar char="§"/>
            </a:pPr>
            <a:r>
              <a:rPr lang="en-US" sz="2117" spc="17" baseline="1517" dirty="0">
                <a:latin typeface="Buenos Aires" pitchFamily="2" charset="0"/>
                <a:cs typeface="Calibri"/>
              </a:rPr>
              <a:t> </a:t>
            </a:r>
            <a:r>
              <a:rPr lang="en-US" sz="2117" baseline="1517" dirty="0">
                <a:latin typeface="Buenos Aires" pitchFamily="2" charset="0"/>
                <a:cs typeface="Calibri"/>
              </a:rPr>
              <a:t>or</a:t>
            </a:r>
            <a:r>
              <a:rPr lang="en-US" sz="2117" spc="8" baseline="1517" dirty="0">
                <a:latin typeface="Buenos Aires" pitchFamily="2" charset="0"/>
                <a:cs typeface="Calibri"/>
              </a:rPr>
              <a:t> </a:t>
            </a:r>
            <a:r>
              <a:rPr lang="en-US" sz="2117" baseline="1517" dirty="0">
                <a:latin typeface="Buenos Aires" pitchFamily="2" charset="0"/>
                <a:cs typeface="Calibri"/>
              </a:rPr>
              <a:t>a</a:t>
            </a:r>
            <a:r>
              <a:rPr lang="en-US" sz="2117" spc="-29" baseline="1517" dirty="0">
                <a:latin typeface="Buenos Aires" pitchFamily="2" charset="0"/>
                <a:cs typeface="Calibri"/>
              </a:rPr>
              <a:t>n</a:t>
            </a:r>
            <a:r>
              <a:rPr lang="en-US" sz="2117" baseline="1517" dirty="0">
                <a:latin typeface="Buenos Aires" pitchFamily="2" charset="0"/>
                <a:cs typeface="Calibri"/>
              </a:rPr>
              <a:t>y other</a:t>
            </a:r>
            <a:r>
              <a:rPr lang="en-US" sz="2117" spc="12" baseline="1517" dirty="0">
                <a:latin typeface="Buenos Aires" pitchFamily="2" charset="0"/>
                <a:cs typeface="Calibri"/>
              </a:rPr>
              <a:t> </a:t>
            </a:r>
            <a:r>
              <a:rPr lang="en-US" sz="2117" baseline="1517" dirty="0">
                <a:latin typeface="Buenos Aires" pitchFamily="2" charset="0"/>
                <a:cs typeface="Calibri"/>
              </a:rPr>
              <a:t>type of</a:t>
            </a:r>
            <a:r>
              <a:rPr lang="en-US" sz="2117" spc="8" baseline="1517" dirty="0">
                <a:latin typeface="Buenos Aires" pitchFamily="2" charset="0"/>
                <a:cs typeface="Calibri"/>
              </a:rPr>
              <a:t> </a:t>
            </a:r>
            <a:r>
              <a:rPr lang="en-US" sz="2117" spc="-17" baseline="1517" dirty="0">
                <a:latin typeface="Buenos Aires" pitchFamily="2" charset="0"/>
                <a:cs typeface="Calibri"/>
              </a:rPr>
              <a:t>r</a:t>
            </a:r>
            <a:r>
              <a:rPr lang="en-US" sz="2117" baseline="1517" dirty="0">
                <a:latin typeface="Buenos Aires" pitchFamily="2" charset="0"/>
                <a:cs typeface="Calibri"/>
              </a:rPr>
              <a:t>equi</a:t>
            </a:r>
            <a:r>
              <a:rPr lang="en-US" sz="2117" spc="-17" baseline="1517" dirty="0">
                <a:latin typeface="Buenos Aires" pitchFamily="2" charset="0"/>
                <a:cs typeface="Calibri"/>
              </a:rPr>
              <a:t>r</a:t>
            </a:r>
            <a:r>
              <a:rPr lang="en-US" sz="2117" baseline="1517" dirty="0">
                <a:latin typeface="Buenos Aires" pitchFamily="2" charset="0"/>
                <a:cs typeface="Calibri"/>
              </a:rPr>
              <a:t>ed</a:t>
            </a:r>
            <a:r>
              <a:rPr lang="en-US" sz="2117" spc="12" baseline="1517" dirty="0">
                <a:latin typeface="Buenos Aires" pitchFamily="2" charset="0"/>
                <a:cs typeface="Calibri"/>
              </a:rPr>
              <a:t> </a:t>
            </a:r>
            <a:r>
              <a:rPr lang="en-US" sz="2117" baseline="1517" dirty="0">
                <a:latin typeface="Buenos Aires" pitchFamily="2" charset="0"/>
                <a:cs typeface="Calibri"/>
              </a:rPr>
              <a:t>i</a:t>
            </a:r>
            <a:r>
              <a:rPr lang="en-US" sz="2117" spc="-12" baseline="1517" dirty="0">
                <a:latin typeface="Buenos Aires" pitchFamily="2" charset="0"/>
                <a:cs typeface="Calibri"/>
              </a:rPr>
              <a:t>n</a:t>
            </a:r>
            <a:r>
              <a:rPr lang="en-US" sz="2117" spc="-17" baseline="1517" dirty="0">
                <a:latin typeface="Buenos Aires" pitchFamily="2" charset="0"/>
                <a:cs typeface="Calibri"/>
              </a:rPr>
              <a:t>t</a:t>
            </a:r>
            <a:r>
              <a:rPr lang="en-US" sz="2117" baseline="1517" dirty="0">
                <a:latin typeface="Buenos Aires" pitchFamily="2" charset="0"/>
                <a:cs typeface="Calibri"/>
              </a:rPr>
              <a:t>ernship</a:t>
            </a:r>
            <a:r>
              <a:rPr lang="en-US" sz="2117" spc="12" baseline="1517" dirty="0">
                <a:latin typeface="Buenos Aires" pitchFamily="2" charset="0"/>
                <a:cs typeface="Calibri"/>
              </a:rPr>
              <a:t> </a:t>
            </a:r>
            <a:r>
              <a:rPr lang="en-US" sz="2117" baseline="1517" dirty="0">
                <a:latin typeface="Buenos Aires" pitchFamily="2" charset="0"/>
                <a:cs typeface="Calibri"/>
              </a:rPr>
              <a:t>or</a:t>
            </a:r>
            <a:r>
              <a:rPr lang="en-US" sz="2117" dirty="0">
                <a:latin typeface="Buenos Aires" pitchFamily="2" charset="0"/>
                <a:cs typeface="Calibri"/>
              </a:rPr>
              <a:t> </a:t>
            </a:r>
            <a:r>
              <a:rPr lang="en-US" sz="2117" baseline="1517" dirty="0">
                <a:latin typeface="Buenos Aires" pitchFamily="2" charset="0"/>
                <a:cs typeface="Calibri"/>
              </a:rPr>
              <a:t>p</a:t>
            </a:r>
            <a:r>
              <a:rPr lang="en-US" sz="2117" spc="-29" baseline="1517" dirty="0">
                <a:latin typeface="Buenos Aires" pitchFamily="2" charset="0"/>
                <a:cs typeface="Calibri"/>
              </a:rPr>
              <a:t>r</a:t>
            </a:r>
            <a:r>
              <a:rPr lang="en-US" sz="2117" baseline="1517" dirty="0">
                <a:latin typeface="Buenos Aires" pitchFamily="2" charset="0"/>
                <a:cs typeface="Calibri"/>
              </a:rPr>
              <a:t>acticum which</a:t>
            </a:r>
            <a:r>
              <a:rPr lang="en-US" sz="2117" spc="12" baseline="1517" dirty="0">
                <a:latin typeface="Buenos Aires" pitchFamily="2" charset="0"/>
                <a:cs typeface="Calibri"/>
              </a:rPr>
              <a:t> </a:t>
            </a:r>
            <a:r>
              <a:rPr lang="en-US" sz="2117" baseline="1517" dirty="0">
                <a:latin typeface="Buenos Aires" pitchFamily="2" charset="0"/>
                <a:cs typeface="Calibri"/>
              </a:rPr>
              <a:t>is o</a:t>
            </a:r>
            <a:r>
              <a:rPr lang="en-US" sz="2117" spc="-12" baseline="1517" dirty="0">
                <a:latin typeface="Buenos Aires" pitchFamily="2" charset="0"/>
                <a:cs typeface="Calibri"/>
              </a:rPr>
              <a:t>f</a:t>
            </a:r>
            <a:r>
              <a:rPr lang="en-US" sz="2117" spc="-39" baseline="1517" dirty="0">
                <a:latin typeface="Buenos Aires" pitchFamily="2" charset="0"/>
                <a:cs typeface="Calibri"/>
              </a:rPr>
              <a:t>f</a:t>
            </a:r>
            <a:r>
              <a:rPr lang="en-US" sz="2117" baseline="1517" dirty="0">
                <a:latin typeface="Buenos Aires" pitchFamily="2" charset="0"/>
                <a:cs typeface="Calibri"/>
              </a:rPr>
              <a:t>e</a:t>
            </a:r>
            <a:r>
              <a:rPr lang="en-US" sz="2117" spc="-17" baseline="1517" dirty="0">
                <a:latin typeface="Buenos Aires" pitchFamily="2" charset="0"/>
                <a:cs typeface="Calibri"/>
              </a:rPr>
              <a:t>r</a:t>
            </a:r>
            <a:r>
              <a:rPr lang="en-US" sz="2117" baseline="1517" dirty="0">
                <a:latin typeface="Buenos Aires" pitchFamily="2" charset="0"/>
                <a:cs typeface="Calibri"/>
              </a:rPr>
              <a:t>ed</a:t>
            </a:r>
            <a:r>
              <a:rPr lang="en-US" sz="2117" spc="12" baseline="1517" dirty="0">
                <a:latin typeface="Buenos Aires" pitchFamily="2" charset="0"/>
                <a:cs typeface="Calibri"/>
              </a:rPr>
              <a:t> </a:t>
            </a:r>
            <a:r>
              <a:rPr lang="en-US" sz="2117" spc="-8" baseline="1517" dirty="0">
                <a:latin typeface="Buenos Aires" pitchFamily="2" charset="0"/>
                <a:cs typeface="Calibri"/>
              </a:rPr>
              <a:t>b</a:t>
            </a:r>
            <a:r>
              <a:rPr lang="en-US" sz="2117" baseline="1517" dirty="0">
                <a:latin typeface="Buenos Aires" pitchFamily="2" charset="0"/>
                <a:cs typeface="Calibri"/>
              </a:rPr>
              <a:t>y</a:t>
            </a:r>
            <a:r>
              <a:rPr lang="en-US" sz="2117" dirty="0">
                <a:latin typeface="Buenos Aires" pitchFamily="2" charset="0"/>
                <a:cs typeface="Calibri"/>
              </a:rPr>
              <a:t> </a:t>
            </a:r>
            <a:r>
              <a:rPr lang="en-US" sz="2117" baseline="1517" dirty="0">
                <a:latin typeface="Buenos Aires" pitchFamily="2" charset="0"/>
                <a:cs typeface="Calibri"/>
              </a:rPr>
              <a:t>sponsoring</a:t>
            </a:r>
            <a:r>
              <a:rPr lang="en-US" sz="2117" spc="8" baseline="1517" dirty="0">
                <a:latin typeface="Buenos Aires" pitchFamily="2" charset="0"/>
                <a:cs typeface="Calibri"/>
              </a:rPr>
              <a:t> </a:t>
            </a:r>
            <a:r>
              <a:rPr lang="en-US" sz="2117" baseline="1517" dirty="0">
                <a:latin typeface="Buenos Aires" pitchFamily="2" charset="0"/>
                <a:cs typeface="Calibri"/>
              </a:rPr>
              <a:t>empl</a:t>
            </a:r>
            <a:r>
              <a:rPr lang="en-US" sz="2117" spc="-12" baseline="1517" dirty="0">
                <a:latin typeface="Buenos Aires" pitchFamily="2" charset="0"/>
                <a:cs typeface="Calibri"/>
              </a:rPr>
              <a:t>o</a:t>
            </a:r>
            <a:r>
              <a:rPr lang="en-US" sz="2117" spc="-17" baseline="1517" dirty="0">
                <a:latin typeface="Buenos Aires" pitchFamily="2" charset="0"/>
                <a:cs typeface="Calibri"/>
              </a:rPr>
              <a:t>y</a:t>
            </a:r>
            <a:r>
              <a:rPr lang="en-US" sz="2117" baseline="1517" dirty="0">
                <a:latin typeface="Buenos Aires" pitchFamily="2" charset="0"/>
                <a:cs typeface="Calibri"/>
              </a:rPr>
              <a:t>e</a:t>
            </a:r>
            <a:r>
              <a:rPr lang="en-US" sz="2117" spc="-21" baseline="1517" dirty="0">
                <a:latin typeface="Buenos Aires" pitchFamily="2" charset="0"/>
                <a:cs typeface="Calibri"/>
              </a:rPr>
              <a:t>r</a:t>
            </a:r>
            <a:r>
              <a:rPr lang="en-US" sz="2117" baseline="1517" dirty="0">
                <a:latin typeface="Buenos Aires" pitchFamily="2" charset="0"/>
                <a:cs typeface="Calibri"/>
              </a:rPr>
              <a:t>s</a:t>
            </a:r>
            <a:r>
              <a:rPr lang="en-US" sz="2117" spc="4" baseline="1517" dirty="0">
                <a:latin typeface="Buenos Aires" pitchFamily="2" charset="0"/>
                <a:cs typeface="Calibri"/>
              </a:rPr>
              <a:t> </a:t>
            </a:r>
            <a:r>
              <a:rPr lang="en-US" sz="2117" baseline="1517" dirty="0">
                <a:latin typeface="Buenos Aires" pitchFamily="2" charset="0"/>
                <a:cs typeface="Calibri"/>
              </a:rPr>
              <a:t>th</a:t>
            </a:r>
            <a:r>
              <a:rPr lang="en-US" sz="2117" spc="-25" baseline="1517" dirty="0">
                <a:latin typeface="Buenos Aires" pitchFamily="2" charset="0"/>
                <a:cs typeface="Calibri"/>
              </a:rPr>
              <a:t>r</a:t>
            </a:r>
            <a:r>
              <a:rPr lang="en-US" sz="2117" baseline="1517" dirty="0">
                <a:latin typeface="Buenos Aires" pitchFamily="2" charset="0"/>
                <a:cs typeface="Calibri"/>
              </a:rPr>
              <a:t>ough</a:t>
            </a:r>
            <a:r>
              <a:rPr lang="en-US" sz="2117" spc="12" baseline="1517" dirty="0">
                <a:latin typeface="Buenos Aires" pitchFamily="2" charset="0"/>
                <a:cs typeface="Calibri"/>
              </a:rPr>
              <a:t> </a:t>
            </a:r>
            <a:r>
              <a:rPr lang="en-US" sz="2117" spc="-12" baseline="1517" dirty="0">
                <a:latin typeface="Buenos Aires" pitchFamily="2" charset="0"/>
                <a:cs typeface="Calibri"/>
              </a:rPr>
              <a:t>c</a:t>
            </a:r>
            <a:r>
              <a:rPr lang="en-US" sz="2117" baseline="1517" dirty="0">
                <a:latin typeface="Buenos Aires" pitchFamily="2" charset="0"/>
                <a:cs typeface="Calibri"/>
              </a:rPr>
              <a:t>oope</a:t>
            </a:r>
            <a:r>
              <a:rPr lang="en-US" sz="2117" spc="-29" baseline="1517" dirty="0">
                <a:latin typeface="Buenos Aires" pitchFamily="2" charset="0"/>
                <a:cs typeface="Calibri"/>
              </a:rPr>
              <a:t>r</a:t>
            </a:r>
            <a:r>
              <a:rPr lang="en-US" sz="2117" spc="-12" baseline="1517" dirty="0">
                <a:latin typeface="Buenos Aires" pitchFamily="2" charset="0"/>
                <a:cs typeface="Calibri"/>
              </a:rPr>
              <a:t>a</a:t>
            </a:r>
            <a:r>
              <a:rPr lang="en-US" sz="2117" spc="-4" baseline="1517" dirty="0">
                <a:latin typeface="Buenos Aires" pitchFamily="2" charset="0"/>
                <a:cs typeface="Calibri"/>
              </a:rPr>
              <a:t>t</a:t>
            </a:r>
            <a:r>
              <a:rPr lang="en-US" sz="2117" baseline="1517" dirty="0">
                <a:latin typeface="Buenos Aires" pitchFamily="2" charset="0"/>
                <a:cs typeface="Calibri"/>
              </a:rPr>
              <a:t>i</a:t>
            </a:r>
            <a:r>
              <a:rPr lang="en-US" sz="2117" spc="-12" baseline="1517" dirty="0">
                <a:latin typeface="Buenos Aires" pitchFamily="2" charset="0"/>
                <a:cs typeface="Calibri"/>
              </a:rPr>
              <a:t>v</a:t>
            </a:r>
            <a:r>
              <a:rPr lang="en-US" sz="2117" baseline="1517" dirty="0">
                <a:latin typeface="Buenos Aires" pitchFamily="2" charset="0"/>
                <a:cs typeface="Calibri"/>
              </a:rPr>
              <a:t>e</a:t>
            </a:r>
            <a:r>
              <a:rPr lang="en-US" sz="2117" dirty="0">
                <a:latin typeface="Buenos Aires" pitchFamily="2" charset="0"/>
                <a:cs typeface="Calibri"/>
              </a:rPr>
              <a:t> </a:t>
            </a:r>
            <a:r>
              <a:rPr lang="en-US" sz="2117" baseline="1517" dirty="0">
                <a:latin typeface="Buenos Aires" pitchFamily="2" charset="0"/>
                <a:cs typeface="Calibri"/>
              </a:rPr>
              <a:t>ag</a:t>
            </a:r>
            <a:r>
              <a:rPr lang="en-US" sz="2117" spc="-17" baseline="1517" dirty="0">
                <a:latin typeface="Buenos Aires" pitchFamily="2" charset="0"/>
                <a:cs typeface="Calibri"/>
              </a:rPr>
              <a:t>r</a:t>
            </a:r>
            <a:r>
              <a:rPr lang="en-US" sz="2117" baseline="1517" dirty="0">
                <a:latin typeface="Buenos Aires" pitchFamily="2" charset="0"/>
                <a:cs typeface="Calibri"/>
              </a:rPr>
              <a:t>eeme</a:t>
            </a:r>
            <a:r>
              <a:rPr lang="en-US" sz="2117" spc="-12" baseline="1517" dirty="0">
                <a:latin typeface="Buenos Aires" pitchFamily="2" charset="0"/>
                <a:cs typeface="Calibri"/>
              </a:rPr>
              <a:t>n</a:t>
            </a:r>
            <a:r>
              <a:rPr lang="en-US" sz="2117" baseline="1517" dirty="0">
                <a:latin typeface="Buenos Aires" pitchFamily="2" charset="0"/>
                <a:cs typeface="Calibri"/>
              </a:rPr>
              <a:t>ts</a:t>
            </a:r>
            <a:r>
              <a:rPr lang="en-US" sz="2117" spc="12" baseline="1517" dirty="0">
                <a:latin typeface="Buenos Aires" pitchFamily="2" charset="0"/>
                <a:cs typeface="Calibri"/>
              </a:rPr>
              <a:t> </a:t>
            </a:r>
            <a:r>
              <a:rPr lang="en-US" sz="2117" baseline="1517" dirty="0">
                <a:latin typeface="Buenos Aires" pitchFamily="2" charset="0"/>
                <a:cs typeface="Calibri"/>
              </a:rPr>
              <a:t>with</a:t>
            </a:r>
            <a:r>
              <a:rPr lang="en-US" sz="2117" spc="12" baseline="1517" dirty="0">
                <a:latin typeface="Buenos Aires" pitchFamily="2" charset="0"/>
                <a:cs typeface="Calibri"/>
              </a:rPr>
              <a:t> </a:t>
            </a:r>
            <a:r>
              <a:rPr lang="en-US" sz="2117" baseline="1517" dirty="0">
                <a:latin typeface="Buenos Aires" pitchFamily="2" charset="0"/>
                <a:cs typeface="Calibri"/>
              </a:rPr>
              <a:t>the</a:t>
            </a:r>
            <a:r>
              <a:rPr lang="en-US" sz="2117" spc="8" baseline="1517" dirty="0">
                <a:latin typeface="Buenos Aires" pitchFamily="2" charset="0"/>
                <a:cs typeface="Calibri"/>
              </a:rPr>
              <a:t> </a:t>
            </a:r>
            <a:r>
              <a:rPr lang="en-US" sz="2117" baseline="1517" dirty="0">
                <a:latin typeface="Buenos Aires" pitchFamily="2" charset="0"/>
                <a:cs typeface="Calibri"/>
              </a:rPr>
              <a:t>school."</a:t>
            </a:r>
          </a:p>
          <a:p>
            <a:pPr marL="354180" marR="30256" indent="-342900">
              <a:lnSpc>
                <a:spcPts val="1906"/>
              </a:lnSpc>
              <a:buFont typeface="Arial" panose="020B0604020202020204" pitchFamily="34" charset="0"/>
              <a:buChar char="•"/>
            </a:pPr>
            <a:endParaRPr lang="en-US" sz="2117" baseline="1517" dirty="0">
              <a:latin typeface="Buenos Aires" pitchFamily="2" charset="0"/>
              <a:cs typeface="Calibri"/>
            </a:endParaRPr>
          </a:p>
          <a:p>
            <a:pPr marL="354145" marR="30256" indent="-342900">
              <a:lnSpc>
                <a:spcPts val="1906"/>
              </a:lnSpc>
              <a:buFont typeface="Arial" panose="020B0604020202020204" pitchFamily="34" charset="0"/>
              <a:buChar char="•"/>
            </a:pPr>
            <a:r>
              <a:rPr lang="en-US" sz="2117" spc="-144" baseline="1517" dirty="0">
                <a:latin typeface="Buenos Aires" pitchFamily="2" charset="0"/>
                <a:cs typeface="Calibri"/>
              </a:rPr>
              <a:t>T</a:t>
            </a:r>
            <a:r>
              <a:rPr lang="en-US" sz="2117" baseline="1517" dirty="0">
                <a:latin typeface="Buenos Aires" pitchFamily="2" charset="0"/>
                <a:cs typeface="Calibri"/>
              </a:rPr>
              <a:t>o</a:t>
            </a:r>
            <a:r>
              <a:rPr lang="en-US" sz="2117" spc="4" baseline="1517" dirty="0">
                <a:latin typeface="Buenos Aires" pitchFamily="2" charset="0"/>
                <a:cs typeface="Calibri"/>
              </a:rPr>
              <a:t> </a:t>
            </a:r>
            <a:r>
              <a:rPr lang="en-US" sz="2117" baseline="1517" dirty="0">
                <a:latin typeface="Buenos Aires" pitchFamily="2" charset="0"/>
                <a:cs typeface="Calibri"/>
              </a:rPr>
              <a:t>be</a:t>
            </a:r>
            <a:r>
              <a:rPr lang="en-US" sz="2117" spc="8" baseline="1517" dirty="0">
                <a:latin typeface="Buenos Aires" pitchFamily="2" charset="0"/>
                <a:cs typeface="Calibri"/>
              </a:rPr>
              <a:t> </a:t>
            </a:r>
            <a:r>
              <a:rPr lang="en-US" sz="2117" baseline="1517" dirty="0">
                <a:latin typeface="Buenos Aires" pitchFamily="2" charset="0"/>
                <a:cs typeface="Calibri"/>
              </a:rPr>
              <a:t>eligible</a:t>
            </a:r>
            <a:r>
              <a:rPr lang="en-US" sz="2117" spc="12" baseline="1517" dirty="0">
                <a:latin typeface="Buenos Aires" pitchFamily="2" charset="0"/>
                <a:cs typeface="Calibri"/>
              </a:rPr>
              <a:t> </a:t>
            </a:r>
            <a:r>
              <a:rPr lang="en-US" sz="2117" spc="-29" baseline="1517" dirty="0">
                <a:latin typeface="Buenos Aires" pitchFamily="2" charset="0"/>
                <a:cs typeface="Calibri"/>
              </a:rPr>
              <a:t>f</a:t>
            </a:r>
            <a:r>
              <a:rPr lang="en-US" sz="2117" baseline="1517" dirty="0">
                <a:latin typeface="Buenos Aires" pitchFamily="2" charset="0"/>
                <a:cs typeface="Calibri"/>
              </a:rPr>
              <a:t>or</a:t>
            </a:r>
            <a:r>
              <a:rPr lang="en-US" sz="2117" spc="4" baseline="1517" dirty="0">
                <a:latin typeface="Buenos Aires" pitchFamily="2" charset="0"/>
                <a:cs typeface="Calibri"/>
              </a:rPr>
              <a:t> </a:t>
            </a:r>
            <a:r>
              <a:rPr lang="en-US" sz="2117" baseline="1517" dirty="0">
                <a:latin typeface="Buenos Aires" pitchFamily="2" charset="0"/>
                <a:cs typeface="Calibri"/>
              </a:rPr>
              <a:t>CPT,</a:t>
            </a:r>
            <a:r>
              <a:rPr lang="en-US" sz="2117" spc="-29" baseline="1517" dirty="0">
                <a:latin typeface="Buenos Aires" pitchFamily="2" charset="0"/>
                <a:cs typeface="Calibri"/>
              </a:rPr>
              <a:t> student </a:t>
            </a:r>
            <a:r>
              <a:rPr lang="en-US" sz="2117" b="1" baseline="1517" dirty="0">
                <a:latin typeface="Buenos Aires" pitchFamily="2" charset="0"/>
                <a:cs typeface="Calibri"/>
              </a:rPr>
              <a:t>mu</a:t>
            </a:r>
            <a:r>
              <a:rPr lang="en-US" sz="2117" b="1" spc="-12" baseline="1517" dirty="0">
                <a:latin typeface="Buenos Aires" pitchFamily="2" charset="0"/>
                <a:cs typeface="Calibri"/>
              </a:rPr>
              <a:t>s</a:t>
            </a:r>
            <a:r>
              <a:rPr lang="en-US" sz="2117" b="1" baseline="1517" dirty="0">
                <a:latin typeface="Buenos Aires" pitchFamily="2" charset="0"/>
                <a:cs typeface="Calibri"/>
              </a:rPr>
              <a:t>t</a:t>
            </a:r>
            <a:r>
              <a:rPr lang="en-US" sz="2117" b="1" spc="-4" baseline="1517" dirty="0">
                <a:latin typeface="Buenos Aires" pitchFamily="2" charset="0"/>
                <a:cs typeface="Calibri"/>
              </a:rPr>
              <a:t> </a:t>
            </a:r>
            <a:r>
              <a:rPr lang="en-US" sz="2117" b="1" baseline="1517" dirty="0">
                <a:latin typeface="Buenos Aires" pitchFamily="2" charset="0"/>
                <a:cs typeface="Calibri"/>
              </a:rPr>
              <a:t>h</a:t>
            </a:r>
            <a:r>
              <a:rPr lang="en-US" sz="2117" b="1" spc="-21" baseline="1517" dirty="0">
                <a:latin typeface="Buenos Aires" pitchFamily="2" charset="0"/>
                <a:cs typeface="Calibri"/>
              </a:rPr>
              <a:t>a</a:t>
            </a:r>
            <a:r>
              <a:rPr lang="en-US" sz="2117" b="1" spc="-17" baseline="1517" dirty="0">
                <a:latin typeface="Buenos Aires" pitchFamily="2" charset="0"/>
                <a:cs typeface="Calibri"/>
              </a:rPr>
              <a:t>v</a:t>
            </a:r>
            <a:r>
              <a:rPr lang="en-US" sz="2117" b="1" baseline="1517" dirty="0">
                <a:latin typeface="Buenos Aires" pitchFamily="2" charset="0"/>
                <a:cs typeface="Calibri"/>
              </a:rPr>
              <a:t>e</a:t>
            </a:r>
            <a:r>
              <a:rPr lang="en-US" sz="2117" b="1" spc="-8" baseline="1517" dirty="0">
                <a:latin typeface="Buenos Aires" pitchFamily="2" charset="0"/>
                <a:cs typeface="Calibri"/>
              </a:rPr>
              <a:t> </a:t>
            </a:r>
            <a:r>
              <a:rPr lang="en-US" sz="2117" b="1" spc="-4" baseline="1517" dirty="0">
                <a:latin typeface="Buenos Aires" pitchFamily="2" charset="0"/>
                <a:cs typeface="Calibri"/>
              </a:rPr>
              <a:t>com</a:t>
            </a:r>
            <a:r>
              <a:rPr lang="en-US" sz="2117" b="1" baseline="1517" dirty="0">
                <a:latin typeface="Buenos Aires" pitchFamily="2" charset="0"/>
                <a:cs typeface="Calibri"/>
              </a:rPr>
              <a:t>p</a:t>
            </a:r>
            <a:r>
              <a:rPr lang="en-US" sz="2117" b="1" spc="4" baseline="1517" dirty="0">
                <a:latin typeface="Buenos Aires" pitchFamily="2" charset="0"/>
                <a:cs typeface="Calibri"/>
              </a:rPr>
              <a:t>l</a:t>
            </a:r>
            <a:r>
              <a:rPr lang="en-US" sz="2117" b="1" spc="-17" baseline="1517" dirty="0">
                <a:latin typeface="Buenos Aires" pitchFamily="2" charset="0"/>
                <a:cs typeface="Calibri"/>
              </a:rPr>
              <a:t>e</a:t>
            </a:r>
            <a:r>
              <a:rPr lang="en-US" sz="2117" b="1" spc="-21" baseline="1517" dirty="0">
                <a:latin typeface="Buenos Aires" pitchFamily="2" charset="0"/>
                <a:cs typeface="Calibri"/>
              </a:rPr>
              <a:t>t</a:t>
            </a:r>
            <a:r>
              <a:rPr lang="en-US" sz="2117" b="1" baseline="1517" dirty="0">
                <a:latin typeface="Buenos Aires" pitchFamily="2" charset="0"/>
                <a:cs typeface="Calibri"/>
              </a:rPr>
              <a:t>ed</a:t>
            </a:r>
            <a:r>
              <a:rPr lang="en-US" sz="2117" b="1" spc="-4" baseline="1517" dirty="0">
                <a:latin typeface="Buenos Aires" pitchFamily="2" charset="0"/>
                <a:cs typeface="Calibri"/>
              </a:rPr>
              <a:t> </a:t>
            </a:r>
            <a:r>
              <a:rPr lang="en-US" sz="2117" b="1" baseline="1517" dirty="0">
                <a:latin typeface="Buenos Aires" pitchFamily="2" charset="0"/>
                <a:cs typeface="Calibri"/>
              </a:rPr>
              <a:t>9</a:t>
            </a:r>
            <a:r>
              <a:rPr lang="en-US" sz="2117" dirty="0">
                <a:latin typeface="Buenos Aires" pitchFamily="2" charset="0"/>
                <a:cs typeface="Calibri"/>
              </a:rPr>
              <a:t> </a:t>
            </a:r>
            <a:r>
              <a:rPr lang="en-US" sz="2117" b="1" baseline="1517" dirty="0">
                <a:latin typeface="Buenos Aires" pitchFamily="2" charset="0"/>
                <a:cs typeface="Calibri"/>
              </a:rPr>
              <a:t>mo</a:t>
            </a:r>
            <a:r>
              <a:rPr lang="en-US" sz="2117" b="1" spc="-12" baseline="1517" dirty="0">
                <a:latin typeface="Buenos Aires" pitchFamily="2" charset="0"/>
                <a:cs typeface="Calibri"/>
              </a:rPr>
              <a:t>n</a:t>
            </a:r>
            <a:r>
              <a:rPr lang="en-US" sz="2117" b="1" baseline="1517" dirty="0">
                <a:latin typeface="Buenos Aires" pitchFamily="2" charset="0"/>
                <a:cs typeface="Calibri"/>
              </a:rPr>
              <a:t>ths</a:t>
            </a:r>
            <a:r>
              <a:rPr lang="en-US" sz="2117" b="1" spc="-8" baseline="1517" dirty="0">
                <a:latin typeface="Buenos Aires" pitchFamily="2" charset="0"/>
                <a:cs typeface="Calibri"/>
              </a:rPr>
              <a:t> </a:t>
            </a:r>
            <a:r>
              <a:rPr lang="en-US" sz="2117" b="1" baseline="1517" dirty="0">
                <a:latin typeface="Buenos Aires" pitchFamily="2" charset="0"/>
                <a:cs typeface="Calibri"/>
              </a:rPr>
              <a:t>in</a:t>
            </a:r>
            <a:r>
              <a:rPr lang="en-US" sz="2117" b="1" spc="-4" baseline="1517" dirty="0">
                <a:latin typeface="Buenos Aires" pitchFamily="2" charset="0"/>
                <a:cs typeface="Calibri"/>
              </a:rPr>
              <a:t> </a:t>
            </a:r>
            <a:r>
              <a:rPr lang="en-US" sz="2117" b="1" baseline="1517" dirty="0">
                <a:latin typeface="Buenos Aires" pitchFamily="2" charset="0"/>
                <a:cs typeface="Calibri"/>
              </a:rPr>
              <a:t>l</a:t>
            </a:r>
            <a:r>
              <a:rPr lang="en-US" sz="2117" b="1" spc="-8" baseline="1517" dirty="0">
                <a:latin typeface="Buenos Aires" pitchFamily="2" charset="0"/>
                <a:cs typeface="Calibri"/>
              </a:rPr>
              <a:t>a</a:t>
            </a:r>
            <a:r>
              <a:rPr lang="en-US" sz="2117" b="1" baseline="1517" dirty="0">
                <a:latin typeface="Buenos Aires" pitchFamily="2" charset="0"/>
                <a:cs typeface="Calibri"/>
              </a:rPr>
              <a:t>wful</a:t>
            </a:r>
            <a:r>
              <a:rPr lang="en-US" sz="2117" b="1" spc="-12" baseline="1517" dirty="0">
                <a:latin typeface="Buenos Aires" pitchFamily="2" charset="0"/>
                <a:cs typeface="Calibri"/>
              </a:rPr>
              <a:t> st</a:t>
            </a:r>
            <a:r>
              <a:rPr lang="en-US" sz="2117" b="1" spc="-17" baseline="1517" dirty="0">
                <a:latin typeface="Buenos Aires" pitchFamily="2" charset="0"/>
                <a:cs typeface="Calibri"/>
              </a:rPr>
              <a:t>a</a:t>
            </a:r>
            <a:r>
              <a:rPr lang="en-US" sz="2117" b="1" baseline="1517" dirty="0">
                <a:latin typeface="Buenos Aires" pitchFamily="2" charset="0"/>
                <a:cs typeface="Calibri"/>
              </a:rPr>
              <a:t>tus</a:t>
            </a:r>
            <a:r>
              <a:rPr lang="en-US" sz="2117" b="1" spc="-8" baseline="1517" dirty="0">
                <a:latin typeface="Buenos Aires" pitchFamily="2" charset="0"/>
                <a:cs typeface="Calibri"/>
              </a:rPr>
              <a:t> </a:t>
            </a:r>
            <a:r>
              <a:rPr lang="en-US" sz="2117" b="1" baseline="1517" dirty="0">
                <a:latin typeface="Buenos Aires" pitchFamily="2" charset="0"/>
                <a:cs typeface="Calibri"/>
              </a:rPr>
              <a:t>and cur</a:t>
            </a:r>
            <a:r>
              <a:rPr lang="en-US" sz="2117" b="1" spc="-21" baseline="1517" dirty="0">
                <a:latin typeface="Buenos Aires" pitchFamily="2" charset="0"/>
                <a:cs typeface="Calibri"/>
              </a:rPr>
              <a:t>r</a:t>
            </a:r>
            <a:r>
              <a:rPr lang="en-US" sz="2117" b="1" baseline="1517" dirty="0">
                <a:latin typeface="Buenos Aires" pitchFamily="2" charset="0"/>
                <a:cs typeface="Calibri"/>
              </a:rPr>
              <a:t>e</a:t>
            </a:r>
            <a:r>
              <a:rPr lang="en-US" sz="2117" b="1" spc="-17" baseline="1517" dirty="0">
                <a:latin typeface="Buenos Aires" pitchFamily="2" charset="0"/>
                <a:cs typeface="Calibri"/>
              </a:rPr>
              <a:t>n</a:t>
            </a:r>
            <a:r>
              <a:rPr lang="en-US" sz="2117" b="1" baseline="1517" dirty="0">
                <a:latin typeface="Buenos Aires" pitchFamily="2" charset="0"/>
                <a:cs typeface="Calibri"/>
              </a:rPr>
              <a:t>tly</a:t>
            </a:r>
            <a:r>
              <a:rPr lang="en-US" sz="2117" b="1" spc="-4" baseline="1517" dirty="0">
                <a:latin typeface="Buenos Aires" pitchFamily="2" charset="0"/>
                <a:cs typeface="Calibri"/>
              </a:rPr>
              <a:t> </a:t>
            </a:r>
            <a:r>
              <a:rPr lang="en-US" sz="2117" b="1" baseline="1517" dirty="0">
                <a:latin typeface="Buenos Aires" pitchFamily="2" charset="0"/>
                <a:cs typeface="Calibri"/>
              </a:rPr>
              <a:t>be</a:t>
            </a:r>
            <a:r>
              <a:rPr lang="en-US" sz="2117" b="1" spc="-4" baseline="1517" dirty="0">
                <a:latin typeface="Buenos Aires" pitchFamily="2" charset="0"/>
                <a:cs typeface="Calibri"/>
              </a:rPr>
              <a:t> </a:t>
            </a:r>
            <a:r>
              <a:rPr lang="en-US" sz="2117" b="1" baseline="1517" dirty="0">
                <a:latin typeface="Buenos Aires" pitchFamily="2" charset="0"/>
                <a:cs typeface="Calibri"/>
              </a:rPr>
              <a:t>on</a:t>
            </a:r>
            <a:r>
              <a:rPr lang="en-US" sz="2117" b="1" spc="-4" baseline="1517" dirty="0">
                <a:latin typeface="Buenos Aires" pitchFamily="2" charset="0"/>
                <a:cs typeface="Calibri"/>
              </a:rPr>
              <a:t> </a:t>
            </a:r>
            <a:r>
              <a:rPr lang="en-US" sz="2117" b="1" baseline="1517" dirty="0">
                <a:latin typeface="Buenos Aires" pitchFamily="2" charset="0"/>
                <a:cs typeface="Calibri"/>
              </a:rPr>
              <a:t>F‐1 </a:t>
            </a:r>
            <a:r>
              <a:rPr lang="en-US" sz="2117" b="1" spc="-12" baseline="1517" dirty="0">
                <a:latin typeface="Buenos Aires" pitchFamily="2" charset="0"/>
                <a:cs typeface="Calibri"/>
              </a:rPr>
              <a:t>st</a:t>
            </a:r>
            <a:r>
              <a:rPr lang="en-US" sz="2117" b="1" spc="-17" baseline="1517" dirty="0">
                <a:latin typeface="Buenos Aires" pitchFamily="2" charset="0"/>
                <a:cs typeface="Calibri"/>
              </a:rPr>
              <a:t>a</a:t>
            </a:r>
            <a:r>
              <a:rPr lang="en-US" sz="2117" b="1" baseline="1517" dirty="0">
                <a:latin typeface="Buenos Aires" pitchFamily="2" charset="0"/>
                <a:cs typeface="Calibri"/>
              </a:rPr>
              <a:t>tus.</a:t>
            </a:r>
          </a:p>
          <a:p>
            <a:pPr marL="354145" marR="30256" indent="-342900">
              <a:lnSpc>
                <a:spcPts val="1906"/>
              </a:lnSpc>
              <a:buFont typeface="Arial" panose="020B0604020202020204" pitchFamily="34" charset="0"/>
              <a:buChar char="•"/>
            </a:pPr>
            <a:endParaRPr lang="en-US" sz="2117" dirty="0">
              <a:latin typeface="Buenos Aires" pitchFamily="2" charset="0"/>
              <a:cs typeface="Calibri"/>
            </a:endParaRPr>
          </a:p>
          <a:p>
            <a:pPr marL="354145" marR="30256" indent="-342900">
              <a:lnSpc>
                <a:spcPts val="1906"/>
              </a:lnSpc>
              <a:buFont typeface="Arial" panose="020B0604020202020204" pitchFamily="34" charset="0"/>
              <a:buChar char="•"/>
            </a:pPr>
            <a:r>
              <a:rPr lang="en-US" sz="2117" spc="-4" baseline="1517" dirty="0">
                <a:latin typeface="Buenos Aires" pitchFamily="2" charset="0"/>
                <a:cs typeface="Calibri"/>
              </a:rPr>
              <a:t>CP</a:t>
            </a:r>
            <a:r>
              <a:rPr lang="en-US" sz="2117" baseline="1517" dirty="0">
                <a:latin typeface="Buenos Aires" pitchFamily="2" charset="0"/>
                <a:cs typeface="Calibri"/>
              </a:rPr>
              <a:t>T </a:t>
            </a:r>
            <a:r>
              <a:rPr lang="en-US" sz="2117" spc="-12" baseline="1517" dirty="0">
                <a:latin typeface="Buenos Aires" pitchFamily="2" charset="0"/>
                <a:cs typeface="Calibri"/>
              </a:rPr>
              <a:t>c</a:t>
            </a:r>
            <a:r>
              <a:rPr lang="en-US" sz="2117" baseline="1517" dirty="0">
                <a:latin typeface="Buenos Aires" pitchFamily="2" charset="0"/>
                <a:cs typeface="Calibri"/>
              </a:rPr>
              <a:t>an</a:t>
            </a:r>
            <a:r>
              <a:rPr lang="en-US" sz="2117" spc="8" baseline="1517" dirty="0">
                <a:latin typeface="Buenos Aires" pitchFamily="2" charset="0"/>
                <a:cs typeface="Calibri"/>
              </a:rPr>
              <a:t> </a:t>
            </a:r>
            <a:r>
              <a:rPr lang="en-US" sz="2117" baseline="1517" dirty="0">
                <a:latin typeface="Buenos Aires" pitchFamily="2" charset="0"/>
                <a:cs typeface="Calibri"/>
              </a:rPr>
              <a:t>be</a:t>
            </a:r>
            <a:r>
              <a:rPr lang="en-US" sz="2117" spc="8" baseline="1517" dirty="0">
                <a:latin typeface="Buenos Aires" pitchFamily="2" charset="0"/>
                <a:cs typeface="Calibri"/>
              </a:rPr>
              <a:t> </a:t>
            </a:r>
            <a:r>
              <a:rPr lang="en-US" sz="2117" baseline="1517" dirty="0">
                <a:latin typeface="Buenos Aires" pitchFamily="2" charset="0"/>
                <a:cs typeface="Calibri"/>
              </a:rPr>
              <a:t>full</a:t>
            </a:r>
            <a:r>
              <a:rPr lang="en-US" sz="2117" spc="8" baseline="1517" dirty="0">
                <a:latin typeface="Buenos Aires" pitchFamily="2" charset="0"/>
                <a:cs typeface="Calibri"/>
              </a:rPr>
              <a:t> </a:t>
            </a:r>
            <a:r>
              <a:rPr lang="en-US" sz="2117" baseline="1517" dirty="0">
                <a:latin typeface="Buenos Aires" pitchFamily="2" charset="0"/>
                <a:cs typeface="Calibri"/>
              </a:rPr>
              <a:t>time</a:t>
            </a:r>
            <a:r>
              <a:rPr lang="en-US" sz="2117" spc="4" baseline="1517" dirty="0">
                <a:latin typeface="Buenos Aires" pitchFamily="2" charset="0"/>
                <a:cs typeface="Calibri"/>
              </a:rPr>
              <a:t> </a:t>
            </a:r>
            <a:r>
              <a:rPr lang="en-US" sz="2117" baseline="1517" dirty="0">
                <a:latin typeface="Buenos Aires" pitchFamily="2" charset="0"/>
                <a:cs typeface="Calibri"/>
              </a:rPr>
              <a:t>(&gt;20</a:t>
            </a:r>
            <a:r>
              <a:rPr lang="en-US" sz="2117" spc="8" baseline="1517" dirty="0">
                <a:latin typeface="Buenos Aires" pitchFamily="2" charset="0"/>
                <a:cs typeface="Calibri"/>
              </a:rPr>
              <a:t> </a:t>
            </a:r>
            <a:r>
              <a:rPr lang="en-US" sz="2117" baseline="1517" dirty="0">
                <a:latin typeface="Buenos Aires" pitchFamily="2" charset="0"/>
                <a:cs typeface="Calibri"/>
              </a:rPr>
              <a:t>hou</a:t>
            </a:r>
            <a:r>
              <a:rPr lang="en-US" sz="2117" spc="-25" baseline="1517" dirty="0">
                <a:latin typeface="Buenos Aires" pitchFamily="2" charset="0"/>
                <a:cs typeface="Calibri"/>
              </a:rPr>
              <a:t>r</a:t>
            </a:r>
            <a:r>
              <a:rPr lang="en-US" sz="2117" baseline="1517" dirty="0">
                <a:latin typeface="Buenos Aires" pitchFamily="2" charset="0"/>
                <a:cs typeface="Calibri"/>
              </a:rPr>
              <a:t>s</a:t>
            </a:r>
            <a:r>
              <a:rPr lang="en-US" sz="2117" spc="4" baseline="1517" dirty="0">
                <a:latin typeface="Buenos Aires" pitchFamily="2" charset="0"/>
                <a:cs typeface="Calibri"/>
              </a:rPr>
              <a:t> </a:t>
            </a:r>
            <a:r>
              <a:rPr lang="en-US" sz="2117" spc="-17" baseline="1517" dirty="0">
                <a:latin typeface="Buenos Aires" pitchFamily="2" charset="0"/>
                <a:cs typeface="Calibri"/>
              </a:rPr>
              <a:t>w</a:t>
            </a:r>
            <a:r>
              <a:rPr lang="en-US" sz="2117" baseline="1517" dirty="0">
                <a:latin typeface="Buenos Aires" pitchFamily="2" charset="0"/>
                <a:cs typeface="Calibri"/>
              </a:rPr>
              <a:t>eek)</a:t>
            </a:r>
            <a:r>
              <a:rPr lang="en-US" sz="2117" spc="17" baseline="1517" dirty="0">
                <a:latin typeface="Buenos Aires" pitchFamily="2" charset="0"/>
                <a:cs typeface="Calibri"/>
              </a:rPr>
              <a:t> </a:t>
            </a:r>
            <a:r>
              <a:rPr lang="en-US" sz="2117" baseline="1517" dirty="0">
                <a:latin typeface="Buenos Aires" pitchFamily="2" charset="0"/>
                <a:cs typeface="Calibri"/>
              </a:rPr>
              <a:t>or</a:t>
            </a:r>
            <a:r>
              <a:rPr lang="en-US" sz="2117" spc="8" baseline="1517" dirty="0">
                <a:latin typeface="Buenos Aires" pitchFamily="2" charset="0"/>
                <a:cs typeface="Calibri"/>
              </a:rPr>
              <a:t> </a:t>
            </a:r>
            <a:r>
              <a:rPr lang="en-US" sz="2117" baseline="1517" dirty="0">
                <a:latin typeface="Buenos Aires" pitchFamily="2" charset="0"/>
                <a:cs typeface="Calibri"/>
              </a:rPr>
              <a:t>part time</a:t>
            </a:r>
            <a:r>
              <a:rPr lang="en-US" sz="2117" spc="4" baseline="1517" dirty="0">
                <a:latin typeface="Buenos Aires" pitchFamily="2" charset="0"/>
                <a:cs typeface="Calibri"/>
              </a:rPr>
              <a:t> </a:t>
            </a:r>
            <a:r>
              <a:rPr lang="en-US" sz="2117" baseline="1517" dirty="0">
                <a:latin typeface="Buenos Aires" pitchFamily="2" charset="0"/>
                <a:cs typeface="Calibri"/>
              </a:rPr>
              <a:t>(20</a:t>
            </a:r>
            <a:r>
              <a:rPr lang="en-US" sz="2117" spc="4" baseline="1517" dirty="0">
                <a:latin typeface="Buenos Aires" pitchFamily="2" charset="0"/>
                <a:cs typeface="Calibri"/>
              </a:rPr>
              <a:t> </a:t>
            </a:r>
            <a:r>
              <a:rPr lang="en-US" sz="2117" baseline="1517" dirty="0">
                <a:latin typeface="Buenos Aires" pitchFamily="2" charset="0"/>
                <a:cs typeface="Calibri"/>
              </a:rPr>
              <a:t>hou</a:t>
            </a:r>
            <a:r>
              <a:rPr lang="en-US" sz="2117" spc="-25" baseline="1517" dirty="0">
                <a:latin typeface="Buenos Aires" pitchFamily="2" charset="0"/>
                <a:cs typeface="Calibri"/>
              </a:rPr>
              <a:t>r</a:t>
            </a:r>
            <a:r>
              <a:rPr lang="en-US" sz="2117" baseline="1517" dirty="0">
                <a:latin typeface="Buenos Aires" pitchFamily="2" charset="0"/>
                <a:cs typeface="Calibri"/>
              </a:rPr>
              <a:t>s</a:t>
            </a:r>
            <a:r>
              <a:rPr lang="en-US" sz="2117" spc="4" baseline="1517" dirty="0">
                <a:latin typeface="Buenos Aires" pitchFamily="2" charset="0"/>
                <a:cs typeface="Calibri"/>
              </a:rPr>
              <a:t> </a:t>
            </a:r>
            <a:r>
              <a:rPr lang="en-US" sz="2117" baseline="1517" dirty="0">
                <a:latin typeface="Buenos Aires" pitchFamily="2" charset="0"/>
                <a:cs typeface="Calibri"/>
              </a:rPr>
              <a:t>or less</a:t>
            </a:r>
            <a:r>
              <a:rPr lang="en-US" sz="2117" spc="4" baseline="1517" dirty="0">
                <a:latin typeface="Buenos Aires" pitchFamily="2" charset="0"/>
                <a:cs typeface="Calibri"/>
              </a:rPr>
              <a:t> </a:t>
            </a:r>
            <a:r>
              <a:rPr lang="en-US" sz="2117" baseline="1517" dirty="0">
                <a:latin typeface="Buenos Aires" pitchFamily="2" charset="0"/>
                <a:cs typeface="Calibri"/>
              </a:rPr>
              <a:t>per</a:t>
            </a:r>
            <a:r>
              <a:rPr lang="en-US" sz="2117" spc="8" baseline="1517" dirty="0">
                <a:latin typeface="Buenos Aires" pitchFamily="2" charset="0"/>
                <a:cs typeface="Calibri"/>
              </a:rPr>
              <a:t> </a:t>
            </a:r>
            <a:r>
              <a:rPr lang="en-US" sz="2117" spc="-17" baseline="1517" dirty="0">
                <a:latin typeface="Buenos Aires" pitchFamily="2" charset="0"/>
                <a:cs typeface="Calibri"/>
              </a:rPr>
              <a:t>w</a:t>
            </a:r>
            <a:r>
              <a:rPr lang="en-US" sz="2117" baseline="1517" dirty="0">
                <a:latin typeface="Buenos Aires" pitchFamily="2" charset="0"/>
                <a:cs typeface="Calibri"/>
              </a:rPr>
              <a:t>eek).</a:t>
            </a:r>
            <a:endParaRPr lang="en-US" sz="2117" dirty="0">
              <a:latin typeface="Buenos Aires" pitchFamily="2" charset="0"/>
              <a:cs typeface="Calibri"/>
            </a:endParaRPr>
          </a:p>
        </p:txBody>
      </p:sp>
      <p:sp>
        <p:nvSpPr>
          <p:cNvPr id="6" name="object 14"/>
          <p:cNvSpPr txBox="1"/>
          <p:nvPr/>
        </p:nvSpPr>
        <p:spPr>
          <a:xfrm>
            <a:off x="2602719" y="2932423"/>
            <a:ext cx="6720023"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7" name="object 13"/>
          <p:cNvSpPr txBox="1"/>
          <p:nvPr/>
        </p:nvSpPr>
        <p:spPr>
          <a:xfrm>
            <a:off x="2602719" y="3174470"/>
            <a:ext cx="6217604" cy="1918448"/>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8" name="object 12"/>
          <p:cNvSpPr txBox="1"/>
          <p:nvPr/>
        </p:nvSpPr>
        <p:spPr>
          <a:xfrm>
            <a:off x="3540208" y="3174472"/>
            <a:ext cx="649186"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9" name="object 11"/>
          <p:cNvSpPr txBox="1"/>
          <p:nvPr/>
        </p:nvSpPr>
        <p:spPr>
          <a:xfrm>
            <a:off x="4337976" y="3174472"/>
            <a:ext cx="754287"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0" name="object 10"/>
          <p:cNvSpPr txBox="1"/>
          <p:nvPr/>
        </p:nvSpPr>
        <p:spPr>
          <a:xfrm>
            <a:off x="5241598" y="3174472"/>
            <a:ext cx="1227989"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1" name="object 9"/>
          <p:cNvSpPr txBox="1"/>
          <p:nvPr/>
        </p:nvSpPr>
        <p:spPr>
          <a:xfrm>
            <a:off x="6618160" y="3174470"/>
            <a:ext cx="756639"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2" name="object 7"/>
          <p:cNvSpPr txBox="1"/>
          <p:nvPr/>
        </p:nvSpPr>
        <p:spPr>
          <a:xfrm>
            <a:off x="8820323" y="3174470"/>
            <a:ext cx="500017" cy="224117"/>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3" name="object 6"/>
          <p:cNvSpPr txBox="1"/>
          <p:nvPr/>
        </p:nvSpPr>
        <p:spPr>
          <a:xfrm>
            <a:off x="2602720" y="3416517"/>
            <a:ext cx="6719311" cy="466166"/>
          </a:xfrm>
          <a:prstGeom prst="rect">
            <a:avLst/>
          </a:prstGeom>
        </p:spPr>
        <p:txBody>
          <a:bodyPr wrap="square" lIns="0" tIns="0" rIns="0" bIns="0" rtlCol="0">
            <a:noAutofit/>
          </a:bodyPr>
          <a:lstStyle/>
          <a:p>
            <a:pPr marL="11206">
              <a:lnSpc>
                <a:spcPts val="1707"/>
              </a:lnSpc>
              <a:spcBef>
                <a:spcPts val="86"/>
              </a:spcBef>
            </a:pPr>
            <a:endParaRPr sz="1588">
              <a:latin typeface="Calibri"/>
              <a:cs typeface="Calibri"/>
            </a:endParaRPr>
          </a:p>
        </p:txBody>
      </p:sp>
      <p:sp>
        <p:nvSpPr>
          <p:cNvPr id="14" name="object 4"/>
          <p:cNvSpPr txBox="1"/>
          <p:nvPr/>
        </p:nvSpPr>
        <p:spPr>
          <a:xfrm>
            <a:off x="2854776" y="3900612"/>
            <a:ext cx="6321272" cy="1192307"/>
          </a:xfrm>
          <a:prstGeom prst="rect">
            <a:avLst/>
          </a:prstGeom>
        </p:spPr>
        <p:txBody>
          <a:bodyPr wrap="square" lIns="0" tIns="0" rIns="0" bIns="0" rtlCol="0">
            <a:noAutofit/>
          </a:bodyPr>
          <a:lstStyle/>
          <a:p>
            <a:pPr marL="11300">
              <a:lnSpc>
                <a:spcPts val="1707"/>
              </a:lnSpc>
              <a:spcBef>
                <a:spcPts val="86"/>
              </a:spcBef>
            </a:pPr>
            <a:endParaRPr sz="1588">
              <a:latin typeface="Calibri"/>
              <a:cs typeface="Calibri"/>
            </a:endParaRPr>
          </a:p>
        </p:txBody>
      </p:sp>
      <p:pic>
        <p:nvPicPr>
          <p:cNvPr id="15" name="Picture 2" descr="Image result for internship">
            <a:extLst>
              <a:ext uri="{FF2B5EF4-FFF2-40B4-BE49-F238E27FC236}">
                <a16:creationId xmlns:a16="http://schemas.microsoft.com/office/drawing/2014/main" xmlns="" id="{CE240389-F584-4047-8163-ABBD78F8EF8C}"/>
              </a:ext>
            </a:extLst>
          </p:cNvPr>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r="20577"/>
          <a:stretch/>
        </p:blipFill>
        <p:spPr bwMode="auto">
          <a:xfrm>
            <a:off x="2481445" y="4671299"/>
            <a:ext cx="3106265" cy="1461596"/>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AutoShape 6" descr="Image result for internships">
            <a:extLst>
              <a:ext uri="{FF2B5EF4-FFF2-40B4-BE49-F238E27FC236}">
                <a16:creationId xmlns:a16="http://schemas.microsoft.com/office/drawing/2014/main" xmlns="" id="{65CF0C43-6644-4BB8-B583-AE207656D161}"/>
              </a:ext>
            </a:extLst>
          </p:cNvPr>
          <p:cNvSpPr>
            <a:spLocks noChangeAspect="1" noChangeArrowheads="1"/>
          </p:cNvSpPr>
          <p:nvPr/>
        </p:nvSpPr>
        <p:spPr bwMode="auto">
          <a:xfrm>
            <a:off x="5961532" y="3228707"/>
            <a:ext cx="268941" cy="26894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80681" tIns="40341" rIns="80681" bIns="40341" numCol="1" anchor="t" anchorCtr="0" compatLnSpc="1">
            <a:prstTxWarp prst="textNoShape">
              <a:avLst/>
            </a:prstTxWarp>
          </a:bodyPr>
          <a:lstStyle/>
          <a:p>
            <a:endParaRPr lang="en-US" sz="1588"/>
          </a:p>
        </p:txBody>
      </p:sp>
      <p:pic>
        <p:nvPicPr>
          <p:cNvPr id="17" name="Picture 8" descr="Image result for internships">
            <a:extLst>
              <a:ext uri="{FF2B5EF4-FFF2-40B4-BE49-F238E27FC236}">
                <a16:creationId xmlns:a16="http://schemas.microsoft.com/office/drawing/2014/main" xmlns="" id="{2D77D676-169B-412A-B945-74B6EA8106F4}"/>
              </a:ext>
            </a:extLst>
          </p:cNvPr>
          <p:cNvPicPr>
            <a:picLocks noChangeAspect="1" noChangeArrowheads="1"/>
          </p:cNvPicPr>
          <p:nvPr/>
        </p:nvPicPr>
        <p:blipFill rotWithShape="1">
          <a:blip r:embed="rId6">
            <a:extLst>
              <a:ext uri="{28A0092B-C50C-407E-A947-70E740481C1C}">
                <a14:useLocalDpi xmlns:a14="http://schemas.microsoft.com/office/drawing/2010/main" xmlns="" val="0"/>
              </a:ext>
            </a:extLst>
          </a:blip>
          <a:srcRect l="9586"/>
          <a:stretch/>
        </p:blipFill>
        <p:spPr bwMode="auto">
          <a:xfrm>
            <a:off x="5641780" y="4692589"/>
            <a:ext cx="3106265" cy="14190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a:extLst>
              <a:ext uri="{FF2B5EF4-FFF2-40B4-BE49-F238E27FC236}">
                <a16:creationId xmlns:a16="http://schemas.microsoft.com/office/drawing/2014/main" xmlns="" id="{48375AE4-22FA-49BD-800D-E877580A8EF8}"/>
              </a:ext>
            </a:extLst>
          </p:cNvPr>
          <p:cNvSpPr txBox="1"/>
          <p:nvPr/>
        </p:nvSpPr>
        <p:spPr>
          <a:xfrm>
            <a:off x="4818362" y="227518"/>
            <a:ext cx="3433790" cy="52693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824" b="1">
                <a:latin typeface="Buenos Aires" pitchFamily="2" charset="0"/>
              </a:rPr>
              <a:t>Work Rights</a:t>
            </a:r>
          </a:p>
        </p:txBody>
      </p:sp>
      <p:sp>
        <p:nvSpPr>
          <p:cNvPr id="19" name="Rectangle: Rounded Corners 1">
            <a:extLst>
              <a:ext uri="{FF2B5EF4-FFF2-40B4-BE49-F238E27FC236}">
                <a16:creationId xmlns:a16="http://schemas.microsoft.com/office/drawing/2014/main" xmlns="" id="{4C19673C-0734-FE2C-7E81-71467AA29EEC}"/>
              </a:ext>
            </a:extLst>
          </p:cNvPr>
          <p:cNvSpPr/>
          <p:nvPr/>
        </p:nvSpPr>
        <p:spPr>
          <a:xfrm>
            <a:off x="0" y="609600"/>
            <a:ext cx="12192000" cy="5523295"/>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8CA975D3-86C2-CD88-F178-938762DAA093}"/>
              </a:ext>
            </a:extLst>
          </p:cNvPr>
          <p:cNvSpPr/>
          <p:nvPr/>
        </p:nvSpPr>
        <p:spPr>
          <a:xfrm>
            <a:off x="0" y="1778000"/>
            <a:ext cx="12192000" cy="2177106"/>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3" name="Picture 2" descr="Image result for work images"/>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r="23618"/>
          <a:stretch/>
        </p:blipFill>
        <p:spPr bwMode="auto">
          <a:xfrm>
            <a:off x="9863429" y="1345492"/>
            <a:ext cx="1651948" cy="248375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object 4"/>
          <p:cNvSpPr txBox="1"/>
          <p:nvPr/>
        </p:nvSpPr>
        <p:spPr>
          <a:xfrm>
            <a:off x="2347349" y="1250027"/>
            <a:ext cx="7302230" cy="2409636"/>
          </a:xfrm>
          <a:prstGeom prst="rect">
            <a:avLst/>
          </a:prstGeom>
        </p:spPr>
        <p:txBody>
          <a:bodyPr wrap="square" lIns="0" tIns="0" rIns="0" bIns="0" rtlCol="0">
            <a:noAutofit/>
          </a:bodyPr>
          <a:lstStyle/>
          <a:p>
            <a:pPr marL="11206" marR="64">
              <a:lnSpc>
                <a:spcPts val="1707"/>
              </a:lnSpc>
              <a:spcBef>
                <a:spcPts val="86"/>
              </a:spcBef>
            </a:pPr>
            <a:endParaRPr lang="en-US" sz="2382" b="1" spc="-4" baseline="3034" dirty="0">
              <a:latin typeface="Buenos Aires" pitchFamily="2" charset="0"/>
              <a:cs typeface="Calibri"/>
            </a:endParaRPr>
          </a:p>
          <a:p>
            <a:pPr marL="11206" marR="64">
              <a:lnSpc>
                <a:spcPts val="1707"/>
              </a:lnSpc>
              <a:spcBef>
                <a:spcPts val="86"/>
              </a:spcBef>
            </a:pPr>
            <a:r>
              <a:rPr lang="en-US" sz="3177" b="1" spc="-4" baseline="3034" dirty="0">
                <a:solidFill>
                  <a:srgbClr val="226CF5"/>
                </a:solidFill>
                <a:latin typeface="Buenos Aires" pitchFamily="2" charset="0"/>
                <a:cs typeface="Calibri"/>
              </a:rPr>
              <a:t>Optiona</a:t>
            </a:r>
            <a:r>
              <a:rPr lang="en-US" sz="3177" b="1" baseline="3034" dirty="0">
                <a:solidFill>
                  <a:srgbClr val="226CF5"/>
                </a:solidFill>
                <a:latin typeface="Buenos Aires" pitchFamily="2" charset="0"/>
                <a:cs typeface="Calibri"/>
              </a:rPr>
              <a:t>l</a:t>
            </a:r>
            <a:r>
              <a:rPr lang="en-US" sz="3177" b="1" spc="205" baseline="3034" dirty="0">
                <a:solidFill>
                  <a:srgbClr val="226CF5"/>
                </a:solidFill>
                <a:latin typeface="Buenos Aires" pitchFamily="2" charset="0"/>
                <a:cs typeface="Calibri"/>
              </a:rPr>
              <a:t> </a:t>
            </a:r>
            <a:r>
              <a:rPr lang="en-US" sz="3177" b="1" spc="-4" baseline="3034" dirty="0">
                <a:solidFill>
                  <a:srgbClr val="226CF5"/>
                </a:solidFill>
                <a:latin typeface="Buenos Aires" pitchFamily="2" charset="0"/>
                <a:cs typeface="Calibri"/>
              </a:rPr>
              <a:t>P</a:t>
            </a:r>
            <a:r>
              <a:rPr lang="en-US" sz="3177" b="1" spc="-33" baseline="3034" dirty="0">
                <a:solidFill>
                  <a:srgbClr val="226CF5"/>
                </a:solidFill>
                <a:latin typeface="Buenos Aires" pitchFamily="2" charset="0"/>
                <a:cs typeface="Calibri"/>
              </a:rPr>
              <a:t>r</a:t>
            </a:r>
            <a:r>
              <a:rPr lang="en-US" sz="3177" b="1" spc="-4" baseline="3034" dirty="0">
                <a:solidFill>
                  <a:srgbClr val="226CF5"/>
                </a:solidFill>
                <a:latin typeface="Buenos Aires" pitchFamily="2" charset="0"/>
                <a:cs typeface="Calibri"/>
              </a:rPr>
              <a:t>acti</a:t>
            </a:r>
            <a:r>
              <a:rPr lang="en-US" sz="3177" b="1" spc="-12" baseline="3034" dirty="0">
                <a:solidFill>
                  <a:srgbClr val="226CF5"/>
                </a:solidFill>
                <a:latin typeface="Buenos Aires" pitchFamily="2" charset="0"/>
                <a:cs typeface="Calibri"/>
              </a:rPr>
              <a:t>c</a:t>
            </a:r>
            <a:r>
              <a:rPr lang="en-US" sz="3177" b="1" baseline="3034" dirty="0">
                <a:solidFill>
                  <a:srgbClr val="226CF5"/>
                </a:solidFill>
                <a:latin typeface="Buenos Aires" pitchFamily="2" charset="0"/>
                <a:cs typeface="Calibri"/>
              </a:rPr>
              <a:t>al</a:t>
            </a:r>
            <a:r>
              <a:rPr lang="en-US" sz="3177" b="1" spc="195" baseline="3034" dirty="0">
                <a:solidFill>
                  <a:srgbClr val="226CF5"/>
                </a:solidFill>
                <a:latin typeface="Buenos Aires" pitchFamily="2" charset="0"/>
                <a:cs typeface="Calibri"/>
              </a:rPr>
              <a:t> </a:t>
            </a:r>
            <a:r>
              <a:rPr lang="en-US" sz="3177" b="1" spc="-74" baseline="3034" dirty="0">
                <a:solidFill>
                  <a:srgbClr val="226CF5"/>
                </a:solidFill>
                <a:latin typeface="Buenos Aires" pitchFamily="2" charset="0"/>
                <a:cs typeface="Calibri"/>
              </a:rPr>
              <a:t>T</a:t>
            </a:r>
            <a:r>
              <a:rPr lang="en-US" sz="3177" b="1" spc="-33" baseline="3034" dirty="0">
                <a:solidFill>
                  <a:srgbClr val="226CF5"/>
                </a:solidFill>
                <a:latin typeface="Buenos Aires" pitchFamily="2" charset="0"/>
                <a:cs typeface="Calibri"/>
              </a:rPr>
              <a:t>r</a:t>
            </a:r>
            <a:r>
              <a:rPr lang="en-US" sz="3177" b="1" spc="-4" baseline="3034" dirty="0">
                <a:solidFill>
                  <a:srgbClr val="226CF5"/>
                </a:solidFill>
                <a:latin typeface="Buenos Aires" pitchFamily="2" charset="0"/>
                <a:cs typeface="Calibri"/>
              </a:rPr>
              <a:t>ainin</a:t>
            </a:r>
            <a:r>
              <a:rPr lang="en-US" sz="3177" b="1" baseline="3034" dirty="0">
                <a:solidFill>
                  <a:srgbClr val="226CF5"/>
                </a:solidFill>
                <a:latin typeface="Buenos Aires" pitchFamily="2" charset="0"/>
                <a:cs typeface="Calibri"/>
              </a:rPr>
              <a:t>g</a:t>
            </a:r>
            <a:r>
              <a:rPr lang="en-US" sz="3177" b="1" spc="199" baseline="3034" dirty="0">
                <a:solidFill>
                  <a:srgbClr val="226CF5"/>
                </a:solidFill>
                <a:latin typeface="Buenos Aires" pitchFamily="2" charset="0"/>
                <a:cs typeface="Calibri"/>
              </a:rPr>
              <a:t> </a:t>
            </a:r>
            <a:r>
              <a:rPr lang="en-US" sz="3177" b="1" baseline="3034" dirty="0">
                <a:solidFill>
                  <a:srgbClr val="226CF5"/>
                </a:solidFill>
                <a:latin typeface="Buenos Aires" pitchFamily="2" charset="0"/>
                <a:cs typeface="Calibri"/>
              </a:rPr>
              <a:t>(</a:t>
            </a:r>
            <a:r>
              <a:rPr lang="en-US" sz="3177" b="1" spc="-4" baseline="3034" dirty="0">
                <a:solidFill>
                  <a:srgbClr val="226CF5"/>
                </a:solidFill>
                <a:latin typeface="Buenos Aires" pitchFamily="2" charset="0"/>
                <a:cs typeface="Calibri"/>
              </a:rPr>
              <a:t>OPT</a:t>
            </a:r>
            <a:r>
              <a:rPr lang="en-US" sz="3177" b="1" baseline="3034" dirty="0">
                <a:solidFill>
                  <a:srgbClr val="226CF5"/>
                </a:solidFill>
                <a:latin typeface="Buenos Aires" pitchFamily="2" charset="0"/>
                <a:cs typeface="Calibri"/>
              </a:rPr>
              <a:t>)</a:t>
            </a:r>
            <a:r>
              <a:rPr lang="en-US" sz="3177" b="1" spc="191" baseline="3034" dirty="0">
                <a:solidFill>
                  <a:srgbClr val="226CF5"/>
                </a:solidFill>
                <a:latin typeface="Buenos Aires" pitchFamily="2" charset="0"/>
                <a:cs typeface="Calibri"/>
              </a:rPr>
              <a:t>:</a:t>
            </a:r>
          </a:p>
          <a:p>
            <a:pPr marL="11206" marR="64">
              <a:lnSpc>
                <a:spcPts val="1707"/>
              </a:lnSpc>
              <a:spcBef>
                <a:spcPts val="86"/>
              </a:spcBef>
            </a:pPr>
            <a:endParaRPr lang="en-US" sz="2382" b="1" spc="191" baseline="3034" dirty="0">
              <a:latin typeface="Buenos Aires" pitchFamily="2" charset="0"/>
              <a:cs typeface="Calibri"/>
            </a:endParaRPr>
          </a:p>
          <a:p>
            <a:pPr marL="11206" marR="64">
              <a:lnSpc>
                <a:spcPts val="1707"/>
              </a:lnSpc>
              <a:spcBef>
                <a:spcPts val="86"/>
              </a:spcBef>
            </a:pPr>
            <a:r>
              <a:rPr lang="en-US" sz="2117" spc="-17" baseline="3034" dirty="0">
                <a:latin typeface="Buenos Aires" pitchFamily="2" charset="0"/>
                <a:cs typeface="Calibri"/>
              </a:rPr>
              <a:t>• </a:t>
            </a:r>
            <a:r>
              <a:rPr lang="en-US" sz="2117" spc="-17" dirty="0">
                <a:latin typeface="Buenos Aires" pitchFamily="2" charset="0"/>
                <a:cs typeface="Calibri"/>
              </a:rPr>
              <a:t>   </a:t>
            </a:r>
            <a:r>
              <a:rPr lang="en-US" sz="2117" spc="-17" baseline="3034" dirty="0">
                <a:latin typeface="Buenos Aires" pitchFamily="2" charset="0"/>
                <a:cs typeface="Calibri"/>
              </a:rPr>
              <a:t>Available</a:t>
            </a:r>
            <a:r>
              <a:rPr lang="en-US" sz="2117" spc="-17" dirty="0">
                <a:latin typeface="Buenos Aires" pitchFamily="2" charset="0"/>
                <a:cs typeface="Calibri"/>
              </a:rPr>
              <a:t> </a:t>
            </a:r>
            <a:r>
              <a:rPr lang="en-US" sz="2117" spc="-17" baseline="3034" dirty="0">
                <a:latin typeface="Buenos Aires" pitchFamily="2" charset="0"/>
                <a:cs typeface="Calibri"/>
              </a:rPr>
              <a:t>to students </a:t>
            </a:r>
            <a:r>
              <a:rPr lang="en-US" sz="2117" baseline="3034" dirty="0">
                <a:latin typeface="Buenos Aires" pitchFamily="2" charset="0"/>
                <a:cs typeface="Calibri"/>
              </a:rPr>
              <a:t>who</a:t>
            </a:r>
            <a:r>
              <a:rPr lang="en-US" sz="2117" spc="199" baseline="3034" dirty="0">
                <a:latin typeface="Buenos Aires" pitchFamily="2" charset="0"/>
                <a:cs typeface="Calibri"/>
              </a:rPr>
              <a:t> </a:t>
            </a:r>
            <a:r>
              <a:rPr lang="en-US" sz="2117" baseline="3034" dirty="0">
                <a:latin typeface="Buenos Aires" pitchFamily="2" charset="0"/>
                <a:cs typeface="Calibri"/>
              </a:rPr>
              <a:t>a</a:t>
            </a:r>
            <a:r>
              <a:rPr lang="en-US" sz="2117" spc="-17" baseline="3034" dirty="0">
                <a:latin typeface="Buenos Aires" pitchFamily="2" charset="0"/>
                <a:cs typeface="Calibri"/>
              </a:rPr>
              <a:t>r</a:t>
            </a:r>
            <a:r>
              <a:rPr lang="en-US" sz="2117" baseline="3034" dirty="0">
                <a:latin typeface="Buenos Aires" pitchFamily="2" charset="0"/>
                <a:cs typeface="Calibri"/>
              </a:rPr>
              <a:t>e</a:t>
            </a:r>
            <a:r>
              <a:rPr lang="en-US" sz="2117" dirty="0">
                <a:latin typeface="Buenos Aires" pitchFamily="2" charset="0"/>
                <a:cs typeface="Calibri"/>
              </a:rPr>
              <a:t> </a:t>
            </a:r>
            <a:r>
              <a:rPr lang="en-US" sz="2117" baseline="1517" dirty="0">
                <a:latin typeface="Buenos Aires" pitchFamily="2" charset="0"/>
                <a:cs typeface="Calibri"/>
              </a:rPr>
              <a:t>l</a:t>
            </a:r>
            <a:r>
              <a:rPr lang="en-US" sz="2117" spc="-8" baseline="1517" dirty="0">
                <a:latin typeface="Buenos Aires" pitchFamily="2" charset="0"/>
                <a:cs typeface="Calibri"/>
              </a:rPr>
              <a:t>a</a:t>
            </a:r>
            <a:r>
              <a:rPr lang="en-US" sz="2117" baseline="1517" dirty="0">
                <a:latin typeface="Buenos Aires" pitchFamily="2" charset="0"/>
                <a:cs typeface="Calibri"/>
              </a:rPr>
              <a:t>wfully</a:t>
            </a:r>
            <a:r>
              <a:rPr lang="en-US" sz="2117" spc="245" baseline="1517" dirty="0">
                <a:latin typeface="Buenos Aires" pitchFamily="2" charset="0"/>
                <a:cs typeface="Calibri"/>
              </a:rPr>
              <a:t> </a:t>
            </a:r>
            <a:r>
              <a:rPr lang="en-US" sz="2117" baseline="1517" dirty="0">
                <a:latin typeface="Buenos Aires" pitchFamily="2" charset="0"/>
                <a:cs typeface="Calibri"/>
              </a:rPr>
              <a:t>en</a:t>
            </a:r>
            <a:r>
              <a:rPr lang="en-US" sz="2117" spc="-21" baseline="1517" dirty="0">
                <a:latin typeface="Buenos Aires" pitchFamily="2" charset="0"/>
                <a:cs typeface="Calibri"/>
              </a:rPr>
              <a:t>r</a:t>
            </a:r>
            <a:r>
              <a:rPr lang="en-US" sz="2117" baseline="1517" dirty="0">
                <a:latin typeface="Buenos Aires" pitchFamily="2" charset="0"/>
                <a:cs typeface="Calibri"/>
              </a:rPr>
              <a:t>olled</a:t>
            </a:r>
            <a:r>
              <a:rPr lang="en-US" sz="2117" spc="249" baseline="1517" dirty="0">
                <a:latin typeface="Buenos Aires" pitchFamily="2" charset="0"/>
                <a:cs typeface="Calibri"/>
              </a:rPr>
              <a:t> </a:t>
            </a:r>
            <a:r>
              <a:rPr lang="en-US" sz="2117" baseline="1517" dirty="0">
                <a:latin typeface="Buenos Aires" pitchFamily="2" charset="0"/>
                <a:cs typeface="Calibri"/>
              </a:rPr>
              <a:t>on</a:t>
            </a:r>
            <a:r>
              <a:rPr lang="en-US" sz="2117" spc="253" baseline="1517" dirty="0">
                <a:latin typeface="Buenos Aires" pitchFamily="2" charset="0"/>
                <a:cs typeface="Calibri"/>
              </a:rPr>
              <a:t> </a:t>
            </a:r>
            <a:r>
              <a:rPr lang="en-US" sz="2117" baseline="1517" dirty="0">
                <a:latin typeface="Buenos Aires" pitchFamily="2" charset="0"/>
                <a:cs typeface="Calibri"/>
              </a:rPr>
              <a:t>a</a:t>
            </a:r>
            <a:r>
              <a:rPr lang="en-US" sz="2117" spc="257" baseline="1517" dirty="0">
                <a:latin typeface="Buenos Aires" pitchFamily="2" charset="0"/>
                <a:cs typeface="Calibri"/>
              </a:rPr>
              <a:t> </a:t>
            </a:r>
            <a:r>
              <a:rPr lang="en-US" sz="2117" baseline="1517" dirty="0">
                <a:latin typeface="Buenos Aires" pitchFamily="2" charset="0"/>
                <a:cs typeface="Calibri"/>
              </a:rPr>
              <a:t>full</a:t>
            </a:r>
            <a:r>
              <a:rPr lang="en-US" sz="2117" spc="249" baseline="1517" dirty="0">
                <a:latin typeface="Buenos Aires" pitchFamily="2" charset="0"/>
                <a:cs typeface="Calibri"/>
              </a:rPr>
              <a:t> </a:t>
            </a:r>
            <a:r>
              <a:rPr lang="en-US" sz="2117" baseline="1517" dirty="0">
                <a:latin typeface="Buenos Aires" pitchFamily="2" charset="0"/>
                <a:cs typeface="Calibri"/>
              </a:rPr>
              <a:t>–</a:t>
            </a:r>
            <a:r>
              <a:rPr lang="en-US" sz="2117" spc="249" baseline="1517" dirty="0">
                <a:latin typeface="Buenos Aires" pitchFamily="2" charset="0"/>
                <a:cs typeface="Calibri"/>
              </a:rPr>
              <a:t> </a:t>
            </a:r>
            <a:r>
              <a:rPr lang="en-US" sz="2117" spc="-4" baseline="1517" dirty="0">
                <a:latin typeface="Buenos Aires" pitchFamily="2" charset="0"/>
                <a:cs typeface="Calibri"/>
              </a:rPr>
              <a:t>t</a:t>
            </a:r>
            <a:r>
              <a:rPr lang="en-US" sz="2117" baseline="1517" dirty="0">
                <a:latin typeface="Buenos Aires" pitchFamily="2" charset="0"/>
                <a:cs typeface="Calibri"/>
              </a:rPr>
              <a:t>ime</a:t>
            </a:r>
            <a:r>
              <a:rPr lang="en-US" sz="2117" spc="249" baseline="1517" dirty="0">
                <a:latin typeface="Buenos Aires" pitchFamily="2" charset="0"/>
                <a:cs typeface="Calibri"/>
              </a:rPr>
              <a:t/>
            </a:r>
            <a:br>
              <a:rPr lang="en-US" sz="2117" spc="249" baseline="1517" dirty="0">
                <a:latin typeface="Buenos Aires" pitchFamily="2" charset="0"/>
                <a:cs typeface="Calibri"/>
              </a:rPr>
            </a:br>
            <a:r>
              <a:rPr lang="en-US" sz="2117" spc="249" baseline="1517" dirty="0">
                <a:latin typeface="Buenos Aires" pitchFamily="2" charset="0"/>
                <a:cs typeface="Calibri"/>
              </a:rPr>
              <a:t> </a:t>
            </a:r>
            <a:r>
              <a:rPr lang="en-US" sz="2117" spc="249" dirty="0">
                <a:latin typeface="Buenos Aires" pitchFamily="2" charset="0"/>
                <a:cs typeface="Calibri"/>
              </a:rPr>
              <a:t>   </a:t>
            </a:r>
            <a:r>
              <a:rPr lang="en-US" sz="2117" baseline="1517" dirty="0">
                <a:latin typeface="Buenos Aires" pitchFamily="2" charset="0"/>
                <a:cs typeface="Calibri"/>
              </a:rPr>
              <a:t>basis </a:t>
            </a:r>
            <a:r>
              <a:rPr lang="en-US" sz="2117" spc="249" baseline="1517" dirty="0">
                <a:latin typeface="Buenos Aires" pitchFamily="2" charset="0"/>
                <a:cs typeface="Calibri"/>
              </a:rPr>
              <a:t>&amp;</a:t>
            </a:r>
            <a:r>
              <a:rPr lang="en-US" sz="2117" spc="8" baseline="1517" dirty="0">
                <a:latin typeface="Buenos Aires" pitchFamily="2" charset="0"/>
                <a:cs typeface="Calibri"/>
              </a:rPr>
              <a:t>h</a:t>
            </a:r>
            <a:r>
              <a:rPr lang="en-US" sz="2117" spc="-25" baseline="1517" dirty="0">
                <a:latin typeface="Buenos Aires" pitchFamily="2" charset="0"/>
                <a:cs typeface="Calibri"/>
              </a:rPr>
              <a:t>a</a:t>
            </a:r>
            <a:r>
              <a:rPr lang="en-US" sz="2117" spc="-12" baseline="1517" dirty="0">
                <a:latin typeface="Buenos Aires" pitchFamily="2" charset="0"/>
                <a:cs typeface="Calibri"/>
              </a:rPr>
              <a:t>v</a:t>
            </a:r>
            <a:r>
              <a:rPr lang="en-US" sz="2117" baseline="1517" dirty="0">
                <a:latin typeface="Buenos Aires" pitchFamily="2" charset="0"/>
                <a:cs typeface="Calibri"/>
              </a:rPr>
              <a:t>e</a:t>
            </a:r>
            <a:r>
              <a:rPr lang="en-US" sz="2117" spc="249" baseline="1517" dirty="0">
                <a:latin typeface="Buenos Aires" pitchFamily="2" charset="0"/>
                <a:cs typeface="Calibri"/>
              </a:rPr>
              <a:t> </a:t>
            </a:r>
            <a:r>
              <a:rPr lang="en-US" sz="2117" baseline="1517" dirty="0">
                <a:latin typeface="Buenos Aires" pitchFamily="2" charset="0"/>
                <a:cs typeface="Calibri"/>
              </a:rPr>
              <a:t>completed at lea</a:t>
            </a:r>
            <a:r>
              <a:rPr lang="en-US" sz="2117" spc="-17" baseline="1517" dirty="0">
                <a:latin typeface="Buenos Aires" pitchFamily="2" charset="0"/>
                <a:cs typeface="Calibri"/>
              </a:rPr>
              <a:t>s</a:t>
            </a:r>
            <a:r>
              <a:rPr lang="en-US" sz="2117" baseline="1517" dirty="0">
                <a:latin typeface="Buenos Aires" pitchFamily="2" charset="0"/>
                <a:cs typeface="Calibri"/>
              </a:rPr>
              <a:t>t</a:t>
            </a:r>
            <a:r>
              <a:rPr lang="en-US" sz="2117" spc="249" baseline="1517" dirty="0">
                <a:latin typeface="Buenos Aires" pitchFamily="2" charset="0"/>
                <a:cs typeface="Calibri"/>
              </a:rPr>
              <a:t> </a:t>
            </a:r>
            <a:r>
              <a:rPr lang="en-US" sz="2117" baseline="1517" dirty="0">
                <a:latin typeface="Buenos Aires" pitchFamily="2" charset="0"/>
                <a:cs typeface="Calibri"/>
              </a:rPr>
              <a:t>1</a:t>
            </a:r>
            <a:r>
              <a:rPr lang="en-US" sz="2117" spc="249" baseline="1517" dirty="0">
                <a:latin typeface="Buenos Aires" pitchFamily="2" charset="0"/>
                <a:cs typeface="Calibri"/>
              </a:rPr>
              <a:t> </a:t>
            </a:r>
            <a:r>
              <a:rPr lang="en-US" sz="2117" spc="8" baseline="1517" dirty="0">
                <a:latin typeface="Buenos Aires" pitchFamily="2" charset="0"/>
                <a:cs typeface="Calibri"/>
              </a:rPr>
              <a:t>f</a:t>
            </a:r>
            <a:r>
              <a:rPr lang="en-US" sz="2117" baseline="1517" dirty="0">
                <a:latin typeface="Buenos Aires" pitchFamily="2" charset="0"/>
                <a:cs typeface="Calibri"/>
              </a:rPr>
              <a:t>ull</a:t>
            </a:r>
            <a:r>
              <a:rPr lang="en-US" sz="2117" dirty="0">
                <a:latin typeface="Buenos Aires" pitchFamily="2" charset="0"/>
                <a:cs typeface="Calibri"/>
              </a:rPr>
              <a:t> </a:t>
            </a:r>
            <a:r>
              <a:rPr lang="en-US" sz="2117" baseline="1517" dirty="0">
                <a:latin typeface="Buenos Aires" pitchFamily="2" charset="0"/>
                <a:cs typeface="Calibri"/>
              </a:rPr>
              <a:t>a</a:t>
            </a:r>
            <a:r>
              <a:rPr lang="en-US" sz="2117" spc="-12" baseline="1517" dirty="0">
                <a:latin typeface="Buenos Aires" pitchFamily="2" charset="0"/>
                <a:cs typeface="Calibri"/>
              </a:rPr>
              <a:t>c</a:t>
            </a:r>
            <a:r>
              <a:rPr lang="en-US" sz="2117" baseline="1517" dirty="0">
                <a:latin typeface="Buenos Aires" pitchFamily="2" charset="0"/>
                <a:cs typeface="Calibri"/>
              </a:rPr>
              <a:t>ademic</a:t>
            </a:r>
            <a:r>
              <a:rPr lang="en-US" sz="2117" spc="33" baseline="1517" dirty="0">
                <a:latin typeface="Buenos Aires" pitchFamily="2" charset="0"/>
                <a:cs typeface="Calibri"/>
              </a:rPr>
              <a:t> </a:t>
            </a:r>
            <a:r>
              <a:rPr lang="en-US" sz="2117" spc="-17" baseline="1517" dirty="0">
                <a:latin typeface="Buenos Aires" pitchFamily="2" charset="0"/>
                <a:cs typeface="Calibri"/>
              </a:rPr>
              <a:t>y</a:t>
            </a:r>
            <a:r>
              <a:rPr lang="en-US" sz="2117" baseline="1517" dirty="0">
                <a:latin typeface="Buenos Aires" pitchFamily="2" charset="0"/>
                <a:cs typeface="Calibri"/>
              </a:rPr>
              <a:t>ea</a:t>
            </a:r>
            <a:r>
              <a:rPr lang="en-US" sz="2117" spc="-154" baseline="1517" dirty="0">
                <a:latin typeface="Buenos Aires" pitchFamily="2" charset="0"/>
                <a:cs typeface="Calibri"/>
              </a:rPr>
              <a:t>r</a:t>
            </a:r>
            <a:r>
              <a:rPr lang="en-US" sz="2117" baseline="1517" dirty="0">
                <a:latin typeface="Buenos Aires" pitchFamily="2" charset="0"/>
                <a:cs typeface="Calibri"/>
              </a:rPr>
              <a:t>.</a:t>
            </a:r>
          </a:p>
          <a:p>
            <a:pPr marL="414634" marR="64" indent="-403427">
              <a:lnSpc>
                <a:spcPts val="1707"/>
              </a:lnSpc>
              <a:spcBef>
                <a:spcPts val="86"/>
              </a:spcBef>
              <a:buFont typeface="Wingdings" pitchFamily="2" charset="2"/>
              <a:buChar char="§"/>
            </a:pPr>
            <a:endParaRPr lang="en-US" sz="2117" baseline="1517" dirty="0">
              <a:latin typeface="Buenos Aires" pitchFamily="2" charset="0"/>
              <a:cs typeface="Calibri"/>
            </a:endParaRPr>
          </a:p>
          <a:p>
            <a:pPr marL="11206" marR="1297">
              <a:lnSpc>
                <a:spcPts val="1906"/>
              </a:lnSpc>
            </a:pPr>
            <a:r>
              <a:rPr lang="en-US" sz="2117" spc="-17" baseline="3034" dirty="0">
                <a:latin typeface="Buenos Aires" pitchFamily="2" charset="0"/>
                <a:cs typeface="Calibri"/>
              </a:rPr>
              <a:t>•     </a:t>
            </a:r>
            <a:r>
              <a:rPr lang="en-US" sz="2117" spc="4" baseline="1517" dirty="0">
                <a:latin typeface="Buenos Aires" pitchFamily="2" charset="0"/>
                <a:cs typeface="Calibri"/>
              </a:rPr>
              <a:t>Eligible </a:t>
            </a:r>
            <a:r>
              <a:rPr lang="en-US" sz="2117" spc="-17" baseline="1517" dirty="0">
                <a:latin typeface="Buenos Aires" pitchFamily="2" charset="0"/>
                <a:cs typeface="Calibri"/>
              </a:rPr>
              <a:t>s</a:t>
            </a:r>
            <a:r>
              <a:rPr lang="en-US" sz="2117" baseline="1517" dirty="0">
                <a:latin typeface="Buenos Aires" pitchFamily="2" charset="0"/>
                <a:cs typeface="Calibri"/>
              </a:rPr>
              <a:t>tu</a:t>
            </a:r>
            <a:r>
              <a:rPr lang="en-US" sz="2117" spc="4" baseline="1517" dirty="0">
                <a:latin typeface="Buenos Aires" pitchFamily="2" charset="0"/>
                <a:cs typeface="Calibri"/>
              </a:rPr>
              <a:t>d</a:t>
            </a:r>
            <a:r>
              <a:rPr lang="en-US" sz="2117" baseline="1517" dirty="0">
                <a:latin typeface="Buenos Aires" pitchFamily="2" charset="0"/>
                <a:cs typeface="Calibri"/>
              </a:rPr>
              <a:t>e</a:t>
            </a:r>
            <a:r>
              <a:rPr lang="en-US" sz="2117" spc="-12" baseline="1517" dirty="0">
                <a:latin typeface="Buenos Aires" pitchFamily="2" charset="0"/>
                <a:cs typeface="Calibri"/>
              </a:rPr>
              <a:t>n</a:t>
            </a:r>
            <a:r>
              <a:rPr lang="en-US" sz="2117" baseline="1517" dirty="0">
                <a:latin typeface="Buenos Aires" pitchFamily="2" charset="0"/>
                <a:cs typeface="Calibri"/>
              </a:rPr>
              <a:t>t</a:t>
            </a:r>
            <a:r>
              <a:rPr lang="en-US" sz="2117" spc="39" baseline="1517" dirty="0">
                <a:latin typeface="Buenos Aires" pitchFamily="2" charset="0"/>
                <a:cs typeface="Calibri"/>
              </a:rPr>
              <a:t> </a:t>
            </a:r>
            <a:r>
              <a:rPr lang="en-US" sz="2117" baseline="1517" dirty="0">
                <a:latin typeface="Buenos Aires" pitchFamily="2" charset="0"/>
                <a:cs typeface="Calibri"/>
              </a:rPr>
              <a:t>m</a:t>
            </a:r>
            <a:r>
              <a:rPr lang="en-US" sz="2117" spc="-29" baseline="1517" dirty="0">
                <a:latin typeface="Buenos Aires" pitchFamily="2" charset="0"/>
                <a:cs typeface="Calibri"/>
              </a:rPr>
              <a:t>a</a:t>
            </a:r>
            <a:r>
              <a:rPr lang="en-US" sz="2117" baseline="1517" dirty="0">
                <a:latin typeface="Buenos Aires" pitchFamily="2" charset="0"/>
                <a:cs typeface="Calibri"/>
              </a:rPr>
              <a:t>y</a:t>
            </a:r>
            <a:r>
              <a:rPr lang="en-US" sz="2117" spc="33" baseline="1517" dirty="0">
                <a:latin typeface="Buenos Aires" pitchFamily="2" charset="0"/>
                <a:cs typeface="Calibri"/>
              </a:rPr>
              <a:t> </a:t>
            </a:r>
            <a:r>
              <a:rPr lang="en-US" sz="2117" spc="-17" baseline="1517" dirty="0">
                <a:latin typeface="Buenos Aires" pitchFamily="2" charset="0"/>
                <a:cs typeface="Calibri"/>
              </a:rPr>
              <a:t>r</a:t>
            </a:r>
            <a:r>
              <a:rPr lang="en-US" sz="2117" baseline="1517" dirty="0">
                <a:latin typeface="Buenos Aires" pitchFamily="2" charset="0"/>
                <a:cs typeface="Calibri"/>
              </a:rPr>
              <a:t>e</a:t>
            </a:r>
            <a:r>
              <a:rPr lang="en-US" sz="2117" spc="8" baseline="1517" dirty="0">
                <a:latin typeface="Buenos Aires" pitchFamily="2" charset="0"/>
                <a:cs typeface="Calibri"/>
              </a:rPr>
              <a:t>q</a:t>
            </a:r>
            <a:r>
              <a:rPr lang="en-US" sz="2117" baseline="1517" dirty="0">
                <a:latin typeface="Buenos Aires" pitchFamily="2" charset="0"/>
                <a:cs typeface="Calibri"/>
              </a:rPr>
              <a:t>ue</a:t>
            </a:r>
            <a:r>
              <a:rPr lang="en-US" sz="2117" spc="-17" baseline="1517" dirty="0">
                <a:latin typeface="Buenos Aires" pitchFamily="2" charset="0"/>
                <a:cs typeface="Calibri"/>
              </a:rPr>
              <a:t>s</a:t>
            </a:r>
            <a:r>
              <a:rPr lang="en-US" sz="2117" baseline="1517" dirty="0">
                <a:latin typeface="Buenos Aires" pitchFamily="2" charset="0"/>
                <a:cs typeface="Calibri"/>
              </a:rPr>
              <a:t>t</a:t>
            </a:r>
            <a:r>
              <a:rPr lang="en-US" sz="2117" spc="29" baseline="1517" dirty="0">
                <a:latin typeface="Buenos Aires" pitchFamily="2" charset="0"/>
                <a:cs typeface="Calibri"/>
              </a:rPr>
              <a:t> </a:t>
            </a:r>
            <a:r>
              <a:rPr lang="en-US" sz="2117" baseline="1517" dirty="0">
                <a:latin typeface="Buenos Aires" pitchFamily="2" charset="0"/>
                <a:cs typeface="Calibri"/>
              </a:rPr>
              <a:t>O</a:t>
            </a:r>
            <a:r>
              <a:rPr lang="en-US" sz="2117" spc="-8" baseline="1517" dirty="0">
                <a:latin typeface="Buenos Aires" pitchFamily="2" charset="0"/>
                <a:cs typeface="Calibri"/>
              </a:rPr>
              <a:t>P</a:t>
            </a:r>
            <a:r>
              <a:rPr lang="en-US" sz="2117" baseline="1517" dirty="0">
                <a:latin typeface="Buenos Aires" pitchFamily="2" charset="0"/>
                <a:cs typeface="Calibri"/>
              </a:rPr>
              <a:t>T</a:t>
            </a:r>
            <a:r>
              <a:rPr lang="en-US" sz="2117" spc="29" baseline="1517" dirty="0">
                <a:latin typeface="Buenos Aires" pitchFamily="2" charset="0"/>
                <a:cs typeface="Calibri"/>
              </a:rPr>
              <a:t> </a:t>
            </a:r>
            <a:r>
              <a:rPr lang="en-US" sz="2117" baseline="1517" dirty="0">
                <a:latin typeface="Buenos Aires" pitchFamily="2" charset="0"/>
                <a:cs typeface="Calibri"/>
              </a:rPr>
              <a:t>in</a:t>
            </a:r>
            <a:r>
              <a:rPr lang="en-US" sz="2117" spc="39" baseline="1517" dirty="0">
                <a:latin typeface="Buenos Aires" pitchFamily="2" charset="0"/>
                <a:cs typeface="Calibri"/>
              </a:rPr>
              <a:t> </a:t>
            </a:r>
            <a:r>
              <a:rPr lang="en-US" sz="2117" baseline="1517" dirty="0">
                <a:latin typeface="Buenos Aires" pitchFamily="2" charset="0"/>
                <a:cs typeface="Calibri"/>
              </a:rPr>
              <a:t>o</a:t>
            </a:r>
            <a:r>
              <a:rPr lang="en-US" sz="2117" spc="-17" baseline="1517" dirty="0">
                <a:latin typeface="Buenos Aires" pitchFamily="2" charset="0"/>
                <a:cs typeface="Calibri"/>
              </a:rPr>
              <a:t>r</a:t>
            </a:r>
            <a:r>
              <a:rPr lang="en-US" sz="2117" baseline="1517" dirty="0">
                <a:latin typeface="Buenos Aires" pitchFamily="2" charset="0"/>
                <a:cs typeface="Calibri"/>
              </a:rPr>
              <a:t>der</a:t>
            </a:r>
            <a:r>
              <a:rPr lang="en-US" sz="2117" spc="33" baseline="1517" dirty="0">
                <a:latin typeface="Buenos Aires" pitchFamily="2" charset="0"/>
                <a:cs typeface="Calibri"/>
              </a:rPr>
              <a:t> </a:t>
            </a:r>
            <a:r>
              <a:rPr lang="en-US" sz="2117" spc="-17" baseline="1517" dirty="0">
                <a:latin typeface="Buenos Aires" pitchFamily="2" charset="0"/>
                <a:cs typeface="Calibri"/>
              </a:rPr>
              <a:t>t</a:t>
            </a:r>
            <a:r>
              <a:rPr lang="en-US" sz="2117" baseline="1517" dirty="0">
                <a:latin typeface="Buenos Aires" pitchFamily="2" charset="0"/>
                <a:cs typeface="Calibri"/>
              </a:rPr>
              <a:t>o</a:t>
            </a:r>
            <a:r>
              <a:rPr lang="en-US" sz="2117" spc="33" baseline="1517" dirty="0">
                <a:latin typeface="Buenos Aires" pitchFamily="2" charset="0"/>
                <a:cs typeface="Calibri"/>
              </a:rPr>
              <a:t> </a:t>
            </a:r>
            <a:r>
              <a:rPr lang="en-US" sz="2117" spc="8" baseline="1517" dirty="0">
                <a:latin typeface="Buenos Aires" pitchFamily="2" charset="0"/>
                <a:cs typeface="Calibri"/>
              </a:rPr>
              <a:t>b</a:t>
            </a:r>
            <a:r>
              <a:rPr lang="en-US" sz="2117" baseline="1517" dirty="0">
                <a:latin typeface="Buenos Aires" pitchFamily="2" charset="0"/>
                <a:cs typeface="Calibri"/>
              </a:rPr>
              <a:t>e</a:t>
            </a:r>
            <a:r>
              <a:rPr lang="en-US" sz="2117" spc="43" baseline="1517" dirty="0">
                <a:latin typeface="Buenos Aires" pitchFamily="2" charset="0"/>
                <a:cs typeface="Calibri"/>
              </a:rPr>
              <a:t> </a:t>
            </a:r>
            <a:r>
              <a:rPr lang="en-US" sz="2117" baseline="1517" dirty="0">
                <a:latin typeface="Buenos Aires" pitchFamily="2" charset="0"/>
                <a:cs typeface="Calibri"/>
              </a:rPr>
              <a:t>empl</a:t>
            </a:r>
            <a:r>
              <a:rPr lang="en-US" sz="2117" spc="-12" baseline="1517" dirty="0">
                <a:latin typeface="Buenos Aires" pitchFamily="2" charset="0"/>
                <a:cs typeface="Calibri"/>
              </a:rPr>
              <a:t>oy</a:t>
            </a:r>
            <a:r>
              <a:rPr lang="en-US" sz="2117" baseline="1517" dirty="0">
                <a:latin typeface="Buenos Aires" pitchFamily="2" charset="0"/>
                <a:cs typeface="Calibri"/>
              </a:rPr>
              <a:t>ed</a:t>
            </a:r>
            <a:r>
              <a:rPr lang="en-US" sz="2117" dirty="0">
                <a:latin typeface="Buenos Aires" pitchFamily="2" charset="0"/>
                <a:cs typeface="Calibri"/>
              </a:rPr>
              <a:t> </a:t>
            </a:r>
            <a:r>
              <a:rPr lang="en-US" sz="2117" baseline="1517" dirty="0">
                <a:latin typeface="Buenos Aires" pitchFamily="2" charset="0"/>
                <a:cs typeface="Calibri"/>
              </a:rPr>
              <a:t>in</a:t>
            </a:r>
            <a:r>
              <a:rPr lang="en-US" sz="2117" spc="295" baseline="1517" dirty="0">
                <a:latin typeface="Buenos Aires" pitchFamily="2" charset="0"/>
                <a:cs typeface="Calibri"/>
              </a:rPr>
              <a:t> </a:t>
            </a:r>
          </a:p>
          <a:p>
            <a:pPr marL="11206" marR="1297">
              <a:lnSpc>
                <a:spcPts val="1906"/>
              </a:lnSpc>
            </a:pPr>
            <a:r>
              <a:rPr lang="en-US" sz="2117" spc="295" baseline="1517" dirty="0">
                <a:latin typeface="Buenos Aires" pitchFamily="2" charset="0"/>
                <a:cs typeface="Calibri"/>
              </a:rPr>
              <a:t>     </a:t>
            </a:r>
            <a:r>
              <a:rPr lang="en-US" sz="2117" baseline="1517" dirty="0">
                <a:latin typeface="Buenos Aires" pitchFamily="2" charset="0"/>
                <a:cs typeface="Calibri"/>
              </a:rPr>
              <a:t>a</a:t>
            </a:r>
            <a:r>
              <a:rPr lang="en-US" sz="2117" spc="295" baseline="1517" dirty="0">
                <a:latin typeface="Buenos Aires" pitchFamily="2" charset="0"/>
                <a:cs typeface="Calibri"/>
              </a:rPr>
              <a:t> </a:t>
            </a:r>
            <a:r>
              <a:rPr lang="en-US" sz="2117" spc="8" baseline="1517" dirty="0">
                <a:latin typeface="Buenos Aires" pitchFamily="2" charset="0"/>
                <a:cs typeface="Calibri"/>
              </a:rPr>
              <a:t>p</a:t>
            </a:r>
            <a:r>
              <a:rPr lang="en-US" sz="2117" baseline="1517" dirty="0">
                <a:latin typeface="Buenos Aires" pitchFamily="2" charset="0"/>
                <a:cs typeface="Calibri"/>
              </a:rPr>
              <a:t>osition</a:t>
            </a:r>
            <a:r>
              <a:rPr lang="en-US" sz="2117" spc="295" baseline="1517" dirty="0">
                <a:latin typeface="Buenos Aires" pitchFamily="2" charset="0"/>
                <a:cs typeface="Calibri"/>
              </a:rPr>
              <a:t> </a:t>
            </a:r>
            <a:r>
              <a:rPr lang="en-US" sz="2117" spc="-17" baseline="1517" dirty="0">
                <a:latin typeface="Buenos Aires" pitchFamily="2" charset="0"/>
                <a:cs typeface="Calibri"/>
              </a:rPr>
              <a:t>r</a:t>
            </a:r>
            <a:r>
              <a:rPr lang="en-US" sz="2117" baseline="1517" dirty="0">
                <a:latin typeface="Buenos Aires" pitchFamily="2" charset="0"/>
                <a:cs typeface="Calibri"/>
              </a:rPr>
              <a:t>el</a:t>
            </a:r>
            <a:r>
              <a:rPr lang="en-US" sz="2117" spc="-12" baseline="1517" dirty="0">
                <a:latin typeface="Buenos Aires" pitchFamily="2" charset="0"/>
                <a:cs typeface="Calibri"/>
              </a:rPr>
              <a:t>a</a:t>
            </a:r>
            <a:r>
              <a:rPr lang="en-US" sz="2117" spc="-17" baseline="1517" dirty="0">
                <a:latin typeface="Buenos Aires" pitchFamily="2" charset="0"/>
                <a:cs typeface="Calibri"/>
              </a:rPr>
              <a:t>t</a:t>
            </a:r>
            <a:r>
              <a:rPr lang="en-US" sz="2117" spc="4" baseline="1517" dirty="0">
                <a:latin typeface="Buenos Aires" pitchFamily="2" charset="0"/>
                <a:cs typeface="Calibri"/>
              </a:rPr>
              <a:t>e</a:t>
            </a:r>
            <a:r>
              <a:rPr lang="en-US" sz="2117" baseline="1517" dirty="0">
                <a:latin typeface="Buenos Aires" pitchFamily="2" charset="0"/>
                <a:cs typeface="Calibri"/>
              </a:rPr>
              <a:t>d</a:t>
            </a:r>
            <a:r>
              <a:rPr lang="en-US" sz="2117" spc="305" baseline="1517" dirty="0">
                <a:latin typeface="Buenos Aires" pitchFamily="2" charset="0"/>
                <a:cs typeface="Calibri"/>
              </a:rPr>
              <a:t> </a:t>
            </a:r>
            <a:r>
              <a:rPr lang="en-US" sz="2117" spc="-17" baseline="1517" dirty="0">
                <a:latin typeface="Buenos Aires" pitchFamily="2" charset="0"/>
                <a:cs typeface="Calibri"/>
              </a:rPr>
              <a:t>t</a:t>
            </a:r>
            <a:r>
              <a:rPr lang="en-US" sz="2117" baseline="1517" dirty="0">
                <a:latin typeface="Buenos Aires" pitchFamily="2" charset="0"/>
                <a:cs typeface="Calibri"/>
              </a:rPr>
              <a:t>o</a:t>
            </a:r>
            <a:r>
              <a:rPr lang="en-US" sz="2117" spc="301" baseline="1517" dirty="0">
                <a:latin typeface="Buenos Aires" pitchFamily="2" charset="0"/>
                <a:cs typeface="Calibri"/>
              </a:rPr>
              <a:t> </a:t>
            </a:r>
            <a:r>
              <a:rPr lang="en-US" sz="2117" spc="-4" baseline="1517" dirty="0">
                <a:latin typeface="Buenos Aires" pitchFamily="2" charset="0"/>
                <a:cs typeface="Calibri"/>
              </a:rPr>
              <a:t>t</a:t>
            </a:r>
            <a:r>
              <a:rPr lang="en-US" sz="2117" baseline="1517" dirty="0">
                <a:latin typeface="Buenos Aires" pitchFamily="2" charset="0"/>
                <a:cs typeface="Calibri"/>
              </a:rPr>
              <a:t>he</a:t>
            </a:r>
            <a:r>
              <a:rPr lang="en-US" sz="2117" spc="301" baseline="1517" dirty="0">
                <a:latin typeface="Buenos Aires" pitchFamily="2" charset="0"/>
                <a:cs typeface="Calibri"/>
              </a:rPr>
              <a:t> </a:t>
            </a:r>
            <a:r>
              <a:rPr lang="en-US" sz="2117" baseline="1517" dirty="0">
                <a:latin typeface="Buenos Aires" pitchFamily="2" charset="0"/>
                <a:cs typeface="Calibri"/>
              </a:rPr>
              <a:t>major</a:t>
            </a:r>
            <a:r>
              <a:rPr lang="en-US" sz="2117" spc="301" baseline="1517" dirty="0">
                <a:latin typeface="Buenos Aires" pitchFamily="2" charset="0"/>
                <a:cs typeface="Calibri"/>
              </a:rPr>
              <a:t> </a:t>
            </a:r>
            <a:r>
              <a:rPr lang="en-US" sz="2117" baseline="1517" dirty="0">
                <a:latin typeface="Buenos Aires" pitchFamily="2" charset="0"/>
                <a:cs typeface="Calibri"/>
              </a:rPr>
              <a:t>a</a:t>
            </a:r>
            <a:r>
              <a:rPr lang="en-US" sz="2117" spc="-17" baseline="1517" dirty="0">
                <a:latin typeface="Buenos Aires" pitchFamily="2" charset="0"/>
                <a:cs typeface="Calibri"/>
              </a:rPr>
              <a:t>r</a:t>
            </a:r>
            <a:r>
              <a:rPr lang="en-US" sz="2117" baseline="1517" dirty="0">
                <a:latin typeface="Buenos Aires" pitchFamily="2" charset="0"/>
                <a:cs typeface="Calibri"/>
              </a:rPr>
              <a:t>ea</a:t>
            </a:r>
            <a:r>
              <a:rPr lang="en-US" sz="2117" spc="295" baseline="1517" dirty="0">
                <a:latin typeface="Buenos Aires" pitchFamily="2" charset="0"/>
                <a:cs typeface="Calibri"/>
              </a:rPr>
              <a:t> </a:t>
            </a:r>
            <a:r>
              <a:rPr lang="en-US" sz="2117" baseline="1517" dirty="0">
                <a:latin typeface="Buenos Aires" pitchFamily="2" charset="0"/>
                <a:cs typeface="Calibri"/>
              </a:rPr>
              <a:t>of</a:t>
            </a:r>
            <a:r>
              <a:rPr lang="en-US" sz="2117" spc="301" baseline="1517" dirty="0">
                <a:latin typeface="Buenos Aires" pitchFamily="2" charset="0"/>
                <a:cs typeface="Calibri"/>
              </a:rPr>
              <a:t> </a:t>
            </a:r>
            <a:r>
              <a:rPr lang="en-US" sz="2117" spc="-17" baseline="1517" dirty="0">
                <a:latin typeface="Buenos Aires" pitchFamily="2" charset="0"/>
                <a:cs typeface="Calibri"/>
              </a:rPr>
              <a:t>s</a:t>
            </a:r>
            <a:r>
              <a:rPr lang="en-US" sz="2117" baseline="1517" dirty="0">
                <a:latin typeface="Buenos Aires" pitchFamily="2" charset="0"/>
                <a:cs typeface="Calibri"/>
              </a:rPr>
              <a:t>tud</a:t>
            </a:r>
            <a:r>
              <a:rPr lang="en-US" sz="2117" spc="-106" baseline="1517" dirty="0">
                <a:latin typeface="Buenos Aires" pitchFamily="2" charset="0"/>
                <a:cs typeface="Calibri"/>
              </a:rPr>
              <a:t>y</a:t>
            </a:r>
            <a:r>
              <a:rPr lang="en-US" sz="2117" baseline="1517" dirty="0">
                <a:latin typeface="Buenos Aires" pitchFamily="2" charset="0"/>
                <a:cs typeface="Calibri"/>
              </a:rPr>
              <a:t>.</a:t>
            </a:r>
          </a:p>
          <a:p>
            <a:pPr marL="11206" marR="1297">
              <a:lnSpc>
                <a:spcPts val="1906"/>
              </a:lnSpc>
            </a:pPr>
            <a:endParaRPr lang="en-US" sz="2117" spc="-17" baseline="3034" dirty="0">
              <a:latin typeface="Buenos Aires" pitchFamily="2" charset="0"/>
              <a:cs typeface="Calibri"/>
            </a:endParaRPr>
          </a:p>
          <a:p>
            <a:pPr marL="11206" marR="1297">
              <a:lnSpc>
                <a:spcPts val="1906"/>
              </a:lnSpc>
            </a:pPr>
            <a:r>
              <a:rPr lang="en-US" sz="2117" spc="-17" baseline="3034" dirty="0">
                <a:latin typeface="Buenos Aires" pitchFamily="2" charset="0"/>
                <a:cs typeface="Calibri"/>
              </a:rPr>
              <a:t>•    </a:t>
            </a:r>
            <a:r>
              <a:rPr lang="en-US" sz="2117" spc="-12" baseline="1517" dirty="0">
                <a:latin typeface="Buenos Aires" pitchFamily="2" charset="0"/>
                <a:cs typeface="Calibri"/>
              </a:rPr>
              <a:t>12 (Non STEM)/36 (STEM)</a:t>
            </a:r>
            <a:r>
              <a:rPr lang="en-US" sz="2117" spc="-12" dirty="0">
                <a:latin typeface="Buenos Aires" pitchFamily="2" charset="0"/>
                <a:cs typeface="Calibri"/>
              </a:rPr>
              <a:t> </a:t>
            </a:r>
            <a:r>
              <a:rPr lang="en-US" sz="2117" baseline="1517" dirty="0">
                <a:latin typeface="Buenos Aires" pitchFamily="2" charset="0"/>
                <a:cs typeface="Calibri"/>
              </a:rPr>
              <a:t>mo</a:t>
            </a:r>
            <a:r>
              <a:rPr lang="en-US" sz="2117" spc="-12" baseline="1517" dirty="0">
                <a:latin typeface="Buenos Aires" pitchFamily="2" charset="0"/>
                <a:cs typeface="Calibri"/>
              </a:rPr>
              <a:t>n</a:t>
            </a:r>
            <a:r>
              <a:rPr lang="en-US" sz="2117" spc="-4" baseline="1517" dirty="0">
                <a:latin typeface="Buenos Aires" pitchFamily="2" charset="0"/>
                <a:cs typeface="Calibri"/>
              </a:rPr>
              <a:t>t</a:t>
            </a:r>
            <a:r>
              <a:rPr lang="en-US" sz="2117" baseline="1517" dirty="0">
                <a:latin typeface="Buenos Aires" pitchFamily="2" charset="0"/>
                <a:cs typeface="Calibri"/>
              </a:rPr>
              <a:t>hs</a:t>
            </a:r>
            <a:r>
              <a:rPr lang="en-US" sz="2117" spc="245" baseline="1517" dirty="0">
                <a:latin typeface="Buenos Aires" pitchFamily="2" charset="0"/>
                <a:cs typeface="Calibri"/>
              </a:rPr>
              <a:t> </a:t>
            </a:r>
            <a:r>
              <a:rPr lang="en-US" sz="2117" baseline="1517" dirty="0">
                <a:latin typeface="Buenos Aires" pitchFamily="2" charset="0"/>
                <a:cs typeface="Calibri"/>
              </a:rPr>
              <a:t>of</a:t>
            </a:r>
            <a:r>
              <a:rPr lang="en-US" sz="2117" spc="253" baseline="1517" dirty="0">
                <a:latin typeface="Buenos Aires" pitchFamily="2" charset="0"/>
                <a:cs typeface="Calibri"/>
              </a:rPr>
              <a:t> </a:t>
            </a:r>
            <a:r>
              <a:rPr lang="en-US" sz="2117" baseline="1517" dirty="0">
                <a:latin typeface="Buenos Aires" pitchFamily="2" charset="0"/>
                <a:cs typeface="Calibri"/>
              </a:rPr>
              <a:t>OPT</a:t>
            </a:r>
            <a:r>
              <a:rPr lang="en-US" sz="2117" spc="245" baseline="1517" dirty="0">
                <a:latin typeface="Buenos Aires" pitchFamily="2" charset="0"/>
                <a:cs typeface="Calibri"/>
              </a:rPr>
              <a:t> </a:t>
            </a:r>
            <a:r>
              <a:rPr lang="en-US" sz="2117" spc="-25" baseline="1517" dirty="0">
                <a:latin typeface="Buenos Aires" pitchFamily="2" charset="0"/>
                <a:cs typeface="Calibri"/>
              </a:rPr>
              <a:t>a</a:t>
            </a:r>
            <a:r>
              <a:rPr lang="en-US" sz="2117" spc="-17" baseline="1517" dirty="0">
                <a:latin typeface="Buenos Aires" pitchFamily="2" charset="0"/>
                <a:cs typeface="Calibri"/>
              </a:rPr>
              <a:t>v</a:t>
            </a:r>
            <a:r>
              <a:rPr lang="en-US" sz="2117" spc="-4" baseline="1517" dirty="0">
                <a:latin typeface="Buenos Aires" pitchFamily="2" charset="0"/>
                <a:cs typeface="Calibri"/>
              </a:rPr>
              <a:t>a</a:t>
            </a:r>
            <a:r>
              <a:rPr lang="en-US" sz="2117" baseline="1517" dirty="0">
                <a:latin typeface="Buenos Aires" pitchFamily="2" charset="0"/>
                <a:cs typeface="Calibri"/>
              </a:rPr>
              <a:t>ilable</a:t>
            </a:r>
            <a:r>
              <a:rPr lang="en-US" sz="2117" spc="239" baseline="1517" dirty="0">
                <a:latin typeface="Buenos Aires" pitchFamily="2" charset="0"/>
                <a:cs typeface="Calibri"/>
              </a:rPr>
              <a:t> </a:t>
            </a:r>
            <a:r>
              <a:rPr lang="en-US" sz="2117" spc="-8" baseline="1517" dirty="0">
                <a:latin typeface="Buenos Aires" pitchFamily="2" charset="0"/>
                <a:cs typeface="Calibri"/>
              </a:rPr>
              <a:t>a</a:t>
            </a:r>
            <a:r>
              <a:rPr lang="en-US" sz="2117" baseline="1517" dirty="0">
                <a:latin typeface="Buenos Aires" pitchFamily="2" charset="0"/>
                <a:cs typeface="Calibri"/>
              </a:rPr>
              <a:t>f</a:t>
            </a:r>
            <a:r>
              <a:rPr lang="en-US" sz="2117" spc="-12" baseline="1517" dirty="0">
                <a:latin typeface="Buenos Aires" pitchFamily="2" charset="0"/>
                <a:cs typeface="Calibri"/>
              </a:rPr>
              <a:t>t</a:t>
            </a:r>
            <a:r>
              <a:rPr lang="en-US" sz="2117" baseline="1517" dirty="0">
                <a:latin typeface="Buenos Aires" pitchFamily="2" charset="0"/>
                <a:cs typeface="Calibri"/>
              </a:rPr>
              <a:t>er</a:t>
            </a:r>
            <a:r>
              <a:rPr lang="en-US" sz="2117" spc="249" baseline="1517" dirty="0">
                <a:latin typeface="Buenos Aires" pitchFamily="2" charset="0"/>
                <a:cs typeface="Calibri"/>
              </a:rPr>
              <a:t> </a:t>
            </a:r>
            <a:r>
              <a:rPr lang="en-US" sz="2117" baseline="1517" dirty="0">
                <a:latin typeface="Buenos Aires" pitchFamily="2" charset="0"/>
                <a:cs typeface="Calibri"/>
              </a:rPr>
              <a:t>each</a:t>
            </a:r>
            <a:r>
              <a:rPr lang="en-US" sz="2117" dirty="0">
                <a:latin typeface="Buenos Aires" pitchFamily="2" charset="0"/>
                <a:cs typeface="Calibri"/>
              </a:rPr>
              <a:t> </a:t>
            </a:r>
            <a:r>
              <a:rPr lang="en-US" sz="2117" baseline="1517" dirty="0">
                <a:latin typeface="Buenos Aires" pitchFamily="2" charset="0"/>
                <a:cs typeface="Calibri"/>
              </a:rPr>
              <a:t>deg</a:t>
            </a:r>
            <a:r>
              <a:rPr lang="en-US" sz="2117" spc="-17" baseline="1517" dirty="0">
                <a:latin typeface="Buenos Aires" pitchFamily="2" charset="0"/>
                <a:cs typeface="Calibri"/>
              </a:rPr>
              <a:t>r</a:t>
            </a:r>
            <a:r>
              <a:rPr lang="en-US" sz="2117" baseline="1517" dirty="0">
                <a:latin typeface="Buenos Aires" pitchFamily="2" charset="0"/>
                <a:cs typeface="Calibri"/>
              </a:rPr>
              <a:t>ee</a:t>
            </a:r>
            <a:r>
              <a:rPr lang="en-US" sz="2117" spc="21" baseline="1517" dirty="0">
                <a:latin typeface="Buenos Aires" pitchFamily="2" charset="0"/>
                <a:cs typeface="Calibri"/>
              </a:rPr>
              <a:t> </a:t>
            </a:r>
            <a:r>
              <a:rPr lang="en-US" sz="2117" baseline="1517" dirty="0">
                <a:latin typeface="Buenos Aires" pitchFamily="2" charset="0"/>
                <a:cs typeface="Calibri"/>
              </a:rPr>
              <a:t>l</a:t>
            </a:r>
            <a:r>
              <a:rPr lang="en-US" sz="2117" spc="-12" baseline="1517" dirty="0">
                <a:latin typeface="Buenos Aires" pitchFamily="2" charset="0"/>
                <a:cs typeface="Calibri"/>
              </a:rPr>
              <a:t>ev</a:t>
            </a:r>
            <a:r>
              <a:rPr lang="en-US" sz="2117" baseline="1517" dirty="0">
                <a:latin typeface="Buenos Aires" pitchFamily="2" charset="0"/>
                <a:cs typeface="Calibri"/>
              </a:rPr>
              <a:t>el</a:t>
            </a:r>
            <a:r>
              <a:rPr lang="en-US" sz="2117" spc="12" baseline="1517" dirty="0">
                <a:latin typeface="Buenos Aires" pitchFamily="2" charset="0"/>
                <a:cs typeface="Calibri"/>
              </a:rPr>
              <a:t> </a:t>
            </a:r>
            <a:r>
              <a:rPr lang="en-US" sz="2117" spc="-12" baseline="1517" dirty="0">
                <a:latin typeface="Buenos Aires" pitchFamily="2" charset="0"/>
                <a:cs typeface="Calibri"/>
              </a:rPr>
              <a:t>c</a:t>
            </a:r>
            <a:r>
              <a:rPr lang="en-US" sz="2117" baseline="1517" dirty="0">
                <a:latin typeface="Buenos Aires" pitchFamily="2" charset="0"/>
                <a:cs typeface="Calibri"/>
              </a:rPr>
              <a:t>ompl</a:t>
            </a:r>
            <a:r>
              <a:rPr lang="en-US" sz="2117" spc="-12" baseline="1517" dirty="0">
                <a:latin typeface="Buenos Aires" pitchFamily="2" charset="0"/>
                <a:cs typeface="Calibri"/>
              </a:rPr>
              <a:t>e</a:t>
            </a:r>
            <a:r>
              <a:rPr lang="en-US" sz="2117" spc="-4" baseline="1517" dirty="0">
                <a:latin typeface="Buenos Aires" pitchFamily="2" charset="0"/>
                <a:cs typeface="Calibri"/>
              </a:rPr>
              <a:t>t</a:t>
            </a:r>
            <a:r>
              <a:rPr lang="en-US" sz="2117" baseline="1517" dirty="0">
                <a:latin typeface="Buenos Aires" pitchFamily="2" charset="0"/>
                <a:cs typeface="Calibri"/>
              </a:rPr>
              <a:t>ion.</a:t>
            </a:r>
            <a:endParaRPr sz="2117" dirty="0">
              <a:latin typeface="Buenos Aires" pitchFamily="2" charset="0"/>
              <a:cs typeface="Calibri"/>
            </a:endParaRPr>
          </a:p>
        </p:txBody>
      </p:sp>
      <p:pic>
        <p:nvPicPr>
          <p:cNvPr id="5" name="Picture 4" descr="Related image"/>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348471" y="4410392"/>
            <a:ext cx="2514958" cy="1587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4" descr="Image result for job">
            <a:extLst>
              <a:ext uri="{FF2B5EF4-FFF2-40B4-BE49-F238E27FC236}">
                <a16:creationId xmlns:a16="http://schemas.microsoft.com/office/drawing/2014/main" xmlns="" id="{4DEF862D-D071-4EF1-8B39-B4235A6D54B7}"/>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382828" y="4414536"/>
            <a:ext cx="2665442" cy="1587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Image result for job">
            <a:extLst>
              <a:ext uri="{FF2B5EF4-FFF2-40B4-BE49-F238E27FC236}">
                <a16:creationId xmlns:a16="http://schemas.microsoft.com/office/drawing/2014/main" xmlns="" id="{D65A662E-D23B-489A-83D0-13DC25331295}"/>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18270" y="4540394"/>
            <a:ext cx="2514957" cy="13219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xmlns="" id="{FAF5D0A1-181A-4941-8ECE-99528393678D}"/>
              </a:ext>
            </a:extLst>
          </p:cNvPr>
          <p:cNvSpPr txBox="1"/>
          <p:nvPr/>
        </p:nvSpPr>
        <p:spPr>
          <a:xfrm>
            <a:off x="4676970" y="139355"/>
            <a:ext cx="3433790" cy="52693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sz="2824" b="1">
                <a:latin typeface="Buenos Aires" pitchFamily="2" charset="0"/>
              </a:rPr>
              <a:t>Work Rights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2">
            <a:extLst>
              <a:ext uri="{FF2B5EF4-FFF2-40B4-BE49-F238E27FC236}">
                <a16:creationId xmlns:a16="http://schemas.microsoft.com/office/drawing/2014/main" xmlns="" id="{0F987B62-8FDB-34FF-E7B3-968F50E007D8}"/>
              </a:ext>
            </a:extLst>
          </p:cNvPr>
          <p:cNvSpPr/>
          <p:nvPr/>
        </p:nvSpPr>
        <p:spPr>
          <a:xfrm>
            <a:off x="0" y="775905"/>
            <a:ext cx="12192000" cy="5523295"/>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grpSp>
        <p:nvGrpSpPr>
          <p:cNvPr id="3" name="Group 2"/>
          <p:cNvGrpSpPr/>
          <p:nvPr/>
        </p:nvGrpSpPr>
        <p:grpSpPr>
          <a:xfrm>
            <a:off x="2133599" y="4371753"/>
            <a:ext cx="8374742" cy="1308252"/>
            <a:chOff x="2162629" y="1053425"/>
            <a:chExt cx="8374742" cy="1308252"/>
          </a:xfrm>
        </p:grpSpPr>
        <p:sp>
          <p:nvSpPr>
            <p:cNvPr id="4" name="Pentagon 3"/>
            <p:cNvSpPr/>
            <p:nvPr/>
          </p:nvSpPr>
          <p:spPr>
            <a:xfrm>
              <a:off x="9521371" y="1053425"/>
              <a:ext cx="1016000" cy="1293738"/>
            </a:xfrm>
            <a:prstGeom prst="homePlate">
              <a:avLst/>
            </a:prstGeom>
            <a:solidFill>
              <a:schemeClr val="bg1"/>
            </a:solidFill>
            <a:ln>
              <a:solidFill>
                <a:schemeClr val="bg1">
                  <a:lumMod val="85000"/>
                </a:schemeClr>
              </a:solid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sp>
          <p:nvSpPr>
            <p:cNvPr id="5" name="Rectangle 4"/>
            <p:cNvSpPr/>
            <p:nvPr/>
          </p:nvSpPr>
          <p:spPr>
            <a:xfrm>
              <a:off x="2162629" y="1067939"/>
              <a:ext cx="7416800" cy="1293738"/>
            </a:xfrm>
            <a:prstGeom prst="rect">
              <a:avLst/>
            </a:prstGeom>
            <a:solidFill>
              <a:schemeClr val="bg1"/>
            </a:solidFill>
            <a:ln>
              <a:no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grpSp>
      <p:grpSp>
        <p:nvGrpSpPr>
          <p:cNvPr id="6" name="Group 5"/>
          <p:cNvGrpSpPr/>
          <p:nvPr/>
        </p:nvGrpSpPr>
        <p:grpSpPr>
          <a:xfrm>
            <a:off x="2162629" y="2703881"/>
            <a:ext cx="8374742" cy="1308252"/>
            <a:chOff x="2162629" y="1053425"/>
            <a:chExt cx="8374742" cy="1308252"/>
          </a:xfrm>
        </p:grpSpPr>
        <p:sp>
          <p:nvSpPr>
            <p:cNvPr id="7" name="Pentagon 6"/>
            <p:cNvSpPr/>
            <p:nvPr/>
          </p:nvSpPr>
          <p:spPr>
            <a:xfrm>
              <a:off x="9521371" y="1053425"/>
              <a:ext cx="1016000" cy="1293738"/>
            </a:xfrm>
            <a:prstGeom prst="homePlate">
              <a:avLst/>
            </a:prstGeom>
            <a:solidFill>
              <a:schemeClr val="bg1"/>
            </a:solidFill>
            <a:ln>
              <a:solidFill>
                <a:schemeClr val="bg1">
                  <a:lumMod val="85000"/>
                </a:schemeClr>
              </a:solid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sp>
          <p:nvSpPr>
            <p:cNvPr id="8" name="Rectangle 7"/>
            <p:cNvSpPr/>
            <p:nvPr/>
          </p:nvSpPr>
          <p:spPr>
            <a:xfrm>
              <a:off x="2162629" y="1067939"/>
              <a:ext cx="7416800" cy="1293738"/>
            </a:xfrm>
            <a:prstGeom prst="rect">
              <a:avLst/>
            </a:prstGeom>
            <a:solidFill>
              <a:schemeClr val="bg1"/>
            </a:solidFill>
            <a:ln>
              <a:no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grpSp>
      <p:grpSp>
        <p:nvGrpSpPr>
          <p:cNvPr id="9" name="Group 8"/>
          <p:cNvGrpSpPr/>
          <p:nvPr/>
        </p:nvGrpSpPr>
        <p:grpSpPr>
          <a:xfrm>
            <a:off x="2148114" y="1038911"/>
            <a:ext cx="8374742" cy="1308252"/>
            <a:chOff x="2162629" y="1053425"/>
            <a:chExt cx="8374742" cy="1308252"/>
          </a:xfrm>
        </p:grpSpPr>
        <p:sp>
          <p:nvSpPr>
            <p:cNvPr id="10" name="Pentagon 9"/>
            <p:cNvSpPr/>
            <p:nvPr/>
          </p:nvSpPr>
          <p:spPr>
            <a:xfrm>
              <a:off x="9521371" y="1053425"/>
              <a:ext cx="1016000" cy="1293738"/>
            </a:xfrm>
            <a:prstGeom prst="homePlate">
              <a:avLst/>
            </a:prstGeom>
            <a:solidFill>
              <a:schemeClr val="bg1"/>
            </a:solidFill>
            <a:ln>
              <a:solidFill>
                <a:schemeClr val="bg1">
                  <a:lumMod val="85000"/>
                </a:schemeClr>
              </a:solid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sp>
          <p:nvSpPr>
            <p:cNvPr id="11" name="Rectangle 10"/>
            <p:cNvSpPr/>
            <p:nvPr/>
          </p:nvSpPr>
          <p:spPr>
            <a:xfrm>
              <a:off x="2162629" y="1067939"/>
              <a:ext cx="7416800" cy="1293738"/>
            </a:xfrm>
            <a:prstGeom prst="rect">
              <a:avLst/>
            </a:prstGeom>
            <a:solidFill>
              <a:schemeClr val="bg1"/>
            </a:solidFill>
            <a:ln>
              <a:no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grpSp>
      <p:sp>
        <p:nvSpPr>
          <p:cNvPr id="12" name="Content Placeholder 1">
            <a:extLst>
              <a:ext uri="{FF2B5EF4-FFF2-40B4-BE49-F238E27FC236}">
                <a16:creationId xmlns:a16="http://schemas.microsoft.com/office/drawing/2014/main" xmlns="" id="{2E698E0B-9CEF-434A-864B-68A1A7CCEA53}"/>
              </a:ext>
            </a:extLst>
          </p:cNvPr>
          <p:cNvSpPr txBox="1">
            <a:spLocks/>
          </p:cNvSpPr>
          <p:nvPr/>
        </p:nvSpPr>
        <p:spPr>
          <a:xfrm>
            <a:off x="4757419" y="193608"/>
            <a:ext cx="2646681" cy="4445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smtClean="0">
                <a:ln>
                  <a:noFill/>
                </a:ln>
                <a:solidFill>
                  <a:schemeClr val="tx1">
                    <a:tint val="75000"/>
                  </a:schemeClr>
                </a:solidFill>
                <a:effectLst/>
                <a:uLnTx/>
                <a:uFillTx/>
                <a:latin typeface="Buenos Aires" pitchFamily="2" charset="0"/>
                <a:ea typeface="+mn-ea"/>
                <a:cs typeface="+mn-cs"/>
              </a:rPr>
              <a:t>Notes for OPT</a:t>
            </a:r>
            <a:endParaRPr kumimoji="0" lang="en-IN" sz="1200" b="0" i="0" u="none" strike="noStrike" kern="1200" cap="none" spc="0" normalizeH="0" baseline="0" noProof="0">
              <a:ln>
                <a:noFill/>
              </a:ln>
              <a:solidFill>
                <a:schemeClr val="tx1">
                  <a:tint val="75000"/>
                </a:schemeClr>
              </a:solidFill>
              <a:effectLst/>
              <a:uLnTx/>
              <a:uFillTx/>
              <a:latin typeface="Buenos Aires" pitchFamily="2" charset="0"/>
              <a:ea typeface="+mn-ea"/>
              <a:cs typeface="+mn-cs"/>
            </a:endParaRPr>
          </a:p>
        </p:txBody>
      </p:sp>
      <p:sp>
        <p:nvSpPr>
          <p:cNvPr id="13" name="Diamond 12"/>
          <p:cNvSpPr/>
          <p:nvPr/>
        </p:nvSpPr>
        <p:spPr>
          <a:xfrm>
            <a:off x="1469572" y="1038911"/>
            <a:ext cx="1306285" cy="1385112"/>
          </a:xfrm>
          <a:prstGeom prst="diamond">
            <a:avLst/>
          </a:prstGeom>
          <a:solidFill>
            <a:srgbClr val="226CF5"/>
          </a:solidFill>
          <a:ln>
            <a:solidFill>
              <a:schemeClr val="bg1">
                <a:lumMod val="85000"/>
              </a:schemeClr>
            </a:solid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sp>
        <p:nvSpPr>
          <p:cNvPr id="14" name="Diamond 13"/>
          <p:cNvSpPr/>
          <p:nvPr/>
        </p:nvSpPr>
        <p:spPr>
          <a:xfrm>
            <a:off x="1494972" y="2641535"/>
            <a:ext cx="1306285" cy="1385112"/>
          </a:xfrm>
          <a:prstGeom prst="diamond">
            <a:avLst/>
          </a:prstGeom>
          <a:solidFill>
            <a:srgbClr val="226CF5"/>
          </a:solidFill>
          <a:ln>
            <a:solidFill>
              <a:schemeClr val="bg1">
                <a:lumMod val="85000"/>
              </a:schemeClr>
            </a:solid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sp>
        <p:nvSpPr>
          <p:cNvPr id="15" name="Diamond 14"/>
          <p:cNvSpPr/>
          <p:nvPr/>
        </p:nvSpPr>
        <p:spPr>
          <a:xfrm>
            <a:off x="1482272" y="4353611"/>
            <a:ext cx="1306285" cy="1385112"/>
          </a:xfrm>
          <a:prstGeom prst="diamond">
            <a:avLst/>
          </a:prstGeom>
          <a:solidFill>
            <a:srgbClr val="226CF5"/>
          </a:solidFill>
          <a:ln>
            <a:solidFill>
              <a:schemeClr val="bg1">
                <a:lumMod val="85000"/>
              </a:schemeClr>
            </a:solidFill>
          </a:ln>
          <a:effectLst>
            <a:outerShdw blurRad="381000" dist="127000" dir="7080000" sx="94000" sy="94000" algn="t" rotWithShape="0">
              <a:prstClr val="black">
                <a:alpha val="16000"/>
              </a:prstClr>
            </a:outerShdw>
          </a:effectLst>
          <a:scene3d>
            <a:camera prst="perspectiveFron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tIns="144000" bIns="90000" rtlCol="0" anchor="ctr"/>
          <a:lstStyle/>
          <a:p>
            <a:pPr marL="457200" indent="-457200" algn="ctr" defTabSz="685800">
              <a:buFont typeface="+mj-lt"/>
              <a:buAutoNum type="alphaLcParenR"/>
            </a:pPr>
            <a:endParaRPr lang="en-US" sz="2000">
              <a:solidFill>
                <a:schemeClr val="tx1"/>
              </a:solidFill>
            </a:endParaRPr>
          </a:p>
        </p:txBody>
      </p:sp>
      <p:sp>
        <p:nvSpPr>
          <p:cNvPr id="16" name="TextBox 15"/>
          <p:cNvSpPr txBox="1"/>
          <p:nvPr/>
        </p:nvSpPr>
        <p:spPr>
          <a:xfrm>
            <a:off x="1861456" y="1408192"/>
            <a:ext cx="605981" cy="523220"/>
          </a:xfrm>
          <a:prstGeom prst="rect">
            <a:avLst/>
          </a:prstGeom>
          <a:noFill/>
        </p:spPr>
        <p:txBody>
          <a:bodyPr wrap="square" rtlCol="0">
            <a:spAutoFit/>
          </a:bodyPr>
          <a:lstStyle/>
          <a:p>
            <a:r>
              <a:rPr lang="en-US" sz="2800">
                <a:solidFill>
                  <a:schemeClr val="bg1"/>
                </a:solidFill>
              </a:rPr>
              <a:t>01</a:t>
            </a:r>
          </a:p>
        </p:txBody>
      </p:sp>
      <p:sp>
        <p:nvSpPr>
          <p:cNvPr id="17" name="TextBox 16"/>
          <p:cNvSpPr txBox="1"/>
          <p:nvPr/>
        </p:nvSpPr>
        <p:spPr>
          <a:xfrm>
            <a:off x="1866899" y="3035627"/>
            <a:ext cx="586023" cy="523220"/>
          </a:xfrm>
          <a:prstGeom prst="rect">
            <a:avLst/>
          </a:prstGeom>
          <a:noFill/>
        </p:spPr>
        <p:txBody>
          <a:bodyPr wrap="square" rtlCol="0">
            <a:spAutoFit/>
          </a:bodyPr>
          <a:lstStyle/>
          <a:p>
            <a:r>
              <a:rPr lang="en-US" sz="2800">
                <a:solidFill>
                  <a:schemeClr val="bg1"/>
                </a:solidFill>
              </a:rPr>
              <a:t>02</a:t>
            </a:r>
          </a:p>
        </p:txBody>
      </p:sp>
      <p:sp>
        <p:nvSpPr>
          <p:cNvPr id="18" name="TextBox 17"/>
          <p:cNvSpPr txBox="1"/>
          <p:nvPr/>
        </p:nvSpPr>
        <p:spPr>
          <a:xfrm>
            <a:off x="1870528" y="4759814"/>
            <a:ext cx="596910" cy="523220"/>
          </a:xfrm>
          <a:prstGeom prst="rect">
            <a:avLst/>
          </a:prstGeom>
          <a:noFill/>
        </p:spPr>
        <p:txBody>
          <a:bodyPr wrap="square" rtlCol="0">
            <a:spAutoFit/>
          </a:bodyPr>
          <a:lstStyle/>
          <a:p>
            <a:r>
              <a:rPr lang="en-US" sz="2800">
                <a:solidFill>
                  <a:schemeClr val="bg1"/>
                </a:solidFill>
              </a:rPr>
              <a:t>03</a:t>
            </a:r>
          </a:p>
        </p:txBody>
      </p:sp>
      <p:sp>
        <p:nvSpPr>
          <p:cNvPr id="19" name="TextBox 18"/>
          <p:cNvSpPr txBox="1"/>
          <p:nvPr/>
        </p:nvSpPr>
        <p:spPr>
          <a:xfrm>
            <a:off x="2888347" y="1472436"/>
            <a:ext cx="7213599" cy="369332"/>
          </a:xfrm>
          <a:prstGeom prst="rect">
            <a:avLst/>
          </a:prstGeom>
          <a:noFill/>
        </p:spPr>
        <p:txBody>
          <a:bodyPr wrap="square" rtlCol="0">
            <a:spAutoFit/>
          </a:bodyPr>
          <a:lstStyle/>
          <a:p>
            <a:r>
              <a:rPr lang="en-US">
                <a:latin typeface="Buenos Aires" pitchFamily="2" charset="0"/>
              </a:rPr>
              <a:t>OPT must be </a:t>
            </a:r>
            <a:r>
              <a:rPr lang="en-US">
                <a:solidFill>
                  <a:srgbClr val="226CF5"/>
                </a:solidFill>
                <a:latin typeface="Buenos Aires" pitchFamily="2" charset="0"/>
              </a:rPr>
              <a:t>directly related </a:t>
            </a:r>
            <a:r>
              <a:rPr lang="en-US">
                <a:latin typeface="Buenos Aires" pitchFamily="2" charset="0"/>
              </a:rPr>
              <a:t>to your field of study</a:t>
            </a:r>
          </a:p>
        </p:txBody>
      </p:sp>
      <p:sp>
        <p:nvSpPr>
          <p:cNvPr id="20" name="TextBox 19"/>
          <p:cNvSpPr txBox="1"/>
          <p:nvPr/>
        </p:nvSpPr>
        <p:spPr>
          <a:xfrm>
            <a:off x="2888347" y="2935971"/>
            <a:ext cx="7213599" cy="646331"/>
          </a:xfrm>
          <a:prstGeom prst="rect">
            <a:avLst/>
          </a:prstGeom>
          <a:noFill/>
        </p:spPr>
        <p:txBody>
          <a:bodyPr wrap="square" rtlCol="0">
            <a:spAutoFit/>
          </a:bodyPr>
          <a:lstStyle/>
          <a:p>
            <a:r>
              <a:rPr lang="en-US">
                <a:latin typeface="Buenos Aires" pitchFamily="2" charset="0"/>
              </a:rPr>
              <a:t>You can apply for OPT up to </a:t>
            </a:r>
            <a:r>
              <a:rPr lang="en-US">
                <a:solidFill>
                  <a:srgbClr val="226CF5"/>
                </a:solidFill>
                <a:latin typeface="Buenos Aires" pitchFamily="2" charset="0"/>
              </a:rPr>
              <a:t>90 days before </a:t>
            </a:r>
            <a:r>
              <a:rPr lang="en-US">
                <a:latin typeface="Buenos Aires" pitchFamily="2" charset="0"/>
              </a:rPr>
              <a:t>your program end date and no later than </a:t>
            </a:r>
            <a:r>
              <a:rPr lang="en-US">
                <a:solidFill>
                  <a:srgbClr val="226CF5"/>
                </a:solidFill>
                <a:latin typeface="Buenos Aires" pitchFamily="2" charset="0"/>
              </a:rPr>
              <a:t>60 days after </a:t>
            </a:r>
            <a:r>
              <a:rPr lang="en-US">
                <a:latin typeface="Buenos Aires" pitchFamily="2" charset="0"/>
              </a:rPr>
              <a:t>it ends</a:t>
            </a:r>
          </a:p>
        </p:txBody>
      </p:sp>
      <p:sp>
        <p:nvSpPr>
          <p:cNvPr id="21" name="TextBox 20"/>
          <p:cNvSpPr txBox="1"/>
          <p:nvPr/>
        </p:nvSpPr>
        <p:spPr>
          <a:xfrm>
            <a:off x="2873832" y="4607419"/>
            <a:ext cx="7213599" cy="646331"/>
          </a:xfrm>
          <a:prstGeom prst="rect">
            <a:avLst/>
          </a:prstGeom>
          <a:noFill/>
        </p:spPr>
        <p:txBody>
          <a:bodyPr wrap="square" rtlCol="0">
            <a:spAutoFit/>
          </a:bodyPr>
          <a:lstStyle/>
          <a:p>
            <a:r>
              <a:rPr lang="en-US">
                <a:latin typeface="Buenos Aires" pitchFamily="2" charset="0"/>
              </a:rPr>
              <a:t>You </a:t>
            </a:r>
            <a:r>
              <a:rPr lang="en-US">
                <a:solidFill>
                  <a:srgbClr val="226CF5"/>
                </a:solidFill>
                <a:latin typeface="Buenos Aires" pitchFamily="2" charset="0"/>
              </a:rPr>
              <a:t>must not </a:t>
            </a:r>
            <a:r>
              <a:rPr lang="en-US">
                <a:latin typeface="Buenos Aires" pitchFamily="2" charset="0"/>
              </a:rPr>
              <a:t>have used </a:t>
            </a:r>
            <a:r>
              <a:rPr lang="en-US">
                <a:solidFill>
                  <a:srgbClr val="226CF5"/>
                </a:solidFill>
                <a:latin typeface="Buenos Aires" pitchFamily="2" charset="0"/>
              </a:rPr>
              <a:t>more than 12 months of full-time CPT </a:t>
            </a:r>
            <a:r>
              <a:rPr lang="en-US">
                <a:latin typeface="Buenos Aires" pitchFamily="2" charset="0"/>
              </a:rPr>
              <a:t>(Curricular Practical Training), or you might lose OPT eligibility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E0B9B7-9B4D-3B94-449B-74D38760F750}"/>
              </a:ext>
            </a:extLst>
          </p:cNvPr>
          <p:cNvSpPr txBox="1">
            <a:spLocks/>
          </p:cNvSpPr>
          <p:nvPr/>
        </p:nvSpPr>
        <p:spPr>
          <a:xfrm>
            <a:off x="609600" y="252928"/>
            <a:ext cx="10972800" cy="892264"/>
          </a:xfrm>
          <a:prstGeom prst="rect">
            <a:avLst/>
          </a:prstGeom>
        </p:spPr>
        <p:txBody>
          <a:bodyPr>
            <a:normAutofit/>
          </a:bodyPr>
          <a:lstStyle/>
          <a:p>
            <a:pPr marL="0" marR="0" lvl="0" indent="0" algn="ctr" defTabSz="914400" rtl="0" eaLnBrk="1" fontAlgn="auto" latinLnBrk="0" hangingPunct="1">
              <a:lnSpc>
                <a:spcPct val="80000"/>
              </a:lnSpc>
              <a:spcBef>
                <a:spcPct val="20000"/>
              </a:spcBef>
              <a:spcAft>
                <a:spcPts val="0"/>
              </a:spcAft>
              <a:buClrTx/>
              <a:buSzTx/>
              <a:buFontTx/>
              <a:buNone/>
              <a:tabLst/>
              <a:defRPr/>
            </a:pPr>
            <a:r>
              <a:rPr kumimoji="0" lang="en-US" sz="3200" b="1" i="0" u="none" strike="noStrike" kern="1200" cap="none" spc="0" normalizeH="0" baseline="0" noProof="0" smtClean="0">
                <a:ln>
                  <a:noFill/>
                </a:ln>
                <a:solidFill>
                  <a:schemeClr val="tx1">
                    <a:lumMod val="85000"/>
                    <a:lumOff val="15000"/>
                  </a:schemeClr>
                </a:solidFill>
                <a:effectLst/>
                <a:uLnTx/>
                <a:uFillTx/>
                <a:latin typeface="Buenos Aires" pitchFamily="2" charset="0"/>
                <a:ea typeface="+mn-ea"/>
                <a:cs typeface="+mn-cs"/>
              </a:rPr>
              <a:t>Steps for VISA</a:t>
            </a:r>
            <a:endParaRPr kumimoji="0" lang="en-IN" sz="3200" b="1" i="0" u="none" strike="noStrike" kern="1200" cap="none" spc="0" normalizeH="0" baseline="0" noProof="0">
              <a:ln>
                <a:noFill/>
              </a:ln>
              <a:solidFill>
                <a:schemeClr val="tx1">
                  <a:lumMod val="85000"/>
                  <a:lumOff val="15000"/>
                </a:schemeClr>
              </a:solidFill>
              <a:effectLst/>
              <a:uLnTx/>
              <a:uFillTx/>
              <a:latin typeface="Buenos Aires" pitchFamily="2" charset="0"/>
              <a:ea typeface="+mn-ea"/>
              <a:cs typeface="+mn-cs"/>
            </a:endParaRPr>
          </a:p>
        </p:txBody>
      </p:sp>
      <p:sp>
        <p:nvSpPr>
          <p:cNvPr id="3" name="Content Placeholder 2">
            <a:extLst>
              <a:ext uri="{FF2B5EF4-FFF2-40B4-BE49-F238E27FC236}">
                <a16:creationId xmlns:a16="http://schemas.microsoft.com/office/drawing/2014/main" xmlns="" id="{EA11BA19-FD16-349D-4065-BFFA4827CE29}"/>
              </a:ext>
            </a:extLst>
          </p:cNvPr>
          <p:cNvSpPr txBox="1">
            <a:spLocks/>
          </p:cNvSpPr>
          <p:nvPr/>
        </p:nvSpPr>
        <p:spPr>
          <a:xfrm>
            <a:off x="521110" y="1183152"/>
            <a:ext cx="6162040" cy="4975788"/>
          </a:xfrm>
          <a:prstGeom prst="rect">
            <a:avLst/>
          </a:prstGeom>
        </p:spPr>
        <p:txBody>
          <a:bodyPr>
            <a:normAutofit lnSpcReduction="1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800" b="1" i="0" u="none" strike="noStrike" kern="1200" cap="none" spc="0" normalizeH="0" baseline="0" noProof="0" smtClean="0">
                <a:ln>
                  <a:noFill/>
                </a:ln>
                <a:solidFill>
                  <a:schemeClr val="tx1"/>
                </a:solidFill>
                <a:effectLst/>
                <a:uLnTx/>
                <a:uFillTx/>
                <a:latin typeface="+mn-lt"/>
                <a:ea typeface="+mn-ea"/>
                <a:cs typeface="+mn-cs"/>
              </a:rPr>
              <a:t>What is the U.S. Student (F-1) Visa?</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8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0" i="0" u="none" strike="noStrike" kern="1200" cap="none" spc="0" normalizeH="0" baseline="0" noProof="0" smtClean="0">
                <a:ln>
                  <a:noFill/>
                </a:ln>
                <a:solidFill>
                  <a:schemeClr val="tx1"/>
                </a:solidFill>
                <a:effectLst/>
                <a:uLnTx/>
                <a:uFillTx/>
                <a:latin typeface="+mn-lt"/>
                <a:ea typeface="+mn-ea"/>
                <a:cs typeface="+mn-cs"/>
              </a:rPr>
              <a:t>The </a:t>
            </a:r>
            <a:r>
              <a:rPr kumimoji="0" lang="en-IN" sz="1800" b="1" i="0" u="none" strike="noStrike" kern="1200" cap="none" spc="0" normalizeH="0" baseline="0" noProof="0" smtClean="0">
                <a:ln>
                  <a:noFill/>
                </a:ln>
                <a:solidFill>
                  <a:schemeClr val="tx1"/>
                </a:solidFill>
                <a:effectLst/>
                <a:uLnTx/>
                <a:uFillTx/>
                <a:latin typeface="+mn-lt"/>
                <a:ea typeface="+mn-ea"/>
                <a:cs typeface="+mn-cs"/>
              </a:rPr>
              <a:t>F-1 Visa</a:t>
            </a:r>
            <a:r>
              <a:rPr kumimoji="0" lang="en-IN" sz="1800" b="0" i="0" u="none" strike="noStrike" kern="1200" cap="none" spc="0" normalizeH="0" baseline="0" noProof="0" smtClean="0">
                <a:ln>
                  <a:noFill/>
                </a:ln>
                <a:solidFill>
                  <a:schemeClr val="tx1"/>
                </a:solidFill>
                <a:effectLst/>
                <a:uLnTx/>
                <a:uFillTx/>
                <a:latin typeface="+mn-lt"/>
                <a:ea typeface="+mn-ea"/>
                <a:cs typeface="+mn-cs"/>
              </a:rPr>
              <a:t> is a non-immigrant visa that allows international students to study full-time at an accredited U.S. college or university.</a:t>
            </a:r>
          </a:p>
          <a:p>
            <a:pPr marL="342900" marR="0" lvl="0" indent="-34290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0" i="0" u="none" strike="noStrike" kern="1200" cap="none" spc="0" normalizeH="0" baseline="0" noProof="0" smtClean="0">
                <a:ln>
                  <a:noFill/>
                </a:ln>
                <a:solidFill>
                  <a:schemeClr val="tx1"/>
                </a:solidFill>
                <a:effectLst/>
                <a:uLnTx/>
                <a:uFillTx/>
                <a:latin typeface="+mn-lt"/>
                <a:ea typeface="+mn-ea"/>
                <a:cs typeface="+mn-cs"/>
              </a:rPr>
              <a:t>It is issued to students who have received an admission offer and an official </a:t>
            </a:r>
            <a:r>
              <a:rPr kumimoji="0" lang="en-IN" sz="1800" b="1" i="0" u="none" strike="noStrike" kern="1200" cap="none" spc="0" normalizeH="0" baseline="0" noProof="0" smtClean="0">
                <a:ln>
                  <a:noFill/>
                </a:ln>
                <a:solidFill>
                  <a:schemeClr val="tx1"/>
                </a:solidFill>
                <a:effectLst/>
                <a:uLnTx/>
                <a:uFillTx/>
                <a:latin typeface="+mn-lt"/>
                <a:ea typeface="+mn-ea"/>
                <a:cs typeface="+mn-cs"/>
              </a:rPr>
              <a:t>Form I-20</a:t>
            </a:r>
            <a:r>
              <a:rPr kumimoji="0" lang="en-IN" sz="1800" b="0" i="0" u="none" strike="noStrike" kern="1200" cap="none" spc="0" normalizeH="0" baseline="0" noProof="0" smtClean="0">
                <a:ln>
                  <a:noFill/>
                </a:ln>
                <a:solidFill>
                  <a:schemeClr val="tx1"/>
                </a:solidFill>
                <a:effectLst/>
                <a:uLnTx/>
                <a:uFillTx/>
                <a:latin typeface="+mn-lt"/>
                <a:ea typeface="+mn-ea"/>
                <a:cs typeface="+mn-cs"/>
              </a:rPr>
              <a:t> from a U.S. institution.</a:t>
            </a:r>
          </a:p>
          <a:p>
            <a:pPr marL="342900" marR="0" lvl="0" indent="-34290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0" i="0" u="none" strike="noStrike" kern="1200" cap="none" spc="0" normalizeH="0" baseline="0" noProof="0" smtClean="0">
                <a:ln>
                  <a:noFill/>
                </a:ln>
                <a:solidFill>
                  <a:schemeClr val="tx1"/>
                </a:solidFill>
                <a:effectLst/>
                <a:uLnTx/>
                <a:uFillTx/>
                <a:latin typeface="+mn-lt"/>
                <a:ea typeface="+mn-ea"/>
                <a:cs typeface="+mn-cs"/>
              </a:rPr>
              <a:t>The visa is typically valid for the </a:t>
            </a:r>
            <a:r>
              <a:rPr kumimoji="0" lang="en-IN" sz="1800" b="1" i="0" u="none" strike="noStrike" kern="1200" cap="none" spc="0" normalizeH="0" baseline="0" noProof="0" smtClean="0">
                <a:ln>
                  <a:noFill/>
                </a:ln>
                <a:solidFill>
                  <a:schemeClr val="tx1"/>
                </a:solidFill>
                <a:effectLst/>
                <a:uLnTx/>
                <a:uFillTx/>
                <a:latin typeface="+mn-lt"/>
                <a:ea typeface="+mn-ea"/>
                <a:cs typeface="+mn-cs"/>
              </a:rPr>
              <a:t>duration of the academic program</a:t>
            </a:r>
            <a:r>
              <a:rPr kumimoji="0" lang="en-IN" sz="1800" b="0" i="0" u="none" strike="noStrike" kern="1200" cap="none" spc="0" normalizeH="0" baseline="0" noProof="0" smtClean="0">
                <a:ln>
                  <a:noFill/>
                </a:ln>
                <a:solidFill>
                  <a:schemeClr val="tx1"/>
                </a:solidFill>
                <a:effectLst/>
                <a:uLnTx/>
                <a:uFillTx/>
                <a:latin typeface="+mn-lt"/>
                <a:ea typeface="+mn-ea"/>
                <a:cs typeface="+mn-cs"/>
              </a:rPr>
              <a:t> and allows entry into the U.S. within a month before the course start date.</a:t>
            </a:r>
          </a:p>
          <a:p>
            <a:pPr marL="342900" marR="0" lvl="0" indent="-34290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0" i="0" u="none" strike="noStrike" kern="1200" cap="none" spc="0" normalizeH="0" baseline="0" noProof="0" smtClean="0">
                <a:ln>
                  <a:noFill/>
                </a:ln>
                <a:solidFill>
                  <a:schemeClr val="tx1"/>
                </a:solidFill>
                <a:effectLst/>
                <a:uLnTx/>
                <a:uFillTx/>
                <a:latin typeface="+mn-lt"/>
                <a:ea typeface="+mn-ea"/>
                <a:cs typeface="+mn-cs"/>
              </a:rPr>
              <a:t>Students on an F-1 visa are eligible for:</a:t>
            </a:r>
          </a:p>
          <a:p>
            <a:pPr marL="742950" marR="0" lvl="1" indent="-28575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1" i="0" u="none" strike="noStrike" kern="1200" cap="none" spc="0" normalizeH="0" baseline="0" noProof="0" smtClean="0">
                <a:ln>
                  <a:noFill/>
                </a:ln>
                <a:solidFill>
                  <a:schemeClr val="tx1"/>
                </a:solidFill>
                <a:effectLst/>
                <a:uLnTx/>
                <a:uFillTx/>
                <a:latin typeface="+mn-lt"/>
                <a:ea typeface="+mn-ea"/>
                <a:cs typeface="+mn-cs"/>
              </a:rPr>
              <a:t>On-campus employment</a:t>
            </a:r>
            <a:endParaRPr kumimoji="0" lang="en-IN" sz="1800" b="0" i="0" u="none" strike="noStrike" kern="1200" cap="none" spc="0" normalizeH="0" baseline="0" noProof="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1" i="0" u="none" strike="noStrike" kern="1200" cap="none" spc="0" normalizeH="0" baseline="0" noProof="0" smtClean="0">
                <a:ln>
                  <a:noFill/>
                </a:ln>
                <a:solidFill>
                  <a:schemeClr val="tx1"/>
                </a:solidFill>
                <a:effectLst/>
                <a:uLnTx/>
                <a:uFillTx/>
                <a:latin typeface="+mn-lt"/>
                <a:ea typeface="+mn-ea"/>
                <a:cs typeface="+mn-cs"/>
              </a:rPr>
              <a:t>Optional Practical Training (OPT)</a:t>
            </a:r>
            <a:r>
              <a:rPr kumimoji="0" lang="en-IN" sz="1800" b="0" i="0" u="none" strike="noStrike" kern="1200" cap="none" spc="0" normalizeH="0" baseline="0" noProof="0" smtClean="0">
                <a:ln>
                  <a:noFill/>
                </a:ln>
                <a:solidFill>
                  <a:schemeClr val="tx1"/>
                </a:solidFill>
                <a:effectLst/>
                <a:uLnTx/>
                <a:uFillTx/>
                <a:latin typeface="+mn-lt"/>
                <a:ea typeface="+mn-ea"/>
                <a:cs typeface="+mn-cs"/>
              </a:rPr>
              <a:t> after graduation</a:t>
            </a:r>
          </a:p>
          <a:p>
            <a:pPr marL="742950" marR="0" lvl="1" indent="-285750" algn="l" defTabSz="914400" rtl="0" eaLnBrk="1" fontAlgn="auto" latinLnBrk="0" hangingPunct="1">
              <a:lnSpc>
                <a:spcPct val="110000"/>
              </a:lnSpc>
              <a:spcBef>
                <a:spcPct val="20000"/>
              </a:spcBef>
              <a:spcAft>
                <a:spcPts val="0"/>
              </a:spcAft>
              <a:buClrTx/>
              <a:buSzTx/>
              <a:buFont typeface="Arial" pitchFamily="34" charset="0"/>
              <a:buChar char="–"/>
              <a:tabLst/>
              <a:defRPr/>
            </a:pPr>
            <a:r>
              <a:rPr kumimoji="0" lang="en-IN" sz="1800" b="1" i="0" u="none" strike="noStrike" kern="1200" cap="none" spc="0" normalizeH="0" baseline="0" noProof="0" smtClean="0">
                <a:ln>
                  <a:noFill/>
                </a:ln>
                <a:solidFill>
                  <a:schemeClr val="tx1"/>
                </a:solidFill>
                <a:effectLst/>
                <a:uLnTx/>
                <a:uFillTx/>
                <a:latin typeface="+mn-lt"/>
                <a:ea typeface="+mn-ea"/>
                <a:cs typeface="+mn-cs"/>
              </a:rPr>
              <a:t>Curricular Practical Training (CPT)</a:t>
            </a:r>
            <a:r>
              <a:rPr kumimoji="0" lang="en-IN" sz="1800" b="0" i="0" u="none" strike="noStrike" kern="1200" cap="none" spc="0" normalizeH="0" baseline="0" noProof="0" smtClean="0">
                <a:ln>
                  <a:noFill/>
                </a:ln>
                <a:solidFill>
                  <a:schemeClr val="tx1"/>
                </a:solidFill>
                <a:effectLst/>
                <a:uLnTx/>
                <a:uFillTx/>
                <a:latin typeface="+mn-lt"/>
                <a:ea typeface="+mn-ea"/>
                <a:cs typeface="+mn-cs"/>
              </a:rPr>
              <a:t> during studies (if applicable)</a:t>
            </a:r>
            <a:endParaRPr kumimoji="0" lang="en-IN"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A close-up of a person's identification card&#10;&#10;Description automatically generated">
            <a:extLst>
              <a:ext uri="{FF2B5EF4-FFF2-40B4-BE49-F238E27FC236}">
                <a16:creationId xmlns:a16="http://schemas.microsoft.com/office/drawing/2014/main" xmlns="" id="{E74D0F15-C29B-DA1D-942A-FB1561B2545E}"/>
              </a:ext>
            </a:extLst>
          </p:cNvPr>
          <p:cNvPicPr>
            <a:picLocks noChangeAspect="1"/>
          </p:cNvPicPr>
          <p:nvPr/>
        </p:nvPicPr>
        <p:blipFill>
          <a:blip r:embed="rId2"/>
          <a:srcRect l="1600" r="1967"/>
          <a:stretch/>
        </p:blipFill>
        <p:spPr>
          <a:xfrm>
            <a:off x="6683150" y="1337187"/>
            <a:ext cx="5164721" cy="420820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A98E9641-CA6A-8903-C390-6A2D880D0836}"/>
              </a:ext>
            </a:extLst>
          </p:cNvPr>
          <p:cNvSpPr txBox="1"/>
          <p:nvPr/>
        </p:nvSpPr>
        <p:spPr>
          <a:xfrm>
            <a:off x="4594416" y="382079"/>
            <a:ext cx="3285729" cy="412421"/>
          </a:xfrm>
          <a:prstGeom prst="rect">
            <a:avLst/>
          </a:prstGeom>
          <a:noFill/>
        </p:spPr>
        <p:txBody>
          <a:bodyPr wrap="square" rtlCol="0">
            <a:spAutoFit/>
          </a:bodyPr>
          <a:lstStyle/>
          <a:p>
            <a:pPr algn="ctr" defTabSz="457193">
              <a:lnSpc>
                <a:spcPct val="80000"/>
              </a:lnSpc>
              <a:spcBef>
                <a:spcPct val="20000"/>
              </a:spcBef>
            </a:pPr>
            <a:r>
              <a:rPr lang="en-US" sz="2600" b="1">
                <a:solidFill>
                  <a:schemeClr val="tx1">
                    <a:lumMod val="85000"/>
                    <a:lumOff val="15000"/>
                  </a:schemeClr>
                </a:solidFill>
                <a:latin typeface="Buenos Aires" pitchFamily="2" charset="0"/>
              </a:rPr>
              <a:t>Steps for VISA</a:t>
            </a:r>
            <a:endParaRPr lang="en-GB" sz="2600" b="1">
              <a:solidFill>
                <a:schemeClr val="tx1">
                  <a:lumMod val="85000"/>
                  <a:lumOff val="15000"/>
                </a:schemeClr>
              </a:solidFill>
              <a:latin typeface="Buenos Aires" pitchFamily="2" charset="0"/>
            </a:endParaRPr>
          </a:p>
        </p:txBody>
      </p:sp>
      <p:sp>
        <p:nvSpPr>
          <p:cNvPr id="3" name="Rectangle: Rounded Corners 10">
            <a:extLst>
              <a:ext uri="{FF2B5EF4-FFF2-40B4-BE49-F238E27FC236}">
                <a16:creationId xmlns:a16="http://schemas.microsoft.com/office/drawing/2014/main" xmlns="" id="{E2E53B53-6221-3FF9-E4A8-7E0628E5F1F0}"/>
              </a:ext>
            </a:extLst>
          </p:cNvPr>
          <p:cNvSpPr/>
          <p:nvPr/>
        </p:nvSpPr>
        <p:spPr>
          <a:xfrm>
            <a:off x="5753920" y="862545"/>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endParaRPr>
          </a:p>
        </p:txBody>
      </p:sp>
      <p:sp>
        <p:nvSpPr>
          <p:cNvPr id="4" name="TextBox 3">
            <a:extLst>
              <a:ext uri="{FF2B5EF4-FFF2-40B4-BE49-F238E27FC236}">
                <a16:creationId xmlns:a16="http://schemas.microsoft.com/office/drawing/2014/main" xmlns="" id="{E95C7EBF-FCEA-5E51-1257-951F29E0CB88}"/>
              </a:ext>
            </a:extLst>
          </p:cNvPr>
          <p:cNvSpPr txBox="1"/>
          <p:nvPr/>
        </p:nvSpPr>
        <p:spPr>
          <a:xfrm>
            <a:off x="2425930" y="1483570"/>
            <a:ext cx="7753973" cy="830997"/>
          </a:xfrm>
          <a:prstGeom prst="rect">
            <a:avLst/>
          </a:prstGeom>
          <a:noFill/>
        </p:spPr>
        <p:txBody>
          <a:bodyPr wrap="square" rtlCol="0">
            <a:spAutoFit/>
          </a:bodyPr>
          <a:lstStyle/>
          <a:p>
            <a:r>
              <a:rPr lang="en-US" sz="1200" b="1">
                <a:solidFill>
                  <a:schemeClr val="bg1"/>
                </a:solidFill>
                <a:latin typeface="Buenos Aires" pitchFamily="2" charset="0"/>
              </a:rPr>
              <a:t>STEP 1:  DS 160 </a:t>
            </a:r>
            <a:r>
              <a:rPr lang="en-IN" sz="1200">
                <a:solidFill>
                  <a:schemeClr val="bg1"/>
                </a:solidFill>
                <a:latin typeface="Buenos Aires" pitchFamily="2" charset="0"/>
              </a:rPr>
              <a:t>is a 22 pages online  form, in which student will  need to fill all the details  about his academics, work  experience, Family  background and details  about the USA university  student will be applying. While filling the DS 160 form application ID starting with “AA” will be generated. This application ID will be required to entered in “US Visa Scheduling” portal. </a:t>
            </a:r>
          </a:p>
        </p:txBody>
      </p:sp>
      <p:sp>
        <p:nvSpPr>
          <p:cNvPr id="5" name="TextBox 4">
            <a:extLst>
              <a:ext uri="{FF2B5EF4-FFF2-40B4-BE49-F238E27FC236}">
                <a16:creationId xmlns:a16="http://schemas.microsoft.com/office/drawing/2014/main" xmlns="" id="{D549A596-7D76-9A82-43D6-6E2DF39E4591}"/>
              </a:ext>
            </a:extLst>
          </p:cNvPr>
          <p:cNvSpPr txBox="1"/>
          <p:nvPr/>
        </p:nvSpPr>
        <p:spPr>
          <a:xfrm>
            <a:off x="2415811" y="4996662"/>
            <a:ext cx="7753973" cy="507831"/>
          </a:xfrm>
          <a:prstGeom prst="rect">
            <a:avLst/>
          </a:prstGeom>
          <a:noFill/>
        </p:spPr>
        <p:txBody>
          <a:bodyPr wrap="square" rtlCol="0">
            <a:spAutoFit/>
          </a:bodyPr>
          <a:lstStyle/>
          <a:p>
            <a:r>
              <a:rPr lang="en-US" sz="1350" b="1">
                <a:solidFill>
                  <a:schemeClr val="bg1"/>
                </a:solidFill>
                <a:latin typeface="Buenos Aires" pitchFamily="2" charset="0"/>
              </a:rPr>
              <a:t>STEP 3: SEVIS fee payment, </a:t>
            </a:r>
            <a:r>
              <a:rPr lang="en-US" sz="1350">
                <a:solidFill>
                  <a:schemeClr val="bg1"/>
                </a:solidFill>
                <a:latin typeface="Buenos Aires" pitchFamily="2" charset="0"/>
              </a:rPr>
              <a:t>student going for an F1 VISA for USA, is required to Pay $350 SEVIS fees using credit card only. SEVIS ID is mentioned in the I20 .</a:t>
            </a:r>
            <a:endParaRPr lang="en-IN" sz="1350" u="sng">
              <a:solidFill>
                <a:schemeClr val="bg1"/>
              </a:solidFill>
              <a:latin typeface="Buenos Aires" pitchFamily="2" charset="0"/>
            </a:endParaRPr>
          </a:p>
        </p:txBody>
      </p:sp>
      <p:graphicFrame>
        <p:nvGraphicFramePr>
          <p:cNvPr id="6" name="Diagram 5">
            <a:extLst>
              <a:ext uri="{FF2B5EF4-FFF2-40B4-BE49-F238E27FC236}">
                <a16:creationId xmlns:a16="http://schemas.microsoft.com/office/drawing/2014/main" xmlns="" id="{A53F8B43-D8AB-60C6-9809-826F0897C1FA}"/>
              </a:ext>
            </a:extLst>
          </p:cNvPr>
          <p:cNvGraphicFramePr/>
          <p:nvPr>
            <p:extLst>
              <p:ext uri="{D42A27DB-BD31-4B8C-83A1-F6EECF244321}">
                <p14:modId xmlns:p14="http://schemas.microsoft.com/office/powerpoint/2010/main" xmlns="" val="3986975026"/>
              </p:ext>
            </p:extLst>
          </p:nvPr>
        </p:nvGraphicFramePr>
        <p:xfrm>
          <a:off x="448310" y="1219154"/>
          <a:ext cx="11295380" cy="49696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3">
            <a:extLst>
              <a:ext uri="{FF2B5EF4-FFF2-40B4-BE49-F238E27FC236}">
                <a16:creationId xmlns:a16="http://schemas.microsoft.com/office/drawing/2014/main" xmlns="" id="{B5B38684-4884-377D-B6DE-71C1B07EDEAD}"/>
              </a:ext>
            </a:extLst>
          </p:cNvPr>
          <p:cNvSpPr/>
          <p:nvPr/>
        </p:nvSpPr>
        <p:spPr>
          <a:xfrm>
            <a:off x="0" y="1004932"/>
            <a:ext cx="12192000" cy="5040268"/>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Title 1">
            <a:extLst>
              <a:ext uri="{FF2B5EF4-FFF2-40B4-BE49-F238E27FC236}">
                <a16:creationId xmlns:a16="http://schemas.microsoft.com/office/drawing/2014/main" xmlns="" id="{4031CF90-74C1-60A2-4AF7-410E57926D3E}"/>
              </a:ext>
            </a:extLst>
          </p:cNvPr>
          <p:cNvSpPr txBox="1">
            <a:spLocks/>
          </p:cNvSpPr>
          <p:nvPr/>
        </p:nvSpPr>
        <p:spPr>
          <a:xfrm>
            <a:off x="2043469" y="285600"/>
            <a:ext cx="7886701" cy="579986"/>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399" b="1" i="0" u="none" strike="noStrike" kern="1200" cap="none" spc="0" normalizeH="0" baseline="0" noProof="0" smtClean="0">
                <a:ln>
                  <a:noFill/>
                </a:ln>
                <a:solidFill>
                  <a:schemeClr val="tx1"/>
                </a:solidFill>
                <a:effectLst/>
                <a:uLnTx/>
                <a:uFillTx/>
                <a:latin typeface="Buenos Aires" pitchFamily="2" charset="0"/>
                <a:ea typeface="+mj-ea"/>
                <a:cs typeface="+mj-cs"/>
              </a:rPr>
              <a:t>Why the SEVIS fee payment is necessary:</a:t>
            </a:r>
            <a:endParaRPr kumimoji="0" lang="en-IN" sz="2399" b="1" i="0" u="none" strike="noStrike" kern="1200" cap="none" spc="0" normalizeH="0" baseline="0" noProof="0">
              <a:ln>
                <a:noFill/>
              </a:ln>
              <a:solidFill>
                <a:schemeClr val="tx1"/>
              </a:solidFill>
              <a:effectLst/>
              <a:uLnTx/>
              <a:uFillTx/>
              <a:latin typeface="Buenos Aires" pitchFamily="2" charset="0"/>
              <a:ea typeface="+mj-ea"/>
              <a:cs typeface="+mj-cs"/>
            </a:endParaRPr>
          </a:p>
        </p:txBody>
      </p:sp>
      <p:sp>
        <p:nvSpPr>
          <p:cNvPr id="4" name="Content Placeholder 2">
            <a:extLst>
              <a:ext uri="{FF2B5EF4-FFF2-40B4-BE49-F238E27FC236}">
                <a16:creationId xmlns:a16="http://schemas.microsoft.com/office/drawing/2014/main" xmlns="" id="{EDA99874-279F-A77F-50B1-3CD1FDE5EC24}"/>
              </a:ext>
            </a:extLst>
          </p:cNvPr>
          <p:cNvSpPr txBox="1">
            <a:spLocks/>
          </p:cNvSpPr>
          <p:nvPr/>
        </p:nvSpPr>
        <p:spPr>
          <a:xfrm>
            <a:off x="317500" y="1450928"/>
            <a:ext cx="11214100" cy="4339988"/>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smtClean="0">
                <a:ln>
                  <a:noFill/>
                </a:ln>
                <a:solidFill>
                  <a:srgbClr val="226CF5"/>
                </a:solidFill>
                <a:effectLst/>
                <a:uLnTx/>
                <a:uFillTx/>
                <a:latin typeface="Buenos Aires" pitchFamily="2" charset="0"/>
                <a:ea typeface="+mn-ea"/>
                <a:cs typeface="+mn-cs"/>
              </a:rPr>
              <a:t>Tracking and Monitoring: </a:t>
            </a:r>
            <a:r>
              <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rPr>
              <a:t>The SEVIS fee helps fund the system used by U.S. immigration authorities to monitor international students, exchange visitors, and their dependents while they are in the U.S. The system keeps track of their enrollment status, academic progress, and ensures they comply with U.S. visa rules.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smtClean="0">
                <a:ln>
                  <a:noFill/>
                </a:ln>
                <a:solidFill>
                  <a:srgbClr val="226CF5"/>
                </a:solidFill>
                <a:effectLst/>
                <a:uLnTx/>
                <a:uFillTx/>
                <a:latin typeface="Buenos Aires" pitchFamily="2" charset="0"/>
                <a:ea typeface="+mn-ea"/>
                <a:cs typeface="+mn-cs"/>
              </a:rPr>
              <a:t>Visa Processing and Administrative Costs</a:t>
            </a:r>
            <a:r>
              <a:rPr kumimoji="0" lang="en-US" sz="1200" b="0" i="0" u="none" strike="noStrike" kern="1200" cap="none" spc="0" normalizeH="0" baseline="0" noProof="0" smtClean="0">
                <a:ln>
                  <a:noFill/>
                </a:ln>
                <a:solidFill>
                  <a:srgbClr val="226CF5"/>
                </a:solidFill>
                <a:effectLst/>
                <a:uLnTx/>
                <a:uFillTx/>
                <a:latin typeface="Buenos Aires" pitchFamily="2" charset="0"/>
                <a:ea typeface="+mn-ea"/>
                <a:cs typeface="+mn-cs"/>
              </a:rPr>
              <a:t>:</a:t>
            </a:r>
            <a:r>
              <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rPr>
              <a:t> The SEVIS fee helps cover the costs of maintaining and updating the SEVIS database, processing visa applications, and administering the system that supports the overall visa process for students and exchange visitors.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smtClean="0">
                <a:ln>
                  <a:noFill/>
                </a:ln>
                <a:solidFill>
                  <a:srgbClr val="226CF5"/>
                </a:solidFill>
                <a:effectLst/>
                <a:uLnTx/>
                <a:uFillTx/>
                <a:latin typeface="Buenos Aires" pitchFamily="2" charset="0"/>
                <a:ea typeface="+mn-ea"/>
                <a:cs typeface="+mn-cs"/>
              </a:rPr>
              <a:t>Security and Compliance</a:t>
            </a:r>
            <a:r>
              <a:rPr kumimoji="0" lang="en-US" sz="1200" b="0" i="0" u="none" strike="noStrike" kern="1200" cap="none" spc="0" normalizeH="0" baseline="0" noProof="0" smtClean="0">
                <a:ln>
                  <a:noFill/>
                </a:ln>
                <a:solidFill>
                  <a:srgbClr val="226CF5"/>
                </a:solidFill>
                <a:effectLst/>
                <a:uLnTx/>
                <a:uFillTx/>
                <a:latin typeface="Buenos Aires" pitchFamily="2" charset="0"/>
                <a:ea typeface="+mn-ea"/>
                <a:cs typeface="+mn-cs"/>
              </a:rPr>
              <a:t>: </a:t>
            </a:r>
            <a:r>
              <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rPr>
              <a:t>By collecting the SEVIS fee, the U.S. government ensures that schools and institutions comply with federal regulations regarding international students. It also enables authorities to easily verify that students are enrolled in a legitimate academic program and are attending classes as required by their visa.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smtClean="0">
                <a:ln>
                  <a:noFill/>
                </a:ln>
                <a:solidFill>
                  <a:srgbClr val="226CF5"/>
                </a:solidFill>
                <a:effectLst/>
                <a:uLnTx/>
                <a:uFillTx/>
                <a:latin typeface="Buenos Aires" pitchFamily="2" charset="0"/>
                <a:ea typeface="+mn-ea"/>
                <a:cs typeface="+mn-cs"/>
              </a:rPr>
              <a:t>Prevention of Immigration Violations</a:t>
            </a:r>
            <a:r>
              <a:rPr kumimoji="0" lang="en-US" sz="1200" b="0" i="0" u="none" strike="noStrike" kern="1200" cap="none" spc="0" normalizeH="0" baseline="0" noProof="0" smtClean="0">
                <a:ln>
                  <a:noFill/>
                </a:ln>
                <a:solidFill>
                  <a:srgbClr val="226CF5"/>
                </a:solidFill>
                <a:effectLst/>
                <a:uLnTx/>
                <a:uFillTx/>
                <a:latin typeface="Buenos Aires" pitchFamily="2" charset="0"/>
                <a:ea typeface="+mn-ea"/>
                <a:cs typeface="+mn-cs"/>
              </a:rPr>
              <a:t>:</a:t>
            </a:r>
            <a:r>
              <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rPr>
              <a:t> The SEVIS fee helps to reduce the risk of students overstaying their visas or engaging in activities outside the scope of their visa category. By monitoring students throughout their stay, the U.S. can identify and address any violations of immigration law.</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1" i="0" u="none" strike="noStrike" kern="1200" cap="none" spc="0" normalizeH="0" baseline="0" noProof="0" smtClean="0">
                <a:ln>
                  <a:noFill/>
                </a:ln>
                <a:solidFill>
                  <a:srgbClr val="226CF5"/>
                </a:solidFill>
                <a:effectLst/>
                <a:uLnTx/>
                <a:uFillTx/>
                <a:latin typeface="Buenos Aires" pitchFamily="2" charset="0"/>
                <a:ea typeface="+mn-ea"/>
                <a:cs typeface="+mn-cs"/>
              </a:rPr>
              <a:t>Student and Exchange Visitor Support</a:t>
            </a:r>
            <a:r>
              <a:rPr kumimoji="0" lang="en-US" sz="1200" b="0" i="0" u="none" strike="noStrike" kern="1200" cap="none" spc="0" normalizeH="0" baseline="0" noProof="0" smtClean="0">
                <a:ln>
                  <a:noFill/>
                </a:ln>
                <a:solidFill>
                  <a:srgbClr val="226CF5"/>
                </a:solidFill>
                <a:effectLst/>
                <a:uLnTx/>
                <a:uFillTx/>
                <a:latin typeface="Buenos Aires" pitchFamily="2" charset="0"/>
                <a:ea typeface="+mn-ea"/>
                <a:cs typeface="+mn-cs"/>
              </a:rPr>
              <a:t>:</a:t>
            </a:r>
            <a:r>
              <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rPr>
              <a:t> The SEVIS system provides support to students and exchange visitors, helping them navigate their visa status, maintain legal status, and communicate with U.S. authorities if needed.</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200" b="0" i="0" u="none" strike="noStrike" kern="1200" cap="none" spc="0" normalizeH="0" baseline="0" noProof="0" smtClean="0">
                <a:ln>
                  <a:noFill/>
                </a:ln>
                <a:solidFill>
                  <a:schemeClr val="tx1"/>
                </a:solidFill>
                <a:effectLst/>
                <a:uLnTx/>
                <a:uFillTx/>
                <a:latin typeface="Buenos Aires" pitchFamily="2" charset="0"/>
                <a:ea typeface="+mn-ea"/>
                <a:cs typeface="+mn-cs"/>
              </a:rPr>
              <a:t>Overall, the SEVIS fee is part of the U.S. government’s system to ensure that international students comply with the terms of their visas and to maintain the integrity of the U.S. immigration system</a:t>
            </a:r>
            <a:r>
              <a:rPr kumimoji="0" lang="en-US" sz="789" b="0" i="0" u="none" strike="noStrike" kern="1200" cap="none" spc="0" normalizeH="0" baseline="0" noProof="0" smtClean="0">
                <a:ln>
                  <a:noFill/>
                </a:ln>
                <a:solidFill>
                  <a:schemeClr val="tx1"/>
                </a:solidFill>
                <a:effectLst/>
                <a:uLnTx/>
                <a:uFillTx/>
                <a:latin typeface="Buenos Aires" pitchFamily="2" charset="0"/>
                <a:ea typeface="+mn-ea"/>
                <a:cs typeface="+mn-cs"/>
              </a:rPr>
              <a:t>.</a:t>
            </a:r>
            <a:endParaRPr kumimoji="0" lang="en-IN" sz="1051" b="0" i="0" u="none" strike="noStrike" kern="1200" cap="none" spc="0" normalizeH="0" baseline="0" noProof="0">
              <a:ln>
                <a:noFill/>
              </a:ln>
              <a:solidFill>
                <a:schemeClr val="tx1"/>
              </a:solidFill>
              <a:effectLst/>
              <a:uLnTx/>
              <a:uFillTx/>
              <a:latin typeface="Buenos Aires" pitchFamily="2" charset="0"/>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3">
            <a:extLst>
              <a:ext uri="{FF2B5EF4-FFF2-40B4-BE49-F238E27FC236}">
                <a16:creationId xmlns:a16="http://schemas.microsoft.com/office/drawing/2014/main" xmlns="" id="{A5DFF1A8-4293-6881-060E-46CBED7B16D8}"/>
              </a:ext>
            </a:extLst>
          </p:cNvPr>
          <p:cNvSpPr/>
          <p:nvPr/>
        </p:nvSpPr>
        <p:spPr>
          <a:xfrm>
            <a:off x="0" y="1685925"/>
            <a:ext cx="12192000" cy="2990850"/>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Title 1"/>
          <p:cNvSpPr txBox="1">
            <a:spLocks/>
          </p:cNvSpPr>
          <p:nvPr/>
        </p:nvSpPr>
        <p:spPr>
          <a:xfrm>
            <a:off x="609600" y="-96837"/>
            <a:ext cx="10972800" cy="1143000"/>
          </a:xfrm>
          <a:prstGeom prst="rect">
            <a:avLst/>
          </a:prstGeom>
        </p:spPr>
        <p:txBody>
          <a:bodyPr>
            <a:normAutofit/>
          </a:bodyPr>
          <a:lstStyle/>
          <a:p>
            <a:pPr marL="0" marR="0" lvl="0" indent="0" algn="ctr" defTabSz="914400" rtl="0" eaLnBrk="1" fontAlgn="auto" latinLnBrk="0" hangingPunct="1">
              <a:lnSpc>
                <a:spcPct val="80000"/>
              </a:lnSpc>
              <a:spcBef>
                <a:spcPct val="20000"/>
              </a:spcBef>
              <a:spcAft>
                <a:spcPts val="0"/>
              </a:spcAft>
              <a:buClrTx/>
              <a:buSzTx/>
              <a:buFontTx/>
              <a:buNone/>
              <a:tabLst/>
              <a:defRPr/>
            </a:pPr>
            <a:r>
              <a:rPr kumimoji="0" lang="en-US" sz="2600" b="1" i="0" u="none" strike="noStrike" kern="1200" cap="none" spc="0" normalizeH="0" baseline="0" noProof="0" smtClean="0">
                <a:ln>
                  <a:noFill/>
                </a:ln>
                <a:solidFill>
                  <a:schemeClr val="tx1">
                    <a:lumMod val="85000"/>
                    <a:lumOff val="15000"/>
                  </a:schemeClr>
                </a:solidFill>
                <a:effectLst/>
                <a:uLnTx/>
                <a:uFillTx/>
                <a:latin typeface="Buenos Aires" pitchFamily="2" charset="0"/>
                <a:ea typeface="+mn-ea"/>
                <a:cs typeface="+mn-cs"/>
              </a:rPr>
              <a:t>Financial Documents required for I-20</a:t>
            </a:r>
            <a:endParaRPr kumimoji="0" lang="en-US" sz="2600" b="1" i="0" u="none" strike="noStrike" kern="1200" cap="none" spc="0" normalizeH="0" baseline="0" noProof="0" dirty="0">
              <a:ln>
                <a:noFill/>
              </a:ln>
              <a:solidFill>
                <a:schemeClr val="tx1">
                  <a:lumMod val="85000"/>
                  <a:lumOff val="15000"/>
                </a:schemeClr>
              </a:solidFill>
              <a:effectLst/>
              <a:uLnTx/>
              <a:uFillTx/>
              <a:latin typeface="Buenos Aires" pitchFamily="2" charset="0"/>
              <a:ea typeface="+mn-ea"/>
              <a:cs typeface="+mn-cs"/>
            </a:endParaRPr>
          </a:p>
        </p:txBody>
      </p:sp>
      <p:sp>
        <p:nvSpPr>
          <p:cNvPr id="4" name="Content Placeholder 2"/>
          <p:cNvSpPr txBox="1">
            <a:spLocks/>
          </p:cNvSpPr>
          <p:nvPr/>
        </p:nvSpPr>
        <p:spPr>
          <a:xfrm>
            <a:off x="742950" y="2246108"/>
            <a:ext cx="4924425" cy="1927633"/>
          </a:xfrm>
          <a:prstGeom prst="rect">
            <a:avLst/>
          </a:prstGeom>
        </p:spPr>
        <p:txBody>
          <a:bodyPr/>
          <a:lstStyle/>
          <a:p>
            <a:pPr marL="342900" marR="0" lvl="0" indent="-342900" algn="l" defTabSz="914400" rtl="0" eaLnBrk="1" fontAlgn="auto" latinLnBrk="0" hangingPunct="1">
              <a:lnSpc>
                <a:spcPct val="100000"/>
              </a:lnSpc>
              <a:spcBef>
                <a:spcPts val="71"/>
              </a:spcBef>
              <a:spcAft>
                <a:spcPts val="0"/>
              </a:spcAft>
              <a:buClrTx/>
              <a:buSzTx/>
              <a:buFont typeface="Arial" pitchFamily="34" charset="0"/>
              <a:buChar char="•"/>
              <a:tabLst>
                <a:tab pos="529106" algn="l"/>
                <a:tab pos="529582" algn="l"/>
              </a:tabLst>
              <a:defRPr/>
            </a:pPr>
            <a:r>
              <a:rPr kumimoji="0" lang="en-US" sz="1700" b="0" i="0" u="none" strike="noStrike" kern="1200" cap="none" spc="-8" normalizeH="0" baseline="0" noProof="0" smtClean="0">
                <a:ln>
                  <a:noFill/>
                </a:ln>
                <a:solidFill>
                  <a:schemeClr val="tx1"/>
                </a:solidFill>
                <a:effectLst/>
                <a:uLnTx/>
                <a:uFillTx/>
                <a:latin typeface="Buenos Aires" pitchFamily="2" charset="0"/>
                <a:ea typeface="+mn-ea"/>
                <a:cs typeface="+mn-cs"/>
              </a:rPr>
              <a:t>Bank Balance Certificate (savings/fixed deposits)</a:t>
            </a:r>
          </a:p>
          <a:p>
            <a:pPr marL="342900" marR="0" lvl="0" indent="-342900" algn="l" defTabSz="914400" rtl="0" eaLnBrk="1" fontAlgn="auto" latinLnBrk="0" hangingPunct="1">
              <a:lnSpc>
                <a:spcPct val="100000"/>
              </a:lnSpc>
              <a:spcBef>
                <a:spcPts val="71"/>
              </a:spcBef>
              <a:spcAft>
                <a:spcPts val="0"/>
              </a:spcAft>
              <a:buClrTx/>
              <a:buSzTx/>
              <a:buFont typeface="Arial" pitchFamily="34" charset="0"/>
              <a:buChar char="•"/>
              <a:tabLst>
                <a:tab pos="529106" algn="l"/>
                <a:tab pos="529582" algn="l"/>
              </a:tabLst>
              <a:defRPr/>
            </a:pPr>
            <a:r>
              <a:rPr kumimoji="0" lang="en-US" sz="1700" b="0" i="0" u="none" strike="noStrike" kern="1200" cap="none" spc="-8" normalizeH="0" baseline="0" noProof="0" smtClean="0">
                <a:ln>
                  <a:noFill/>
                </a:ln>
                <a:solidFill>
                  <a:schemeClr val="tx1"/>
                </a:solidFill>
                <a:effectLst/>
                <a:uLnTx/>
                <a:uFillTx/>
                <a:latin typeface="Buenos Aires" pitchFamily="2" charset="0"/>
                <a:ea typeface="+mn-ea"/>
                <a:cs typeface="+mn-cs"/>
              </a:rPr>
              <a:t>Loan Sanction Letter</a:t>
            </a:r>
          </a:p>
          <a:p>
            <a:pPr marL="342900" marR="0" lvl="0" indent="-342900" algn="l" defTabSz="914400" rtl="0" eaLnBrk="1" fontAlgn="auto" latinLnBrk="0" hangingPunct="1">
              <a:lnSpc>
                <a:spcPct val="100000"/>
              </a:lnSpc>
              <a:spcBef>
                <a:spcPts val="71"/>
              </a:spcBef>
              <a:spcAft>
                <a:spcPts val="0"/>
              </a:spcAft>
              <a:buClrTx/>
              <a:buSzTx/>
              <a:buFont typeface="Arial" pitchFamily="34" charset="0"/>
              <a:buChar char="•"/>
              <a:tabLst>
                <a:tab pos="529106" algn="l"/>
                <a:tab pos="529582" algn="l"/>
              </a:tabLst>
              <a:defRPr/>
            </a:pPr>
            <a:r>
              <a:rPr kumimoji="0" lang="en-US" sz="1700" b="0" i="0" u="none" strike="noStrike" kern="1200" cap="none" spc="-8" normalizeH="0" baseline="0" noProof="0" smtClean="0">
                <a:ln>
                  <a:noFill/>
                </a:ln>
                <a:solidFill>
                  <a:schemeClr val="tx1"/>
                </a:solidFill>
                <a:effectLst/>
                <a:uLnTx/>
                <a:uFillTx/>
                <a:latin typeface="Buenos Aires" pitchFamily="2" charset="0"/>
                <a:ea typeface="+mn-ea"/>
                <a:cs typeface="+mn-cs"/>
              </a:rPr>
              <a:t>Affidavit of Support/University specific financial form</a:t>
            </a:r>
          </a:p>
          <a:p>
            <a:pPr marL="342900" marR="0" lvl="0" indent="-342900" algn="l" defTabSz="914400" rtl="0" eaLnBrk="1" fontAlgn="auto" latinLnBrk="0" hangingPunct="1">
              <a:lnSpc>
                <a:spcPct val="100000"/>
              </a:lnSpc>
              <a:spcBef>
                <a:spcPts val="71"/>
              </a:spcBef>
              <a:spcAft>
                <a:spcPts val="0"/>
              </a:spcAft>
              <a:buClrTx/>
              <a:buSzTx/>
              <a:buFont typeface="Arial" pitchFamily="34" charset="0"/>
              <a:buChar char="•"/>
              <a:tabLst>
                <a:tab pos="529106" algn="l"/>
                <a:tab pos="529582" algn="l"/>
              </a:tabLst>
              <a:defRPr/>
            </a:pPr>
            <a:r>
              <a:rPr kumimoji="0" lang="en-US" sz="1700" b="0" i="0" u="none" strike="noStrike" kern="1200" cap="none" spc="-8" normalizeH="0" baseline="0" noProof="0" smtClean="0">
                <a:ln>
                  <a:noFill/>
                </a:ln>
                <a:solidFill>
                  <a:schemeClr val="tx1"/>
                </a:solidFill>
                <a:effectLst/>
                <a:uLnTx/>
                <a:uFillTx/>
                <a:latin typeface="Buenos Aires" pitchFamily="2" charset="0"/>
                <a:ea typeface="+mn-ea"/>
                <a:cs typeface="+mn-cs"/>
              </a:rPr>
              <a:t>Required fund: 1 year tuition + living</a:t>
            </a:r>
            <a:endParaRPr kumimoji="0" lang="en-US" sz="1700" b="0" i="0" u="none" strike="noStrike" kern="1200" cap="none" spc="-8" normalizeH="0" baseline="0" noProof="0">
              <a:ln>
                <a:noFill/>
              </a:ln>
              <a:solidFill>
                <a:schemeClr val="tx1"/>
              </a:solidFill>
              <a:effectLst/>
              <a:uLnTx/>
              <a:uFillTx/>
              <a:latin typeface="Buenos Aires" pitchFamily="2" charset="0"/>
              <a:ea typeface="+mn-ea"/>
              <a:cs typeface="+mn-cs"/>
            </a:endParaRPr>
          </a:p>
        </p:txBody>
      </p:sp>
      <p:pic>
        <p:nvPicPr>
          <p:cNvPr id="5" name="Picture 4" descr="A person and person looking at papers&#10;&#10;AI-generated content may be incorrect.">
            <a:extLst>
              <a:ext uri="{FF2B5EF4-FFF2-40B4-BE49-F238E27FC236}">
                <a16:creationId xmlns:a16="http://schemas.microsoft.com/office/drawing/2014/main" xmlns="" id="{453DB8B9-0461-78AC-5853-DC5F74B06FF8}"/>
              </a:ext>
            </a:extLst>
          </p:cNvPr>
          <p:cNvPicPr>
            <a:picLocks noChangeAspect="1"/>
          </p:cNvPicPr>
          <p:nvPr/>
        </p:nvPicPr>
        <p:blipFill>
          <a:blip r:embed="rId2" cstate="print"/>
          <a:stretch>
            <a:fillRect/>
          </a:stretch>
        </p:blipFill>
        <p:spPr>
          <a:xfrm>
            <a:off x="6219824" y="1562099"/>
            <a:ext cx="4943475" cy="32956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6"/>
          <p:cNvSpPr txBox="1">
            <a:spLocks/>
          </p:cNvSpPr>
          <p:nvPr/>
        </p:nvSpPr>
        <p:spPr>
          <a:xfrm>
            <a:off x="1727947" y="170125"/>
            <a:ext cx="8402170" cy="391741"/>
          </a:xfrm>
          <a:prstGeom prst="rect">
            <a:avLst/>
          </a:prstGeom>
        </p:spPr>
        <p:txBody>
          <a:bodyPr vert="horz" wrap="square" lIns="0" tIns="11206" rIns="0" bIns="0" rtlCol="0" anchor="ctr">
            <a:spAutoFit/>
          </a:bodyPr>
          <a:lstStyle/>
          <a:p>
            <a:pPr marL="11206" marR="0" lvl="0" indent="0" algn="ctr" defTabSz="914400" rtl="0" eaLnBrk="1" fontAlgn="auto" latinLnBrk="0" hangingPunct="1">
              <a:lnSpc>
                <a:spcPct val="100000"/>
              </a:lnSpc>
              <a:spcBef>
                <a:spcPct val="0"/>
              </a:spcBef>
              <a:spcAft>
                <a:spcPts val="0"/>
              </a:spcAft>
              <a:buClrTx/>
              <a:buSzTx/>
              <a:buFontTx/>
              <a:buNone/>
              <a:tabLst/>
              <a:defRPr/>
            </a:pPr>
            <a:r>
              <a:rPr kumimoji="0" lang="en-US" sz="2399" b="1" i="0" u="none" strike="noStrike" kern="1200" cap="none" spc="0" normalizeH="0" baseline="0" noProof="0" smtClean="0">
                <a:ln>
                  <a:noFill/>
                </a:ln>
                <a:solidFill>
                  <a:schemeClr val="tx1"/>
                </a:solidFill>
                <a:effectLst/>
                <a:uLnTx/>
                <a:uFillTx/>
                <a:latin typeface="Buenos Aires" pitchFamily="2" charset="0"/>
                <a:ea typeface="+mj-ea"/>
                <a:cs typeface="+mj-cs"/>
              </a:rPr>
              <a:t>Financial Documents to be sent to obtain the I20 </a:t>
            </a:r>
            <a:endParaRPr kumimoji="0" lang="en-US" sz="2399" b="1" i="0" u="none" strike="noStrike" kern="1200" cap="none" spc="0" normalizeH="0" baseline="0" noProof="0">
              <a:ln>
                <a:noFill/>
              </a:ln>
              <a:solidFill>
                <a:schemeClr val="tx1"/>
              </a:solidFill>
              <a:effectLst/>
              <a:uLnTx/>
              <a:uFillTx/>
              <a:latin typeface="Buenos Aires" pitchFamily="2" charset="0"/>
              <a:ea typeface="+mj-ea"/>
              <a:cs typeface="+mj-cs"/>
            </a:endParaRPr>
          </a:p>
        </p:txBody>
      </p:sp>
      <p:sp>
        <p:nvSpPr>
          <p:cNvPr id="3" name="object 3">
            <a:extLst>
              <a:ext uri="{FF2B5EF4-FFF2-40B4-BE49-F238E27FC236}">
                <a16:creationId xmlns:a16="http://schemas.microsoft.com/office/drawing/2014/main" xmlns="" id="{EB421620-EA0A-491C-8B8F-4089D9819343}"/>
              </a:ext>
            </a:extLst>
          </p:cNvPr>
          <p:cNvSpPr/>
          <p:nvPr/>
        </p:nvSpPr>
        <p:spPr>
          <a:xfrm>
            <a:off x="2057401" y="1428750"/>
            <a:ext cx="4038600" cy="4670262"/>
          </a:xfrm>
          <a:prstGeom prst="rect">
            <a:avLst/>
          </a:prstGeom>
          <a:blipFill>
            <a:blip r:embed="rId2" cstate="print"/>
            <a:stretch>
              <a:fillRect/>
            </a:stretch>
          </a:blipFill>
        </p:spPr>
        <p:txBody>
          <a:bodyPr wrap="square" lIns="0" tIns="0" rIns="0" bIns="0" rtlCol="0"/>
          <a:lstStyle/>
          <a:p>
            <a:endParaRPr sz="1588"/>
          </a:p>
        </p:txBody>
      </p:sp>
      <p:sp>
        <p:nvSpPr>
          <p:cNvPr id="4" name="object 4">
            <a:extLst>
              <a:ext uri="{FF2B5EF4-FFF2-40B4-BE49-F238E27FC236}">
                <a16:creationId xmlns:a16="http://schemas.microsoft.com/office/drawing/2014/main" xmlns="" id="{58A722CD-4D66-467C-9AB0-2346675238F0}"/>
              </a:ext>
            </a:extLst>
          </p:cNvPr>
          <p:cNvSpPr/>
          <p:nvPr/>
        </p:nvSpPr>
        <p:spPr>
          <a:xfrm>
            <a:off x="6364940" y="1447903"/>
            <a:ext cx="3674409" cy="4670262"/>
          </a:xfrm>
          <a:prstGeom prst="rect">
            <a:avLst/>
          </a:prstGeom>
          <a:blipFill>
            <a:blip r:embed="rId3" cstate="print"/>
            <a:stretch>
              <a:fillRect/>
            </a:stretch>
          </a:blipFill>
        </p:spPr>
        <p:txBody>
          <a:bodyPr wrap="square" lIns="0" tIns="0" rIns="0" bIns="0" rtlCol="0"/>
          <a:lstStyle/>
          <a:p>
            <a:endParaRPr sz="1588"/>
          </a:p>
        </p:txBody>
      </p:sp>
      <p:sp>
        <p:nvSpPr>
          <p:cNvPr id="5" name="object 5">
            <a:extLst>
              <a:ext uri="{FF2B5EF4-FFF2-40B4-BE49-F238E27FC236}">
                <a16:creationId xmlns:a16="http://schemas.microsoft.com/office/drawing/2014/main" xmlns="" id="{EFD6A675-DC53-42AD-9147-9E425E49C85D}"/>
              </a:ext>
            </a:extLst>
          </p:cNvPr>
          <p:cNvSpPr/>
          <p:nvPr/>
        </p:nvSpPr>
        <p:spPr>
          <a:xfrm>
            <a:off x="4439052" y="1428750"/>
            <a:ext cx="3313898" cy="4506446"/>
          </a:xfrm>
          <a:prstGeom prst="rect">
            <a:avLst/>
          </a:prstGeom>
          <a:blipFill>
            <a:blip r:embed="rId4" cstate="print"/>
            <a:stretch>
              <a:fillRect/>
            </a:stretch>
          </a:blipFill>
        </p:spPr>
        <p:txBody>
          <a:bodyPr wrap="square" lIns="0" tIns="0" rIns="0" bIns="0" rtlCol="0"/>
          <a:lstStyle/>
          <a:p>
            <a:endParaRPr sz="1588"/>
          </a:p>
        </p:txBody>
      </p:sp>
      <p:sp>
        <p:nvSpPr>
          <p:cNvPr id="6" name="Rectangle: Rounded Corners 1">
            <a:extLst>
              <a:ext uri="{FF2B5EF4-FFF2-40B4-BE49-F238E27FC236}">
                <a16:creationId xmlns:a16="http://schemas.microsoft.com/office/drawing/2014/main" xmlns="" id="{46E415CA-FEF9-4D49-FAB7-12505AA90E46}"/>
              </a:ext>
            </a:extLst>
          </p:cNvPr>
          <p:cNvSpPr/>
          <p:nvPr/>
        </p:nvSpPr>
        <p:spPr>
          <a:xfrm>
            <a:off x="0" y="2028825"/>
            <a:ext cx="12192000" cy="2990850"/>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0F81900D-68AA-FE87-9E53-3819D2A1FEF8}"/>
              </a:ext>
            </a:extLst>
          </p:cNvPr>
          <p:cNvSpPr/>
          <p:nvPr/>
        </p:nvSpPr>
        <p:spPr>
          <a:xfrm>
            <a:off x="0" y="1111713"/>
            <a:ext cx="12192000" cy="4982505"/>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Content Placeholder 2">
            <a:extLst>
              <a:ext uri="{FF2B5EF4-FFF2-40B4-BE49-F238E27FC236}">
                <a16:creationId xmlns:a16="http://schemas.microsoft.com/office/drawing/2014/main" xmlns="" id="{4C1DF60E-5D35-AC01-915B-9E1568BE73A8}"/>
              </a:ext>
            </a:extLst>
          </p:cNvPr>
          <p:cNvSpPr txBox="1">
            <a:spLocks/>
          </p:cNvSpPr>
          <p:nvPr/>
        </p:nvSpPr>
        <p:spPr>
          <a:xfrm>
            <a:off x="343157" y="1396829"/>
            <a:ext cx="6261100" cy="4278863"/>
          </a:xfrm>
          <a:prstGeom prst="rect">
            <a:avLst/>
          </a:prstGeom>
        </p:spPr>
        <p:txBody>
          <a:bodyPr>
            <a:normAutofit fontScale="92500"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The I-20 form will provide an estimate of the cost of attendance, which you should use as a guide (This amount is for 9 months (1 academic year) which includes tuition + living + other expenses)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For I-20 we need a bank balance certificate which shows the required amount for 1 year study cost. Always keep 500-1000 USD more than the I-20 required amount.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Annual scholarships can be deducted from the total amount.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When filling out sponsor details, use parent or family funds instead of listing yourself as the sponsor.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You can combine different funding sources, such as bank statements, scholarship letters, and loan approval documents. </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Bank balance certificates of multiple  banks can be combined to arrive at the required amount.</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1425" b="0" i="0" u="none" strike="noStrike" kern="1200" cap="none" spc="0" normalizeH="0" baseline="0" noProof="0" smtClean="0">
                <a:ln>
                  <a:noFill/>
                </a:ln>
                <a:solidFill>
                  <a:schemeClr val="tx1"/>
                </a:solidFill>
                <a:effectLst/>
                <a:uLnTx/>
                <a:uFillTx/>
                <a:latin typeface="Buenos Aires" pitchFamily="2" charset="0"/>
                <a:ea typeface="+mn-ea"/>
                <a:cs typeface="Times New Roman" panose="02020603050405020304" pitchFamily="18" charset="0"/>
              </a:rPr>
              <a:t>One day old funds are accepted by most US universities.</a:t>
            </a:r>
            <a:endParaRPr kumimoji="0" lang="en-US" sz="1425" b="0" i="0" u="none" strike="noStrike" kern="1200" cap="none" spc="0" normalizeH="0" baseline="0" noProof="0" smtClean="0">
              <a:ln>
                <a:noFill/>
              </a:ln>
              <a:solidFill>
                <a:schemeClr val="tx1"/>
              </a:solidFill>
              <a:effectLst/>
              <a:uLnTx/>
              <a:uFillTx/>
              <a:latin typeface="+mn-lt"/>
              <a:ea typeface="+mn-ea"/>
              <a:cs typeface="Times New Roman" panose="02020603050405020304" pitchFamily="18"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425" b="0" i="0" u="none" strike="noStrike" kern="1200" cap="none" spc="0" normalizeH="0" baseline="0" noProof="0" smtClean="0">
              <a:ln>
                <a:noFill/>
              </a:ln>
              <a:solidFill>
                <a:schemeClr val="tx1"/>
              </a:solidFill>
              <a:effectLst/>
              <a:uLnTx/>
              <a:uFillTx/>
              <a:latin typeface="+mn-lt"/>
              <a:ea typeface="+mn-ea"/>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IN"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xmlns="" id="{C35ABD17-4125-C4D6-10A5-55E3645286E2}"/>
              </a:ext>
            </a:extLst>
          </p:cNvPr>
          <p:cNvSpPr txBox="1"/>
          <p:nvPr/>
        </p:nvSpPr>
        <p:spPr>
          <a:xfrm>
            <a:off x="2152651" y="386033"/>
            <a:ext cx="7412907" cy="461537"/>
          </a:xfrm>
          <a:prstGeom prst="rect">
            <a:avLst/>
          </a:prstGeom>
          <a:noFill/>
        </p:spPr>
        <p:txBody>
          <a:bodyPr wrap="square" rtlCol="0">
            <a:spAutoFit/>
          </a:bodyPr>
          <a:lstStyle/>
          <a:p>
            <a:pPr marL="11206" algn="ctr" defTabSz="457193">
              <a:spcBef>
                <a:spcPct val="0"/>
              </a:spcBef>
            </a:pPr>
            <a:r>
              <a:rPr lang="en-US" sz="2399" b="1">
                <a:latin typeface="Buenos Aires" pitchFamily="2" charset="0"/>
                <a:ea typeface="+mj-ea"/>
                <a:cs typeface="+mj-cs"/>
              </a:rPr>
              <a:t>Funds to be shown for I-20 Issuance </a:t>
            </a:r>
            <a:endParaRPr lang="en-IN" sz="2399" b="1">
              <a:latin typeface="Buenos Aires" pitchFamily="2" charset="0"/>
              <a:ea typeface="+mj-ea"/>
              <a:cs typeface="+mj-cs"/>
            </a:endParaRPr>
          </a:p>
        </p:txBody>
      </p:sp>
      <p:pic>
        <p:nvPicPr>
          <p:cNvPr id="5" name="Picture 4" descr="A person using a calculator&#10;&#10;AI-generated content may be incorrect.">
            <a:extLst>
              <a:ext uri="{FF2B5EF4-FFF2-40B4-BE49-F238E27FC236}">
                <a16:creationId xmlns:a16="http://schemas.microsoft.com/office/drawing/2014/main" xmlns="" id="{CDD6A23C-EC67-3D7E-8E95-021E02E24491}"/>
              </a:ext>
            </a:extLst>
          </p:cNvPr>
          <p:cNvPicPr>
            <a:picLocks noChangeAspect="1"/>
          </p:cNvPicPr>
          <p:nvPr/>
        </p:nvPicPr>
        <p:blipFill>
          <a:blip r:embed="rId2" cstate="print"/>
          <a:stretch>
            <a:fillRect/>
          </a:stretch>
        </p:blipFill>
        <p:spPr>
          <a:xfrm>
            <a:off x="6947414" y="1990075"/>
            <a:ext cx="4838186" cy="32257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4">
            <a:extLst>
              <a:ext uri="{FF2B5EF4-FFF2-40B4-BE49-F238E27FC236}">
                <a16:creationId xmlns:a16="http://schemas.microsoft.com/office/drawing/2014/main" xmlns="" id="{057C9702-8968-0DEC-D437-3CF5CA3EE95F}"/>
              </a:ext>
            </a:extLst>
          </p:cNvPr>
          <p:cNvSpPr/>
          <p:nvPr/>
        </p:nvSpPr>
        <p:spPr>
          <a:xfrm>
            <a:off x="0" y="558800"/>
            <a:ext cx="12192000" cy="5609993"/>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Rectangle: Rounded Corners 13">
            <a:extLst>
              <a:ext uri="{FF2B5EF4-FFF2-40B4-BE49-F238E27FC236}">
                <a16:creationId xmlns:a16="http://schemas.microsoft.com/office/drawing/2014/main" xmlns="" id="{4B4F3F46-677F-4240-82FA-58FF52E4498E}"/>
              </a:ext>
            </a:extLst>
          </p:cNvPr>
          <p:cNvSpPr/>
          <p:nvPr/>
        </p:nvSpPr>
        <p:spPr>
          <a:xfrm>
            <a:off x="6362699" y="2093337"/>
            <a:ext cx="5334000" cy="3909443"/>
          </a:xfrm>
          <a:prstGeom prst="roundRect">
            <a:avLst/>
          </a:prstGeom>
          <a:solidFill>
            <a:srgbClr val="0E1B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 name="Rectangle: Rounded Corners 12">
            <a:extLst>
              <a:ext uri="{FF2B5EF4-FFF2-40B4-BE49-F238E27FC236}">
                <a16:creationId xmlns:a16="http://schemas.microsoft.com/office/drawing/2014/main" xmlns="" id="{E0B3E856-AF86-A2AB-FDB6-4AB0884B9B9C}"/>
              </a:ext>
            </a:extLst>
          </p:cNvPr>
          <p:cNvSpPr/>
          <p:nvPr/>
        </p:nvSpPr>
        <p:spPr>
          <a:xfrm>
            <a:off x="635000" y="2093339"/>
            <a:ext cx="5334000" cy="3909443"/>
          </a:xfrm>
          <a:prstGeom prst="roundRect">
            <a:avLst/>
          </a:prstGeom>
          <a:solidFill>
            <a:srgbClr val="0E1B2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5" name="Title 1">
            <a:extLst>
              <a:ext uri="{FF2B5EF4-FFF2-40B4-BE49-F238E27FC236}">
                <a16:creationId xmlns:a16="http://schemas.microsoft.com/office/drawing/2014/main" xmlns="" id="{2DC55B8E-DC2F-BE39-A0D1-15C069241119}"/>
              </a:ext>
            </a:extLst>
          </p:cNvPr>
          <p:cNvSpPr txBox="1">
            <a:spLocks/>
          </p:cNvSpPr>
          <p:nvPr/>
        </p:nvSpPr>
        <p:spPr>
          <a:xfrm>
            <a:off x="1787832" y="162234"/>
            <a:ext cx="8362336" cy="569605"/>
          </a:xfrm>
          <a:prstGeom prst="rect">
            <a:avLst/>
          </a:prstGeom>
        </p:spPr>
        <p:txBody>
          <a:bodyPr>
            <a:normAutofit/>
          </a:bodyPr>
          <a:lstStyle/>
          <a:p>
            <a:pPr marL="11206" marR="0" lvl="0" indent="0" algn="ctr" defTabSz="914400" rtl="0" eaLnBrk="1" fontAlgn="auto" latinLnBrk="0" hangingPunct="1">
              <a:lnSpc>
                <a:spcPct val="100000"/>
              </a:lnSpc>
              <a:spcBef>
                <a:spcPct val="0"/>
              </a:spcBef>
              <a:spcAft>
                <a:spcPts val="0"/>
              </a:spcAft>
              <a:buClrTx/>
              <a:buSzTx/>
              <a:buFontTx/>
              <a:buNone/>
              <a:tabLst/>
              <a:defRPr/>
            </a:pPr>
            <a:r>
              <a:rPr kumimoji="0" lang="en-US" sz="2399" b="1" i="0" u="none" strike="noStrike" kern="1200" cap="none" spc="0" normalizeH="0" baseline="0" noProof="0" smtClean="0">
                <a:ln>
                  <a:noFill/>
                </a:ln>
                <a:solidFill>
                  <a:schemeClr val="tx1"/>
                </a:solidFill>
                <a:effectLst/>
                <a:uLnTx/>
                <a:uFillTx/>
                <a:latin typeface="Buenos Aires" pitchFamily="2" charset="0"/>
                <a:ea typeface="+mj-ea"/>
                <a:cs typeface="+mj-cs"/>
              </a:rPr>
              <a:t>What is I20</a:t>
            </a:r>
            <a:endParaRPr kumimoji="0" lang="en-IN" sz="2399" b="1" i="0" u="none" strike="noStrike" kern="1200" cap="none" spc="0" normalizeH="0" baseline="0" noProof="0">
              <a:ln>
                <a:noFill/>
              </a:ln>
              <a:solidFill>
                <a:schemeClr val="tx1"/>
              </a:solidFill>
              <a:effectLst/>
              <a:uLnTx/>
              <a:uFillTx/>
              <a:latin typeface="Buenos Aires" pitchFamily="2" charset="0"/>
              <a:ea typeface="+mj-ea"/>
              <a:cs typeface="+mj-cs"/>
            </a:endParaRPr>
          </a:p>
        </p:txBody>
      </p:sp>
      <p:sp>
        <p:nvSpPr>
          <p:cNvPr id="6" name="TextBox 5">
            <a:extLst>
              <a:ext uri="{FF2B5EF4-FFF2-40B4-BE49-F238E27FC236}">
                <a16:creationId xmlns:a16="http://schemas.microsoft.com/office/drawing/2014/main" xmlns="" id="{95781B8A-B81B-C35C-0D03-B65CB4B0129C}"/>
              </a:ext>
            </a:extLst>
          </p:cNvPr>
          <p:cNvSpPr txBox="1"/>
          <p:nvPr/>
        </p:nvSpPr>
        <p:spPr>
          <a:xfrm>
            <a:off x="965200" y="891157"/>
            <a:ext cx="10731499" cy="738664"/>
          </a:xfrm>
          <a:prstGeom prst="rect">
            <a:avLst/>
          </a:prstGeom>
          <a:noFill/>
        </p:spPr>
        <p:txBody>
          <a:bodyPr wrap="square">
            <a:spAutoFit/>
          </a:bodyPr>
          <a:lstStyle/>
          <a:p>
            <a:pPr marL="0" indent="0" algn="ctr">
              <a:buNone/>
            </a:pPr>
            <a:r>
              <a:rPr lang="en-US" sz="1400">
                <a:latin typeface="Buenos Aires" pitchFamily="2" charset="0"/>
              </a:rPr>
              <a:t>In the United States, the </a:t>
            </a:r>
            <a:r>
              <a:rPr lang="en-US" sz="1400" b="1">
                <a:latin typeface="Buenos Aires" pitchFamily="2" charset="0"/>
              </a:rPr>
              <a:t>Form I-20</a:t>
            </a:r>
            <a:r>
              <a:rPr lang="en-US" sz="1400">
                <a:latin typeface="Buenos Aires" pitchFamily="2" charset="0"/>
              </a:rPr>
              <a:t> is a critical immigration document issued by a </a:t>
            </a:r>
            <a:r>
              <a:rPr lang="en-US" sz="1400" b="1">
                <a:latin typeface="Buenos Aires" pitchFamily="2" charset="0"/>
              </a:rPr>
              <a:t>SEVP-certified</a:t>
            </a:r>
            <a:r>
              <a:rPr lang="en-US" sz="1400">
                <a:latin typeface="Buenos Aires" pitchFamily="2" charset="0"/>
              </a:rPr>
              <a:t> (Student and Exchange Visitor Program) school to international students who have been accepted to study there. It is officially called the "Certificate of Eligibility for Nonimmigrant Student Status.“</a:t>
            </a:r>
          </a:p>
        </p:txBody>
      </p:sp>
      <p:sp>
        <p:nvSpPr>
          <p:cNvPr id="7" name="Rectangle: Rounded Corners 5">
            <a:extLst>
              <a:ext uri="{FF2B5EF4-FFF2-40B4-BE49-F238E27FC236}">
                <a16:creationId xmlns:a16="http://schemas.microsoft.com/office/drawing/2014/main" xmlns="" id="{355AFC5C-8547-61DC-CC0B-E5CBFEC74210}"/>
              </a:ext>
            </a:extLst>
          </p:cNvPr>
          <p:cNvSpPr/>
          <p:nvPr/>
        </p:nvSpPr>
        <p:spPr>
          <a:xfrm>
            <a:off x="635000" y="731839"/>
            <a:ext cx="11303000" cy="1082648"/>
          </a:xfrm>
          <a:prstGeom prst="roundRect">
            <a:avLst/>
          </a:prstGeom>
          <a:noFill/>
          <a:ln>
            <a:solidFill>
              <a:srgbClr val="0E1B2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xmlns="" id="{DBE49320-EE20-351A-B0E9-971F4E27743C}"/>
              </a:ext>
            </a:extLst>
          </p:cNvPr>
          <p:cNvSpPr txBox="1"/>
          <p:nvPr/>
        </p:nvSpPr>
        <p:spPr>
          <a:xfrm>
            <a:off x="932834" y="2391900"/>
            <a:ext cx="4772333" cy="3046988"/>
          </a:xfrm>
          <a:prstGeom prst="rect">
            <a:avLst/>
          </a:prstGeom>
          <a:noFill/>
        </p:spPr>
        <p:txBody>
          <a:bodyPr wrap="square">
            <a:spAutoFit/>
          </a:bodyPr>
          <a:lstStyle/>
          <a:p>
            <a:pPr algn="ctr">
              <a:buNone/>
            </a:pPr>
            <a:r>
              <a:rPr lang="en-US" sz="1600" b="1">
                <a:solidFill>
                  <a:schemeClr val="bg1"/>
                </a:solidFill>
                <a:latin typeface="Buenos Aires" pitchFamily="2" charset="0"/>
              </a:rPr>
              <a:t>Key points about the I-20</a:t>
            </a:r>
          </a:p>
          <a:p>
            <a:pPr>
              <a:buNone/>
            </a:pPr>
            <a:endParaRPr lang="en-US" sz="1600" b="1">
              <a:solidFill>
                <a:schemeClr val="bg1"/>
              </a:solidFill>
              <a:latin typeface="Buenos Aires" pitchFamily="2" charset="0"/>
            </a:endParaRPr>
          </a:p>
          <a:p>
            <a:pPr>
              <a:buFont typeface="Arial" panose="020B0604020202020204" pitchFamily="34" charset="0"/>
              <a:buChar char="•"/>
            </a:pPr>
            <a:r>
              <a:rPr lang="en-US" sz="1600" b="1">
                <a:solidFill>
                  <a:schemeClr val="bg1"/>
                </a:solidFill>
                <a:latin typeface="Buenos Aires" pitchFamily="2" charset="0"/>
              </a:rPr>
              <a:t>Purpose</a:t>
            </a:r>
            <a:r>
              <a:rPr lang="en-US" sz="1600">
                <a:solidFill>
                  <a:schemeClr val="bg1"/>
                </a:solidFill>
                <a:latin typeface="Buenos Aires" pitchFamily="2" charset="0"/>
              </a:rPr>
              <a:t>: It allows a student to apply for an </a:t>
            </a:r>
            <a:r>
              <a:rPr lang="en-US" sz="1600" b="1">
                <a:solidFill>
                  <a:schemeClr val="bg1"/>
                </a:solidFill>
                <a:latin typeface="Buenos Aires" pitchFamily="2" charset="0"/>
              </a:rPr>
              <a:t>F-1</a:t>
            </a:r>
            <a:r>
              <a:rPr lang="en-US" sz="1600">
                <a:solidFill>
                  <a:schemeClr val="bg1"/>
                </a:solidFill>
                <a:latin typeface="Buenos Aires" pitchFamily="2" charset="0"/>
              </a:rPr>
              <a:t> (academic student) or </a:t>
            </a:r>
            <a:r>
              <a:rPr lang="en-US" sz="1600" b="1">
                <a:solidFill>
                  <a:schemeClr val="bg1"/>
                </a:solidFill>
                <a:latin typeface="Buenos Aires" pitchFamily="2" charset="0"/>
              </a:rPr>
              <a:t>M-1</a:t>
            </a:r>
            <a:r>
              <a:rPr lang="en-US" sz="1600">
                <a:solidFill>
                  <a:schemeClr val="bg1"/>
                </a:solidFill>
                <a:latin typeface="Buenos Aires" pitchFamily="2" charset="0"/>
              </a:rPr>
              <a:t> (vocational student) visa.</a:t>
            </a:r>
          </a:p>
          <a:p>
            <a:pPr>
              <a:buFont typeface="Arial" panose="020B0604020202020204" pitchFamily="34" charset="0"/>
              <a:buChar char="•"/>
            </a:pPr>
            <a:endParaRPr lang="en-US" sz="1600">
              <a:solidFill>
                <a:schemeClr val="bg1"/>
              </a:solidFill>
              <a:latin typeface="Buenos Aires" pitchFamily="2" charset="0"/>
            </a:endParaRPr>
          </a:p>
          <a:p>
            <a:pPr>
              <a:buFont typeface="Arial" panose="020B0604020202020204" pitchFamily="34" charset="0"/>
              <a:buChar char="•"/>
            </a:pPr>
            <a:r>
              <a:rPr lang="en-US" sz="1600" b="1">
                <a:solidFill>
                  <a:schemeClr val="bg1"/>
                </a:solidFill>
                <a:latin typeface="Buenos Aires" pitchFamily="2" charset="0"/>
              </a:rPr>
              <a:t>Issued by</a:t>
            </a:r>
            <a:r>
              <a:rPr lang="en-US" sz="1600">
                <a:solidFill>
                  <a:schemeClr val="bg1"/>
                </a:solidFill>
                <a:latin typeface="Buenos Aires" pitchFamily="2" charset="0"/>
              </a:rPr>
              <a:t>: The Designated School Official (DSO) at the U.S. school.</a:t>
            </a:r>
          </a:p>
          <a:p>
            <a:endParaRPr lang="en-US" sz="1600">
              <a:solidFill>
                <a:schemeClr val="bg1"/>
              </a:solidFill>
              <a:latin typeface="Buenos Aires" pitchFamily="2" charset="0"/>
            </a:endParaRPr>
          </a:p>
          <a:p>
            <a:pPr>
              <a:buFont typeface="Arial" panose="020B0604020202020204" pitchFamily="34" charset="0"/>
              <a:buChar char="•"/>
            </a:pPr>
            <a:r>
              <a:rPr lang="en-US" sz="1600" b="1">
                <a:solidFill>
                  <a:schemeClr val="bg1"/>
                </a:solidFill>
                <a:latin typeface="Buenos Aires" pitchFamily="2" charset="0"/>
              </a:rPr>
              <a:t>Contents</a:t>
            </a:r>
            <a:r>
              <a:rPr lang="en-US" sz="1600">
                <a:solidFill>
                  <a:schemeClr val="bg1"/>
                </a:solidFill>
                <a:latin typeface="Buenos Aires" pitchFamily="2" charset="0"/>
              </a:rPr>
              <a:t>: Includes details like the student’s SEVIS ID number, program of study, duration of the program, and financial resources.</a:t>
            </a:r>
          </a:p>
        </p:txBody>
      </p:sp>
      <p:sp>
        <p:nvSpPr>
          <p:cNvPr id="9" name="TextBox 8">
            <a:extLst>
              <a:ext uri="{FF2B5EF4-FFF2-40B4-BE49-F238E27FC236}">
                <a16:creationId xmlns:a16="http://schemas.microsoft.com/office/drawing/2014/main" xmlns="" id="{F27DDF51-F774-9779-F843-4712F446FF48}"/>
              </a:ext>
            </a:extLst>
          </p:cNvPr>
          <p:cNvSpPr txBox="1"/>
          <p:nvPr/>
        </p:nvSpPr>
        <p:spPr>
          <a:xfrm>
            <a:off x="6645274" y="2391900"/>
            <a:ext cx="4924425" cy="2800767"/>
          </a:xfrm>
          <a:prstGeom prst="rect">
            <a:avLst/>
          </a:prstGeom>
          <a:noFill/>
        </p:spPr>
        <p:txBody>
          <a:bodyPr wrap="square">
            <a:spAutoFit/>
          </a:bodyPr>
          <a:lstStyle/>
          <a:p>
            <a:pPr algn="ctr">
              <a:buNone/>
            </a:pPr>
            <a:r>
              <a:rPr lang="en-US" sz="1600" b="1" dirty="0">
                <a:solidFill>
                  <a:schemeClr val="bg1"/>
                </a:solidFill>
                <a:latin typeface="Buenos Aires" pitchFamily="2" charset="0"/>
              </a:rPr>
              <a:t>Use</a:t>
            </a:r>
            <a:endParaRPr lang="en-US" sz="1600" dirty="0">
              <a:solidFill>
                <a:schemeClr val="bg1"/>
              </a:solidFill>
              <a:latin typeface="Buenos Aires" pitchFamily="2" charset="0"/>
            </a:endParaRPr>
          </a:p>
          <a:p>
            <a:pPr>
              <a:buFont typeface="Arial" panose="020B0604020202020204" pitchFamily="34" charset="0"/>
              <a:buChar char="•"/>
            </a:pPr>
            <a:r>
              <a:rPr lang="en-US" sz="1600" dirty="0">
                <a:solidFill>
                  <a:schemeClr val="bg1"/>
                </a:solidFill>
                <a:latin typeface="Buenos Aires" pitchFamily="2" charset="0"/>
              </a:rPr>
              <a:t>Apply for an </a:t>
            </a:r>
            <a:r>
              <a:rPr lang="en-US" sz="1600">
                <a:solidFill>
                  <a:schemeClr val="bg1"/>
                </a:solidFill>
                <a:latin typeface="Buenos Aires" pitchFamily="2" charset="0"/>
              </a:rPr>
              <a:t>F-1 visa </a:t>
            </a:r>
            <a:r>
              <a:rPr lang="en-US" sz="1600" dirty="0">
                <a:solidFill>
                  <a:schemeClr val="bg1"/>
                </a:solidFill>
                <a:latin typeface="Buenos Aires" pitchFamily="2" charset="0"/>
              </a:rPr>
              <a:t>at a U.S. embassy or consulate.</a:t>
            </a:r>
          </a:p>
          <a:p>
            <a:endParaRPr lang="en-US" sz="1600" dirty="0">
              <a:solidFill>
                <a:schemeClr val="bg1"/>
              </a:solidFill>
              <a:latin typeface="Buenos Aires" pitchFamily="2" charset="0"/>
            </a:endParaRPr>
          </a:p>
          <a:p>
            <a:pPr>
              <a:buFont typeface="Arial" panose="020B0604020202020204" pitchFamily="34" charset="0"/>
              <a:buChar char="•"/>
            </a:pPr>
            <a:r>
              <a:rPr lang="en-US" sz="1600" dirty="0">
                <a:solidFill>
                  <a:schemeClr val="bg1"/>
                </a:solidFill>
                <a:latin typeface="Buenos Aires" pitchFamily="2" charset="0"/>
              </a:rPr>
              <a:t>Enter the U.S. in student status.</a:t>
            </a:r>
          </a:p>
          <a:p>
            <a:endParaRPr lang="en-US" sz="1600" dirty="0">
              <a:solidFill>
                <a:schemeClr val="bg1"/>
              </a:solidFill>
              <a:latin typeface="Buenos Aires" pitchFamily="2" charset="0"/>
            </a:endParaRPr>
          </a:p>
          <a:p>
            <a:pPr>
              <a:buFont typeface="Arial" panose="020B0604020202020204" pitchFamily="34" charset="0"/>
              <a:buChar char="•"/>
            </a:pPr>
            <a:r>
              <a:rPr lang="en-US" sz="1600" dirty="0">
                <a:solidFill>
                  <a:schemeClr val="bg1"/>
                </a:solidFill>
                <a:latin typeface="Buenos Aires" pitchFamily="2" charset="0"/>
              </a:rPr>
              <a:t>Maintain legal status while studying in the U.S.</a:t>
            </a:r>
          </a:p>
          <a:p>
            <a:endParaRPr lang="en-US" sz="1600" dirty="0">
              <a:solidFill>
                <a:schemeClr val="bg1"/>
              </a:solidFill>
              <a:latin typeface="Buenos Aires" pitchFamily="2" charset="0"/>
            </a:endParaRPr>
          </a:p>
          <a:p>
            <a:pPr>
              <a:buFont typeface="Arial" panose="020B0604020202020204" pitchFamily="34" charset="0"/>
              <a:buChar char="•"/>
            </a:pPr>
            <a:r>
              <a:rPr lang="en-US" sz="1600" dirty="0">
                <a:solidFill>
                  <a:schemeClr val="bg1"/>
                </a:solidFill>
                <a:latin typeface="Buenos Aires" pitchFamily="2" charset="0"/>
              </a:rPr>
              <a:t>Travel internationally and return to the U.S.</a:t>
            </a:r>
          </a:p>
          <a:p>
            <a:endParaRPr lang="en-US" sz="1600" dirty="0">
              <a:solidFill>
                <a:schemeClr val="bg1"/>
              </a:solidFill>
              <a:latin typeface="Buenos Aires" pitchFamily="2" charset="0"/>
            </a:endParaRPr>
          </a:p>
          <a:p>
            <a:pPr>
              <a:buFont typeface="Arial" panose="020B0604020202020204" pitchFamily="34" charset="0"/>
              <a:buChar char="•"/>
            </a:pPr>
            <a:r>
              <a:rPr lang="en-US" sz="1600" dirty="0">
                <a:solidFill>
                  <a:schemeClr val="bg1"/>
                </a:solidFill>
                <a:latin typeface="Buenos Aires" pitchFamily="2" charset="0"/>
              </a:rPr>
              <a:t>Apply for benefits like a driver’s license or work authorization (e.g., CPT or OPT).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3">
            <a:extLst>
              <a:ext uri="{FF2B5EF4-FFF2-40B4-BE49-F238E27FC236}">
                <a16:creationId xmlns:a16="http://schemas.microsoft.com/office/drawing/2014/main" xmlns="" id="{4E567C26-E7F9-8654-B7A7-65A3406BDE41}"/>
              </a:ext>
            </a:extLst>
          </p:cNvPr>
          <p:cNvSpPr/>
          <p:nvPr/>
        </p:nvSpPr>
        <p:spPr>
          <a:xfrm>
            <a:off x="1019175" y="1312861"/>
            <a:ext cx="10448925" cy="4295773"/>
          </a:xfrm>
          <a:prstGeom prst="roundRect">
            <a:avLst/>
          </a:prstGeom>
          <a:solidFill>
            <a:srgbClr val="226C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Title 1"/>
          <p:cNvSpPr txBox="1">
            <a:spLocks/>
          </p:cNvSpPr>
          <p:nvPr/>
        </p:nvSpPr>
        <p:spPr>
          <a:xfrm>
            <a:off x="609600" y="-1587"/>
            <a:ext cx="10972800" cy="1143000"/>
          </a:xfrm>
          <a:prstGeom prst="rect">
            <a:avLst/>
          </a:prstGeom>
        </p:spPr>
        <p:txBody>
          <a:bodyPr>
            <a:normAutofit/>
          </a:body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smtClean="0">
                <a:ln>
                  <a:noFill/>
                </a:ln>
                <a:solidFill>
                  <a:schemeClr val="tx1"/>
                </a:solidFill>
                <a:effectLst/>
                <a:uLnTx/>
                <a:uFillTx/>
                <a:latin typeface="Buenos Aires" pitchFamily="2" charset="0"/>
                <a:ea typeface="+mn-ea"/>
                <a:cs typeface="+mn-cs"/>
              </a:rPr>
              <a:t>Student Hubs in USA</a:t>
            </a:r>
            <a:endParaRPr kumimoji="0" lang="en-US" sz="2800" b="0" i="0" u="none" strike="noStrike" kern="1200" cap="none" spc="0" normalizeH="0" baseline="0" noProof="0">
              <a:ln>
                <a:noFill/>
              </a:ln>
              <a:solidFill>
                <a:schemeClr val="tx1"/>
              </a:solidFill>
              <a:effectLst/>
              <a:uLnTx/>
              <a:uFillTx/>
              <a:latin typeface="Buenos Aires" pitchFamily="2" charset="0"/>
              <a:ea typeface="+mn-ea"/>
              <a:cs typeface="+mn-cs"/>
            </a:endParaRPr>
          </a:p>
        </p:txBody>
      </p:sp>
      <p:sp>
        <p:nvSpPr>
          <p:cNvPr id="4" name="Content Placeholder 2"/>
          <p:cNvSpPr txBox="1">
            <a:spLocks/>
          </p:cNvSpPr>
          <p:nvPr/>
        </p:nvSpPr>
        <p:spPr>
          <a:xfrm>
            <a:off x="1447800" y="1607341"/>
            <a:ext cx="9906000" cy="3574260"/>
          </a:xfrm>
          <a:prstGeom prst="rect">
            <a:avLst/>
          </a:prstGeom>
        </p:spPr>
        <p:txBody>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sz="1600"/>
            </a:pPr>
            <a:r>
              <a:rPr kumimoji="0" lang="en-US" sz="1600" b="1" i="0" u="none" strike="noStrike" kern="1200" cap="none" spc="0" normalizeH="0" baseline="0" noProof="0" smtClean="0">
                <a:ln>
                  <a:noFill/>
                </a:ln>
                <a:solidFill>
                  <a:schemeClr val="bg1"/>
                </a:solidFill>
                <a:effectLst/>
                <a:uLnTx/>
                <a:uFillTx/>
                <a:latin typeface="Buenos Aires" pitchFamily="2" charset="0"/>
                <a:ea typeface="+mn-ea"/>
                <a:cs typeface="+mn-cs"/>
              </a:rPr>
              <a:t>Highlighted Student Hubs: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sz="1600"/>
            </a:pPr>
            <a:endParaRPr kumimoji="0" lang="en-US" sz="1600" b="1" i="0" u="none" strike="noStrike" kern="1200" cap="none" spc="0" normalizeH="0" baseline="0" noProof="0" smtClean="0">
              <a:ln>
                <a:noFill/>
              </a:ln>
              <a:solidFill>
                <a:schemeClr val="bg1"/>
              </a:solidFill>
              <a:effectLst/>
              <a:uLnTx/>
              <a:uFillTx/>
              <a:latin typeface="Buenos Aires" pitchFamily="2"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New York – Finance, Business, Media</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California (LA, San Francisco, San Diego) – Tech, Film, Media, Innovation</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Texas (Houston, Dallas, Austin) – Engineering, Business, Energy</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Massachusetts (Boston) – Top Universities, Research</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Illinois (Chicago) – MBA, Engineering, Finance</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Florida – Aviation, Hospitality, Health Sciences</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Washington State  (Seattle) – Tech, Cloud Computing</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Pennsylvania (Philadelphia) – Medicine, Technology, and Law</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Michigan (Detroit, Ann Arbor) - Engineering, Business, Medicine, Law, and the arts</a:t>
            </a:r>
          </a:p>
          <a:p>
            <a:pPr marL="342900" marR="0" lvl="0" indent="-342900" algn="l" defTabSz="914400" rtl="0" eaLnBrk="1" fontAlgn="auto" latinLnBrk="0" hangingPunct="1">
              <a:lnSpc>
                <a:spcPct val="100000"/>
              </a:lnSpc>
              <a:spcBef>
                <a:spcPct val="20000"/>
              </a:spcBef>
              <a:spcAft>
                <a:spcPts val="0"/>
              </a:spcAft>
              <a:buClrTx/>
              <a:buSzTx/>
              <a:buFont typeface="+mj-lt"/>
              <a:buAutoNum type="arabicPeriod"/>
              <a:tabLst/>
              <a:defRPr sz="1600"/>
            </a:pPr>
            <a:r>
              <a:rPr kumimoji="0" lang="en-US" sz="1600" b="0" i="0" u="none" strike="noStrike" kern="1200" cap="none" spc="0" normalizeH="0" baseline="0" noProof="0" smtClean="0">
                <a:ln>
                  <a:noFill/>
                </a:ln>
                <a:solidFill>
                  <a:schemeClr val="bg1"/>
                </a:solidFill>
                <a:effectLst/>
                <a:uLnTx/>
                <a:uFillTx/>
                <a:latin typeface="Buenos Aires" pitchFamily="2" charset="0"/>
                <a:ea typeface="+mn-ea"/>
                <a:cs typeface="+mn-cs"/>
              </a:rPr>
              <a:t>Virginia (Fairfax) – Tech Hub</a:t>
            </a:r>
            <a:endParaRPr kumimoji="0" lang="en-US" sz="1600" b="0" i="0" u="none" strike="noStrike" kern="1200" cap="none" spc="0" normalizeH="0" baseline="0" noProof="0">
              <a:ln>
                <a:noFill/>
              </a:ln>
              <a:solidFill>
                <a:schemeClr val="bg1"/>
              </a:solidFill>
              <a:effectLst/>
              <a:uLnTx/>
              <a:uFillTx/>
              <a:latin typeface="Buenos Aires" pitchFamily="2" charset="0"/>
              <a:ea typeface="+mn-ea"/>
              <a:cs typeface="+mn-c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534EEF9-22AE-92DD-6847-607D7E1EA68F}"/>
              </a:ext>
            </a:extLst>
          </p:cNvPr>
          <p:cNvSpPr>
            <a:spLocks noGrp="1" noRot="1" noMove="1" noResize="1" noEditPoints="1" noAdjustHandles="1" noChangeArrowheads="1" noChangeShapeType="1"/>
          </p:cNvSpPr>
          <p:nvPr/>
        </p:nvSpPr>
        <p:spPr>
          <a:xfrm>
            <a:off x="719329" y="4963231"/>
            <a:ext cx="6761776" cy="16291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3" name="Rectangle: Rounded Corners 6">
            <a:extLst>
              <a:ext uri="{FF2B5EF4-FFF2-40B4-BE49-F238E27FC236}">
                <a16:creationId xmlns:a16="http://schemas.microsoft.com/office/drawing/2014/main" xmlns="" id="{937DBA81-A57B-EEBB-6226-B0EEE0DD618D}"/>
              </a:ext>
            </a:extLst>
          </p:cNvPr>
          <p:cNvSpPr>
            <a:spLocks noGrp="1" noRot="1" noMove="1" noResize="1" noEditPoints="1" noAdjustHandles="1" noChangeArrowheads="1" noChangeShapeType="1"/>
          </p:cNvSpPr>
          <p:nvPr/>
        </p:nvSpPr>
        <p:spPr>
          <a:xfrm>
            <a:off x="0" y="1422400"/>
            <a:ext cx="12192000" cy="4395644"/>
          </a:xfrm>
          <a:prstGeom prst="roundRect">
            <a:avLst/>
          </a:prstGeom>
          <a:solidFill>
            <a:srgbClr val="0E1B2C">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4" name="object 5"/>
          <p:cNvSpPr txBox="1"/>
          <p:nvPr/>
        </p:nvSpPr>
        <p:spPr>
          <a:xfrm>
            <a:off x="7349605" y="3015832"/>
            <a:ext cx="3775595" cy="826335"/>
          </a:xfrm>
          <a:prstGeom prst="rect">
            <a:avLst/>
          </a:prstGeom>
        </p:spPr>
        <p:txBody>
          <a:bodyPr vert="horz" wrap="square" lIns="0" tIns="11766" rIns="0" bIns="0" rtlCol="0">
            <a:spAutoFit/>
          </a:bodyPr>
          <a:lstStyle/>
          <a:p>
            <a:pPr marL="11206" marR="4483" algn="ctr">
              <a:spcBef>
                <a:spcPts val="94"/>
              </a:spcBef>
            </a:pPr>
            <a:r>
              <a:rPr sz="1764" spc="-57">
                <a:latin typeface="Buenos Aires" pitchFamily="2" charset="0"/>
                <a:cs typeface="Times New Roman"/>
              </a:rPr>
              <a:t>You </a:t>
            </a:r>
            <a:r>
              <a:rPr sz="1764">
                <a:latin typeface="Buenos Aires" pitchFamily="2" charset="0"/>
                <a:cs typeface="Times New Roman"/>
              </a:rPr>
              <a:t>will receive an I-20 along  with an acceptance </a:t>
            </a:r>
            <a:r>
              <a:rPr sz="1764" spc="-4">
                <a:latin typeface="Buenos Aires" pitchFamily="2" charset="0"/>
                <a:cs typeface="Times New Roman"/>
              </a:rPr>
              <a:t>letter </a:t>
            </a:r>
            <a:r>
              <a:rPr sz="1764">
                <a:latin typeface="Buenos Aires" pitchFamily="2" charset="0"/>
                <a:cs typeface="Times New Roman"/>
              </a:rPr>
              <a:t>from</a:t>
            </a:r>
            <a:r>
              <a:rPr sz="1764" spc="-128">
                <a:latin typeface="Buenos Aires" pitchFamily="2" charset="0"/>
                <a:cs typeface="Times New Roman"/>
              </a:rPr>
              <a:t> </a:t>
            </a:r>
            <a:r>
              <a:rPr sz="1764">
                <a:latin typeface="Buenos Aires" pitchFamily="2" charset="0"/>
                <a:cs typeface="Times New Roman"/>
              </a:rPr>
              <a:t>US  Institute</a:t>
            </a:r>
            <a:r>
              <a:rPr lang="en-US" sz="1764">
                <a:latin typeface="Buenos Aires" pitchFamily="2" charset="0"/>
                <a:cs typeface="Times New Roman"/>
              </a:rPr>
              <a:t>.</a:t>
            </a:r>
            <a:endParaRPr sz="1764">
              <a:latin typeface="Buenos Aires" pitchFamily="2" charset="0"/>
              <a:cs typeface="Times New Roman"/>
            </a:endParaRPr>
          </a:p>
        </p:txBody>
      </p:sp>
      <p:sp>
        <p:nvSpPr>
          <p:cNvPr id="5" name="object 6"/>
          <p:cNvSpPr txBox="1">
            <a:spLocks/>
          </p:cNvSpPr>
          <p:nvPr/>
        </p:nvSpPr>
        <p:spPr>
          <a:xfrm>
            <a:off x="4270421" y="218315"/>
            <a:ext cx="4184557" cy="380519"/>
          </a:xfrm>
          <a:prstGeom prst="rect">
            <a:avLst/>
          </a:prstGeom>
        </p:spPr>
        <p:txBody>
          <a:bodyPr vert="horz" wrap="square" lIns="0" tIns="11206" rIns="0" bIns="0" rtlCol="0" anchor="ctr">
            <a:spAutoFit/>
          </a:bodyPr>
          <a:lstStyle/>
          <a:p>
            <a:pPr marL="11206" marR="0" lvl="0" indent="0" algn="ctr" defTabSz="914400" rtl="0" eaLnBrk="1" fontAlgn="auto" latinLnBrk="0" hangingPunct="1">
              <a:lnSpc>
                <a:spcPct val="100000"/>
              </a:lnSpc>
              <a:spcBef>
                <a:spcPct val="0"/>
              </a:spcBef>
              <a:spcAft>
                <a:spcPts val="0"/>
              </a:spcAft>
              <a:buClrTx/>
              <a:buSzTx/>
              <a:buFontTx/>
              <a:buNone/>
              <a:tabLst/>
              <a:defRPr/>
            </a:pPr>
            <a:r>
              <a:rPr kumimoji="0" lang="en-US" sz="2399" b="1" i="0" u="none" strike="noStrike" kern="1200" cap="none" spc="0" normalizeH="0" baseline="0" noProof="0" smtClean="0">
                <a:ln>
                  <a:noFill/>
                </a:ln>
                <a:solidFill>
                  <a:schemeClr val="tx1"/>
                </a:solidFill>
                <a:effectLst/>
                <a:uLnTx/>
                <a:uFillTx/>
                <a:latin typeface="Buenos Aires" pitchFamily="2" charset="0"/>
                <a:ea typeface="+mj-ea"/>
                <a:cs typeface="+mj-cs"/>
              </a:rPr>
              <a:t>Acceptance Letter/I-20</a:t>
            </a:r>
            <a:endParaRPr kumimoji="0" lang="en-US" sz="2399" b="1" i="0" u="none" strike="noStrike" kern="1200" cap="none" spc="0" normalizeH="0" baseline="0" noProof="0">
              <a:ln>
                <a:noFill/>
              </a:ln>
              <a:solidFill>
                <a:schemeClr val="tx1"/>
              </a:solidFill>
              <a:effectLst/>
              <a:uLnTx/>
              <a:uFillTx/>
              <a:latin typeface="Buenos Aires" pitchFamily="2" charset="0"/>
              <a:ea typeface="+mj-ea"/>
              <a:cs typeface="+mj-cs"/>
            </a:endParaRPr>
          </a:p>
        </p:txBody>
      </p:sp>
      <p:grpSp>
        <p:nvGrpSpPr>
          <p:cNvPr id="6" name="Group 5">
            <a:extLst>
              <a:ext uri="{FF2B5EF4-FFF2-40B4-BE49-F238E27FC236}">
                <a16:creationId xmlns:a16="http://schemas.microsoft.com/office/drawing/2014/main" xmlns="" id="{9878222C-2296-3245-2237-AA47DF0B5E24}"/>
              </a:ext>
            </a:extLst>
          </p:cNvPr>
          <p:cNvGrpSpPr/>
          <p:nvPr/>
        </p:nvGrpSpPr>
        <p:grpSpPr>
          <a:xfrm>
            <a:off x="1264886" y="598834"/>
            <a:ext cx="5670663" cy="5955752"/>
            <a:chOff x="1264886" y="598834"/>
            <a:chExt cx="5670663" cy="5955752"/>
          </a:xfrm>
        </p:grpSpPr>
        <p:pic>
          <p:nvPicPr>
            <p:cNvPr id="7" name="Picture 6" descr="A close up of a document">
              <a:extLst>
                <a:ext uri="{FF2B5EF4-FFF2-40B4-BE49-F238E27FC236}">
                  <a16:creationId xmlns:a16="http://schemas.microsoft.com/office/drawing/2014/main" xmlns="" id="{C8D0E492-51F1-2393-D3B8-19579583D07E}"/>
                </a:ext>
              </a:extLst>
            </p:cNvPr>
            <p:cNvPicPr>
              <a:picLocks noChangeAspect="1"/>
            </p:cNvPicPr>
            <p:nvPr/>
          </p:nvPicPr>
          <p:blipFill>
            <a:blip r:embed="rId2"/>
            <a:srcRect l="5924" t="3183" r="5486" b="38891"/>
            <a:stretch/>
          </p:blipFill>
          <p:spPr>
            <a:xfrm>
              <a:off x="1264887" y="598834"/>
              <a:ext cx="5670662" cy="4798428"/>
            </a:xfrm>
            <a:prstGeom prst="rect">
              <a:avLst/>
            </a:prstGeom>
          </p:spPr>
        </p:pic>
        <p:pic>
          <p:nvPicPr>
            <p:cNvPr id="8" name="Picture 7" descr="A close up of a document">
              <a:extLst>
                <a:ext uri="{FF2B5EF4-FFF2-40B4-BE49-F238E27FC236}">
                  <a16:creationId xmlns:a16="http://schemas.microsoft.com/office/drawing/2014/main" xmlns="" id="{7863DA06-0E75-7764-7E63-2DE2F6B7E5F5}"/>
                </a:ext>
              </a:extLst>
            </p:cNvPr>
            <p:cNvPicPr>
              <a:picLocks noChangeAspect="1"/>
            </p:cNvPicPr>
            <p:nvPr/>
          </p:nvPicPr>
          <p:blipFill>
            <a:blip r:embed="rId2"/>
            <a:srcRect l="5924" t="64063" r="5486" b="21966"/>
            <a:stretch/>
          </p:blipFill>
          <p:spPr>
            <a:xfrm>
              <a:off x="1264886" y="5397262"/>
              <a:ext cx="5670663" cy="1157324"/>
            </a:xfrm>
            <a:prstGeom prst="rect">
              <a:avLst/>
            </a:prstGeom>
          </p:spPr>
        </p:pic>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2">
            <a:extLst>
              <a:ext uri="{FF2B5EF4-FFF2-40B4-BE49-F238E27FC236}">
                <a16:creationId xmlns:a16="http://schemas.microsoft.com/office/drawing/2014/main" xmlns="" id="{1C1DBF73-C8FD-5024-47C7-97A172AAECD8}"/>
              </a:ext>
            </a:extLst>
          </p:cNvPr>
          <p:cNvSpPr/>
          <p:nvPr/>
        </p:nvSpPr>
        <p:spPr>
          <a:xfrm>
            <a:off x="6350" y="1687050"/>
            <a:ext cx="12192000" cy="3454401"/>
          </a:xfrm>
          <a:prstGeom prst="roundRect">
            <a:avLst/>
          </a:prstGeom>
          <a:solidFill>
            <a:srgbClr val="0E1B2C">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graphicFrame>
        <p:nvGraphicFramePr>
          <p:cNvPr id="10" name="Diagram 9">
            <a:extLst>
              <a:ext uri="{FF2B5EF4-FFF2-40B4-BE49-F238E27FC236}">
                <a16:creationId xmlns:a16="http://schemas.microsoft.com/office/drawing/2014/main" xmlns="" id="{AB897BDB-0670-EF02-5E11-060AF83CE337}"/>
              </a:ext>
            </a:extLst>
          </p:cNvPr>
          <p:cNvGraphicFramePr/>
          <p:nvPr>
            <p:extLst>
              <p:ext uri="{D42A27DB-BD31-4B8C-83A1-F6EECF244321}">
                <p14:modId xmlns:p14="http://schemas.microsoft.com/office/powerpoint/2010/main" xmlns="" val="281109263"/>
              </p:ext>
            </p:extLst>
          </p:nvPr>
        </p:nvGraphicFramePr>
        <p:xfrm>
          <a:off x="1635331" y="914400"/>
          <a:ext cx="9039020" cy="5760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xmlns="" id="{2DC24562-9714-F8AC-A4DE-10FFF2E9AB1D}"/>
              </a:ext>
            </a:extLst>
          </p:cNvPr>
          <p:cNvSpPr txBox="1"/>
          <p:nvPr/>
        </p:nvSpPr>
        <p:spPr>
          <a:xfrm>
            <a:off x="3286279" y="154053"/>
            <a:ext cx="5737123" cy="461537"/>
          </a:xfrm>
          <a:prstGeom prst="rect">
            <a:avLst/>
          </a:prstGeom>
          <a:noFill/>
        </p:spPr>
        <p:txBody>
          <a:bodyPr wrap="square" rtlCol="0">
            <a:spAutoFit/>
          </a:bodyPr>
          <a:lstStyle/>
          <a:p>
            <a:pPr marL="11206" algn="ctr" defTabSz="457193">
              <a:spcBef>
                <a:spcPct val="0"/>
              </a:spcBef>
            </a:pPr>
            <a:r>
              <a:rPr lang="en-US" sz="2399" b="1">
                <a:latin typeface="Buenos Aires" pitchFamily="2" charset="0"/>
                <a:ea typeface="+mj-ea"/>
                <a:cs typeface="+mj-cs"/>
              </a:rPr>
              <a:t>Popular Courses in USA</a:t>
            </a:r>
            <a:endParaRPr lang="en-IN" sz="2399" b="1">
              <a:latin typeface="Buenos Aires" pitchFamily="2" charset="0"/>
              <a:ea typeface="+mj-ea"/>
              <a:cs typeface="+mj-c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DE501141-7B8C-A044-8B98-9A1F306486AD}"/>
              </a:ext>
            </a:extLst>
          </p:cNvPr>
          <p:cNvGraphicFramePr>
            <a:graphicFrameLocks noGrp="1"/>
          </p:cNvGraphicFramePr>
          <p:nvPr>
            <p:extLst>
              <p:ext uri="{D42A27DB-BD31-4B8C-83A1-F6EECF244321}">
                <p14:modId xmlns:p14="http://schemas.microsoft.com/office/powerpoint/2010/main" xmlns="" val="1088668882"/>
              </p:ext>
            </p:extLst>
          </p:nvPr>
        </p:nvGraphicFramePr>
        <p:xfrm>
          <a:off x="154344" y="1466803"/>
          <a:ext cx="11682981" cy="2225524"/>
        </p:xfrm>
        <a:graphic>
          <a:graphicData uri="http://schemas.openxmlformats.org/drawingml/2006/table">
            <a:tbl>
              <a:tblPr>
                <a:tableStyleId>{BDBED569-4797-4DF1-A0F4-6AAB3CD982D8}</a:tableStyleId>
              </a:tblPr>
              <a:tblGrid>
                <a:gridCol w="661736">
                  <a:extLst>
                    <a:ext uri="{9D8B030D-6E8A-4147-A177-3AD203B41FA5}">
                      <a16:colId xmlns:a16="http://schemas.microsoft.com/office/drawing/2014/main" xmlns="" val="1648000520"/>
                    </a:ext>
                  </a:extLst>
                </a:gridCol>
                <a:gridCol w="1248694">
                  <a:extLst>
                    <a:ext uri="{9D8B030D-6E8A-4147-A177-3AD203B41FA5}">
                      <a16:colId xmlns:a16="http://schemas.microsoft.com/office/drawing/2014/main" xmlns="" val="3164118755"/>
                    </a:ext>
                  </a:extLst>
                </a:gridCol>
                <a:gridCol w="1983897">
                  <a:extLst>
                    <a:ext uri="{9D8B030D-6E8A-4147-A177-3AD203B41FA5}">
                      <a16:colId xmlns:a16="http://schemas.microsoft.com/office/drawing/2014/main" xmlns="" val="4099095332"/>
                    </a:ext>
                  </a:extLst>
                </a:gridCol>
                <a:gridCol w="1298109">
                  <a:extLst>
                    <a:ext uri="{9D8B030D-6E8A-4147-A177-3AD203B41FA5}">
                      <a16:colId xmlns:a16="http://schemas.microsoft.com/office/drawing/2014/main" xmlns="" val="2135917415"/>
                    </a:ext>
                  </a:extLst>
                </a:gridCol>
                <a:gridCol w="973520">
                  <a:extLst>
                    <a:ext uri="{9D8B030D-6E8A-4147-A177-3AD203B41FA5}">
                      <a16:colId xmlns:a16="http://schemas.microsoft.com/office/drawing/2014/main" xmlns="" val="376233506"/>
                    </a:ext>
                  </a:extLst>
                </a:gridCol>
                <a:gridCol w="1258529">
                  <a:extLst>
                    <a:ext uri="{9D8B030D-6E8A-4147-A177-3AD203B41FA5}">
                      <a16:colId xmlns:a16="http://schemas.microsoft.com/office/drawing/2014/main" xmlns="" val="3377699840"/>
                    </a:ext>
                  </a:extLst>
                </a:gridCol>
                <a:gridCol w="1199535">
                  <a:extLst>
                    <a:ext uri="{9D8B030D-6E8A-4147-A177-3AD203B41FA5}">
                      <a16:colId xmlns:a16="http://schemas.microsoft.com/office/drawing/2014/main" xmlns="" val="4169100695"/>
                    </a:ext>
                  </a:extLst>
                </a:gridCol>
                <a:gridCol w="1091381">
                  <a:extLst>
                    <a:ext uri="{9D8B030D-6E8A-4147-A177-3AD203B41FA5}">
                      <a16:colId xmlns:a16="http://schemas.microsoft.com/office/drawing/2014/main" xmlns="" val="3931228812"/>
                    </a:ext>
                  </a:extLst>
                </a:gridCol>
                <a:gridCol w="1967580">
                  <a:extLst>
                    <a:ext uri="{9D8B030D-6E8A-4147-A177-3AD203B41FA5}">
                      <a16:colId xmlns:a16="http://schemas.microsoft.com/office/drawing/2014/main" xmlns="" val="2986976812"/>
                    </a:ext>
                  </a:extLst>
                </a:gridCol>
              </a:tblGrid>
              <a:tr h="677722">
                <a:tc>
                  <a:txBody>
                    <a:bodyPr/>
                    <a:lstStyle/>
                    <a:p>
                      <a:r>
                        <a:rPr lang="en-IN" sz="1100" b="1"/>
                        <a:t>Sr. No.</a:t>
                      </a:r>
                      <a:endParaRPr lang="en-IN" sz="1100"/>
                    </a:p>
                  </a:txBody>
                  <a:tcPr marL="57999" marR="57999" marT="29000" marB="29000" anchor="ctr">
                    <a:solidFill>
                      <a:schemeClr val="tx2">
                        <a:lumMod val="40000"/>
                        <a:lumOff val="60000"/>
                      </a:schemeClr>
                    </a:solidFill>
                  </a:tcPr>
                </a:tc>
                <a:tc>
                  <a:txBody>
                    <a:bodyPr/>
                    <a:lstStyle/>
                    <a:p>
                      <a:r>
                        <a:rPr lang="en-IN" sz="1100" b="1"/>
                        <a:t>Course Duration</a:t>
                      </a:r>
                      <a:endParaRPr lang="en-IN" sz="1100"/>
                    </a:p>
                  </a:txBody>
                  <a:tcPr marL="57999" marR="57999" marT="29000" marB="29000" anchor="ctr">
                    <a:solidFill>
                      <a:schemeClr val="tx2">
                        <a:lumMod val="40000"/>
                        <a:lumOff val="60000"/>
                      </a:schemeClr>
                    </a:solidFill>
                  </a:tcPr>
                </a:tc>
                <a:tc>
                  <a:txBody>
                    <a:bodyPr/>
                    <a:lstStyle/>
                    <a:p>
                      <a:r>
                        <a:rPr lang="en-IN" sz="1100" b="1"/>
                        <a:t>Requirements for Bachelor’s</a:t>
                      </a:r>
                      <a:endParaRPr lang="en-IN" sz="1100"/>
                    </a:p>
                  </a:txBody>
                  <a:tcPr marL="57999" marR="57999" marT="29000" marB="29000" anchor="ctr">
                    <a:solidFill>
                      <a:schemeClr val="tx2">
                        <a:lumMod val="40000"/>
                        <a:lumOff val="60000"/>
                      </a:schemeClr>
                    </a:solidFill>
                  </a:tcPr>
                </a:tc>
                <a:tc>
                  <a:txBody>
                    <a:bodyPr/>
                    <a:lstStyle/>
                    <a:p>
                      <a:r>
                        <a:rPr lang="en-US" sz="1100" b="1"/>
                        <a:t>Cost of Education, Living &amp; Accommodation (₹)</a:t>
                      </a:r>
                      <a:endParaRPr lang="en-US" sz="1100"/>
                    </a:p>
                  </a:txBody>
                  <a:tcPr marL="57999" marR="57999" marT="29000" marB="29000" anchor="ctr">
                    <a:solidFill>
                      <a:schemeClr val="tx2">
                        <a:lumMod val="40000"/>
                        <a:lumOff val="60000"/>
                      </a:schemeClr>
                    </a:solidFill>
                  </a:tcPr>
                </a:tc>
                <a:tc>
                  <a:txBody>
                    <a:bodyPr/>
                    <a:lstStyle/>
                    <a:p>
                      <a:r>
                        <a:rPr lang="en-IN" sz="1100" b="1"/>
                        <a:t>Less Part-Time Earnings (₹)</a:t>
                      </a:r>
                      <a:endParaRPr lang="en-IN" sz="1100"/>
                    </a:p>
                  </a:txBody>
                  <a:tcPr marL="57999" marR="57999" marT="29000" marB="29000" anchor="ctr">
                    <a:solidFill>
                      <a:schemeClr val="tx2">
                        <a:lumMod val="40000"/>
                        <a:lumOff val="60000"/>
                      </a:schemeClr>
                    </a:solidFill>
                  </a:tcPr>
                </a:tc>
                <a:tc>
                  <a:txBody>
                    <a:bodyPr/>
                    <a:lstStyle/>
                    <a:p>
                      <a:r>
                        <a:rPr lang="en-IN" sz="1100" b="1"/>
                        <a:t>Net Education Cost (₹)</a:t>
                      </a:r>
                      <a:endParaRPr lang="en-IN" sz="1100"/>
                    </a:p>
                  </a:txBody>
                  <a:tcPr marL="57999" marR="57999" marT="29000" marB="29000" anchor="ctr">
                    <a:solidFill>
                      <a:schemeClr val="tx2">
                        <a:lumMod val="40000"/>
                        <a:lumOff val="60000"/>
                      </a:schemeClr>
                    </a:solidFill>
                  </a:tcPr>
                </a:tc>
                <a:tc>
                  <a:txBody>
                    <a:bodyPr/>
                    <a:lstStyle/>
                    <a:p>
                      <a:r>
                        <a:rPr lang="en-IN" sz="1100" b="1"/>
                        <a:t>Processing Time</a:t>
                      </a:r>
                      <a:endParaRPr lang="en-IN" sz="1100"/>
                    </a:p>
                  </a:txBody>
                  <a:tcPr marL="57999" marR="57999" marT="29000" marB="29000" anchor="ctr">
                    <a:solidFill>
                      <a:schemeClr val="tx2">
                        <a:lumMod val="40000"/>
                        <a:lumOff val="60000"/>
                      </a:schemeClr>
                    </a:solidFill>
                  </a:tcPr>
                </a:tc>
                <a:tc>
                  <a:txBody>
                    <a:bodyPr/>
                    <a:lstStyle/>
                    <a:p>
                      <a:r>
                        <a:rPr lang="en-IN" sz="1100" b="1"/>
                        <a:t>Part-Time Work Hours / Week</a:t>
                      </a:r>
                      <a:endParaRPr lang="en-IN" sz="1100"/>
                    </a:p>
                  </a:txBody>
                  <a:tcPr marL="57999" marR="57999" marT="29000" marB="29000" anchor="ctr">
                    <a:solidFill>
                      <a:schemeClr val="tx2">
                        <a:lumMod val="40000"/>
                        <a:lumOff val="60000"/>
                      </a:schemeClr>
                    </a:solidFill>
                  </a:tcPr>
                </a:tc>
                <a:tc>
                  <a:txBody>
                    <a:bodyPr/>
                    <a:lstStyle/>
                    <a:p>
                      <a:r>
                        <a:rPr lang="en-US" sz="1100" b="1"/>
                        <a:t>OPT / Post Study Work Visa Duration</a:t>
                      </a:r>
                      <a:endParaRPr lang="en-US" sz="1100"/>
                    </a:p>
                  </a:txBody>
                  <a:tcPr marL="57999" marR="57999" marT="29000" marB="29000" anchor="ctr">
                    <a:solidFill>
                      <a:schemeClr val="tx2">
                        <a:lumMod val="40000"/>
                        <a:lumOff val="60000"/>
                      </a:schemeClr>
                    </a:solidFill>
                  </a:tcPr>
                </a:tc>
                <a:extLst>
                  <a:ext uri="{0D108BD9-81ED-4DB2-BD59-A6C34878D82A}">
                    <a16:rowId xmlns:a16="http://schemas.microsoft.com/office/drawing/2014/main" xmlns="" val="965238538"/>
                  </a:ext>
                </a:extLst>
              </a:tr>
              <a:tr h="911660">
                <a:tc>
                  <a:txBody>
                    <a:bodyPr/>
                    <a:lstStyle/>
                    <a:p>
                      <a:pPr algn="ctr"/>
                      <a:r>
                        <a:rPr lang="en-IN" sz="1100"/>
                        <a:t>1</a:t>
                      </a:r>
                    </a:p>
                  </a:txBody>
                  <a:tcPr marL="57999" marR="57999" marT="29000" marB="29000" anchor="ctr"/>
                </a:tc>
                <a:tc>
                  <a:txBody>
                    <a:bodyPr/>
                    <a:lstStyle/>
                    <a:p>
                      <a:r>
                        <a:rPr lang="en-IN" sz="1100"/>
                        <a:t>4 Years</a:t>
                      </a:r>
                    </a:p>
                  </a:txBody>
                  <a:tcPr marL="57999" marR="57999" marT="29000" marB="29000" anchor="ctr"/>
                </a:tc>
                <a:tc>
                  <a:txBody>
                    <a:bodyPr/>
                    <a:lstStyle/>
                    <a:p>
                      <a:r>
                        <a:rPr lang="en-US" sz="1100"/>
                        <a:t>SAT/ACT + PTE/TOEFL/IELTS/DET Academics – Above 55%</a:t>
                      </a:r>
                    </a:p>
                  </a:txBody>
                  <a:tcPr marL="57999" marR="57999" marT="29000" marB="29000" anchor="ctr"/>
                </a:tc>
                <a:tc>
                  <a:txBody>
                    <a:bodyPr/>
                    <a:lstStyle/>
                    <a:p>
                      <a:pPr algn="ctr"/>
                      <a:r>
                        <a:rPr lang="en-IN" sz="1100"/>
                        <a:t>₹70 L – ₹100 L</a:t>
                      </a:r>
                    </a:p>
                  </a:txBody>
                  <a:tcPr marL="57999" marR="57999" marT="29000" marB="29000" anchor="ctr"/>
                </a:tc>
                <a:tc>
                  <a:txBody>
                    <a:bodyPr/>
                    <a:lstStyle/>
                    <a:p>
                      <a:pPr algn="ctr"/>
                      <a:r>
                        <a:rPr lang="en-IN" sz="1100"/>
                        <a:t>₹20 L</a:t>
                      </a:r>
                    </a:p>
                  </a:txBody>
                  <a:tcPr marL="57999" marR="57999" marT="29000" marB="29000" anchor="ctr"/>
                </a:tc>
                <a:tc>
                  <a:txBody>
                    <a:bodyPr/>
                    <a:lstStyle/>
                    <a:p>
                      <a:pPr algn="ctr"/>
                      <a:r>
                        <a:rPr lang="en-IN" sz="1100"/>
                        <a:t>₹50 L – ₹80 L</a:t>
                      </a:r>
                    </a:p>
                  </a:txBody>
                  <a:tcPr marL="57999" marR="57999" marT="29000" marB="29000" anchor="ctr"/>
                </a:tc>
                <a:tc>
                  <a:txBody>
                    <a:bodyPr/>
                    <a:lstStyle/>
                    <a:p>
                      <a:pPr algn="ctr"/>
                      <a:r>
                        <a:rPr lang="en-IN" sz="1100"/>
                        <a:t>9 – 12 Months</a:t>
                      </a:r>
                    </a:p>
                  </a:txBody>
                  <a:tcPr marL="57999" marR="57999" marT="29000" marB="29000" anchor="ctr"/>
                </a:tc>
                <a:tc>
                  <a:txBody>
                    <a:bodyPr/>
                    <a:lstStyle/>
                    <a:p>
                      <a:pPr algn="ctr"/>
                      <a:r>
                        <a:rPr lang="en-IN" sz="1100"/>
                        <a:t>20 Hrs</a:t>
                      </a:r>
                    </a:p>
                  </a:txBody>
                  <a:tcPr marL="57999" marR="57999" marT="29000" marB="29000" anchor="ctr"/>
                </a:tc>
                <a:tc>
                  <a:txBody>
                    <a:bodyPr/>
                    <a:lstStyle/>
                    <a:p>
                      <a:r>
                        <a:rPr lang="en-US" sz="1100"/>
                        <a:t>12 Months for all programs+ 24 Months Extension for STEM (Science, Tech, Engg &amp; Math)</a:t>
                      </a:r>
                    </a:p>
                  </a:txBody>
                  <a:tcPr marL="57999" marR="57999" marT="29000" marB="29000" anchor="ctr"/>
                </a:tc>
                <a:extLst>
                  <a:ext uri="{0D108BD9-81ED-4DB2-BD59-A6C34878D82A}">
                    <a16:rowId xmlns:a16="http://schemas.microsoft.com/office/drawing/2014/main" xmlns="" val="3286636232"/>
                  </a:ext>
                </a:extLst>
              </a:tr>
              <a:tr h="585304">
                <a:tc>
                  <a:txBody>
                    <a:bodyPr/>
                    <a:lstStyle/>
                    <a:p>
                      <a:pPr algn="ctr"/>
                      <a:r>
                        <a:rPr lang="en-IN" sz="1100"/>
                        <a:t>2</a:t>
                      </a:r>
                    </a:p>
                  </a:txBody>
                  <a:tcPr marL="57999" marR="57999" marT="29000" marB="29000" anchor="ctr"/>
                </a:tc>
                <a:tc>
                  <a:txBody>
                    <a:bodyPr/>
                    <a:lstStyle/>
                    <a:p>
                      <a:r>
                        <a:rPr lang="en-IN" sz="1100"/>
                        <a:t>2 Years </a:t>
                      </a:r>
                      <a:br>
                        <a:rPr lang="en-IN" sz="1100"/>
                      </a:br>
                      <a:r>
                        <a:rPr lang="en-IN" sz="1100"/>
                        <a:t>(Associate Degree)</a:t>
                      </a:r>
                    </a:p>
                  </a:txBody>
                  <a:tcPr marL="57999" marR="57999" marT="29000" marB="29000" anchor="ctr"/>
                </a:tc>
                <a:tc>
                  <a:txBody>
                    <a:bodyPr/>
                    <a:lstStyle/>
                    <a:p>
                      <a:r>
                        <a:rPr lang="en-US" sz="1100"/>
                        <a:t>PTE/TOEFL/IELTS/DET Academics – Above 55%</a:t>
                      </a:r>
                    </a:p>
                  </a:txBody>
                  <a:tcPr marL="57999" marR="57999" marT="29000" marB="29000" anchor="ctr"/>
                </a:tc>
                <a:tc>
                  <a:txBody>
                    <a:bodyPr/>
                    <a:lstStyle/>
                    <a:p>
                      <a:pPr algn="ctr"/>
                      <a:r>
                        <a:rPr lang="en-IN" sz="1100"/>
                        <a:t>₹30 L – ₹35 L</a:t>
                      </a:r>
                    </a:p>
                  </a:txBody>
                  <a:tcPr marL="57999" marR="57999" marT="29000" marB="29000" anchor="ctr"/>
                </a:tc>
                <a:tc>
                  <a:txBody>
                    <a:bodyPr/>
                    <a:lstStyle/>
                    <a:p>
                      <a:pPr algn="ctr"/>
                      <a:r>
                        <a:rPr lang="en-IN" sz="1100"/>
                        <a:t>₹10 L</a:t>
                      </a:r>
                    </a:p>
                  </a:txBody>
                  <a:tcPr marL="57999" marR="57999" marT="29000" marB="29000" anchor="ctr"/>
                </a:tc>
                <a:tc>
                  <a:txBody>
                    <a:bodyPr/>
                    <a:lstStyle/>
                    <a:p>
                      <a:pPr algn="ctr"/>
                      <a:r>
                        <a:rPr lang="en-IN" sz="1100"/>
                        <a:t>₹20 L – ₹25 L</a:t>
                      </a:r>
                    </a:p>
                  </a:txBody>
                  <a:tcPr marL="57999" marR="57999" marT="29000" marB="29000" anchor="ctr"/>
                </a:tc>
                <a:tc>
                  <a:txBody>
                    <a:bodyPr/>
                    <a:lstStyle/>
                    <a:p>
                      <a:pPr algn="ctr"/>
                      <a:r>
                        <a:rPr lang="en-IN" sz="1100"/>
                        <a:t>6 – 9 Months</a:t>
                      </a:r>
                    </a:p>
                  </a:txBody>
                  <a:tcPr marL="57999" marR="57999" marT="29000" marB="29000" anchor="ctr"/>
                </a:tc>
                <a:tc>
                  <a:txBody>
                    <a:bodyPr/>
                    <a:lstStyle/>
                    <a:p>
                      <a:pPr algn="ctr"/>
                      <a:r>
                        <a:rPr lang="en-IN" sz="1100"/>
                        <a:t>20 Hrs</a:t>
                      </a:r>
                    </a:p>
                  </a:txBody>
                  <a:tcPr marL="57999" marR="57999" marT="29000" marB="29000" anchor="ctr"/>
                </a:tc>
                <a:tc>
                  <a:txBody>
                    <a:bodyPr/>
                    <a:lstStyle/>
                    <a:p>
                      <a:r>
                        <a:rPr lang="en-US" sz="1100"/>
                        <a:t>12 Months for all programs</a:t>
                      </a:r>
                    </a:p>
                  </a:txBody>
                  <a:tcPr marL="57999" marR="57999" marT="29000" marB="29000" anchor="ctr"/>
                </a:tc>
                <a:extLst>
                  <a:ext uri="{0D108BD9-81ED-4DB2-BD59-A6C34878D82A}">
                    <a16:rowId xmlns:a16="http://schemas.microsoft.com/office/drawing/2014/main" xmlns="" val="1177691249"/>
                  </a:ext>
                </a:extLst>
              </a:tr>
            </a:tbl>
          </a:graphicData>
        </a:graphic>
      </p:graphicFrame>
      <p:sp>
        <p:nvSpPr>
          <p:cNvPr id="3" name="TextBox 2">
            <a:extLst>
              <a:ext uri="{FF2B5EF4-FFF2-40B4-BE49-F238E27FC236}">
                <a16:creationId xmlns:a16="http://schemas.microsoft.com/office/drawing/2014/main" xmlns="" id="{CA565FDB-A9EF-BCB8-9D0E-1CEEF9972E1F}"/>
              </a:ext>
            </a:extLst>
          </p:cNvPr>
          <p:cNvSpPr txBox="1"/>
          <p:nvPr/>
        </p:nvSpPr>
        <p:spPr>
          <a:xfrm>
            <a:off x="4746008" y="984796"/>
            <a:ext cx="2293531" cy="400110"/>
          </a:xfrm>
          <a:prstGeom prst="rect">
            <a:avLst/>
          </a:prstGeom>
          <a:noFill/>
        </p:spPr>
        <p:txBody>
          <a:bodyPr wrap="square">
            <a:spAutoFit/>
          </a:bodyPr>
          <a:lstStyle/>
          <a:p>
            <a:r>
              <a:rPr lang="en-US" sz="2000" b="1">
                <a:latin typeface="Buenos Aires" pitchFamily="2" charset="0"/>
                <a:ea typeface="+mj-ea"/>
                <a:cs typeface="+mj-cs"/>
              </a:rPr>
              <a:t>Bachelors Program</a:t>
            </a:r>
            <a:endParaRPr lang="en-IN" sz="2000"/>
          </a:p>
        </p:txBody>
      </p:sp>
      <p:graphicFrame>
        <p:nvGraphicFramePr>
          <p:cNvPr id="4" name="Table 3">
            <a:extLst>
              <a:ext uri="{FF2B5EF4-FFF2-40B4-BE49-F238E27FC236}">
                <a16:creationId xmlns:a16="http://schemas.microsoft.com/office/drawing/2014/main" xmlns="" id="{3C5332F4-0693-18B9-5FD4-14D0A7DAFC06}"/>
              </a:ext>
            </a:extLst>
          </p:cNvPr>
          <p:cNvGraphicFramePr>
            <a:graphicFrameLocks noGrp="1"/>
          </p:cNvGraphicFramePr>
          <p:nvPr>
            <p:extLst>
              <p:ext uri="{D42A27DB-BD31-4B8C-83A1-F6EECF244321}">
                <p14:modId xmlns:p14="http://schemas.microsoft.com/office/powerpoint/2010/main" xmlns="" val="2704420565"/>
              </p:ext>
            </p:extLst>
          </p:nvPr>
        </p:nvGraphicFramePr>
        <p:xfrm>
          <a:off x="154343" y="4398396"/>
          <a:ext cx="11919670" cy="1660843"/>
        </p:xfrm>
        <a:graphic>
          <a:graphicData uri="http://schemas.openxmlformats.org/drawingml/2006/table">
            <a:tbl>
              <a:tblPr>
                <a:tableStyleId>{BDBED569-4797-4DF1-A0F4-6AAB3CD982D8}</a:tableStyleId>
              </a:tblPr>
              <a:tblGrid>
                <a:gridCol w="770866">
                  <a:extLst>
                    <a:ext uri="{9D8B030D-6E8A-4147-A177-3AD203B41FA5}">
                      <a16:colId xmlns:a16="http://schemas.microsoft.com/office/drawing/2014/main" xmlns="" val="2706511138"/>
                    </a:ext>
                  </a:extLst>
                </a:gridCol>
                <a:gridCol w="756107">
                  <a:extLst>
                    <a:ext uri="{9D8B030D-6E8A-4147-A177-3AD203B41FA5}">
                      <a16:colId xmlns:a16="http://schemas.microsoft.com/office/drawing/2014/main" xmlns="" val="1534749038"/>
                    </a:ext>
                  </a:extLst>
                </a:gridCol>
                <a:gridCol w="1976284">
                  <a:extLst>
                    <a:ext uri="{9D8B030D-6E8A-4147-A177-3AD203B41FA5}">
                      <a16:colId xmlns:a16="http://schemas.microsoft.com/office/drawing/2014/main" xmlns="" val="1569738516"/>
                    </a:ext>
                  </a:extLst>
                </a:gridCol>
                <a:gridCol w="1779639">
                  <a:extLst>
                    <a:ext uri="{9D8B030D-6E8A-4147-A177-3AD203B41FA5}">
                      <a16:colId xmlns:a16="http://schemas.microsoft.com/office/drawing/2014/main" xmlns="" val="3421899327"/>
                    </a:ext>
                  </a:extLst>
                </a:gridCol>
                <a:gridCol w="1241868">
                  <a:extLst>
                    <a:ext uri="{9D8B030D-6E8A-4147-A177-3AD203B41FA5}">
                      <a16:colId xmlns:a16="http://schemas.microsoft.com/office/drawing/2014/main" xmlns="" val="3295896226"/>
                    </a:ext>
                  </a:extLst>
                </a:gridCol>
                <a:gridCol w="1072364">
                  <a:extLst>
                    <a:ext uri="{9D8B030D-6E8A-4147-A177-3AD203B41FA5}">
                      <a16:colId xmlns:a16="http://schemas.microsoft.com/office/drawing/2014/main" xmlns="" val="1490928377"/>
                    </a:ext>
                  </a:extLst>
                </a:gridCol>
                <a:gridCol w="979574">
                  <a:extLst>
                    <a:ext uri="{9D8B030D-6E8A-4147-A177-3AD203B41FA5}">
                      <a16:colId xmlns:a16="http://schemas.microsoft.com/office/drawing/2014/main" xmlns="" val="1019747273"/>
                    </a:ext>
                  </a:extLst>
                </a:gridCol>
                <a:gridCol w="1179871">
                  <a:extLst>
                    <a:ext uri="{9D8B030D-6E8A-4147-A177-3AD203B41FA5}">
                      <a16:colId xmlns:a16="http://schemas.microsoft.com/office/drawing/2014/main" xmlns="" val="974100173"/>
                    </a:ext>
                  </a:extLst>
                </a:gridCol>
                <a:gridCol w="2163097">
                  <a:extLst>
                    <a:ext uri="{9D8B030D-6E8A-4147-A177-3AD203B41FA5}">
                      <a16:colId xmlns:a16="http://schemas.microsoft.com/office/drawing/2014/main" xmlns="" val="1126169063"/>
                    </a:ext>
                  </a:extLst>
                </a:gridCol>
              </a:tblGrid>
              <a:tr h="701058">
                <a:tc>
                  <a:txBody>
                    <a:bodyPr/>
                    <a:lstStyle/>
                    <a:p>
                      <a:r>
                        <a:rPr lang="en-IN" sz="1200" b="1"/>
                        <a:t>Sr. No.</a:t>
                      </a:r>
                      <a:endParaRPr lang="en-IN" sz="1200"/>
                    </a:p>
                  </a:txBody>
                  <a:tcPr marL="76677" marR="76677" marT="38338" marB="38338" anchor="ctr">
                    <a:solidFill>
                      <a:schemeClr val="tx2">
                        <a:lumMod val="40000"/>
                        <a:lumOff val="60000"/>
                      </a:schemeClr>
                    </a:solidFill>
                  </a:tcPr>
                </a:tc>
                <a:tc>
                  <a:txBody>
                    <a:bodyPr/>
                    <a:lstStyle/>
                    <a:p>
                      <a:r>
                        <a:rPr lang="en-IN" sz="1200" b="1"/>
                        <a:t>Course Duration</a:t>
                      </a:r>
                      <a:endParaRPr lang="en-IN" sz="1200"/>
                    </a:p>
                  </a:txBody>
                  <a:tcPr marL="76677" marR="76677" marT="38338" marB="38338" anchor="ctr">
                    <a:solidFill>
                      <a:schemeClr val="tx2">
                        <a:lumMod val="40000"/>
                        <a:lumOff val="60000"/>
                      </a:schemeClr>
                    </a:solidFill>
                  </a:tcPr>
                </a:tc>
                <a:tc>
                  <a:txBody>
                    <a:bodyPr/>
                    <a:lstStyle/>
                    <a:p>
                      <a:r>
                        <a:rPr lang="en-IN" sz="1200" b="1"/>
                        <a:t>Requirements for Master’s</a:t>
                      </a:r>
                      <a:endParaRPr lang="en-IN" sz="1200"/>
                    </a:p>
                  </a:txBody>
                  <a:tcPr marL="76677" marR="76677" marT="38338" marB="38338" anchor="ctr">
                    <a:solidFill>
                      <a:schemeClr val="tx2">
                        <a:lumMod val="40000"/>
                        <a:lumOff val="60000"/>
                      </a:schemeClr>
                    </a:solidFill>
                  </a:tcPr>
                </a:tc>
                <a:tc>
                  <a:txBody>
                    <a:bodyPr/>
                    <a:lstStyle/>
                    <a:p>
                      <a:r>
                        <a:rPr lang="en-US" sz="1200" b="1"/>
                        <a:t>Cost of Education, Living &amp; Accommodation (₹)</a:t>
                      </a:r>
                      <a:endParaRPr lang="en-US" sz="1200"/>
                    </a:p>
                  </a:txBody>
                  <a:tcPr marL="76677" marR="76677" marT="38338" marB="38338" anchor="ctr">
                    <a:solidFill>
                      <a:schemeClr val="tx2">
                        <a:lumMod val="40000"/>
                        <a:lumOff val="60000"/>
                      </a:schemeClr>
                    </a:solidFill>
                  </a:tcPr>
                </a:tc>
                <a:tc>
                  <a:txBody>
                    <a:bodyPr/>
                    <a:lstStyle/>
                    <a:p>
                      <a:r>
                        <a:rPr lang="en-IN" sz="1200" b="1"/>
                        <a:t>Less Part-Time Earnings (₹)</a:t>
                      </a:r>
                      <a:endParaRPr lang="en-IN" sz="1200"/>
                    </a:p>
                  </a:txBody>
                  <a:tcPr marL="76677" marR="76677" marT="38338" marB="38338" anchor="ctr">
                    <a:solidFill>
                      <a:schemeClr val="tx2">
                        <a:lumMod val="40000"/>
                        <a:lumOff val="60000"/>
                      </a:schemeClr>
                    </a:solidFill>
                  </a:tcPr>
                </a:tc>
                <a:tc>
                  <a:txBody>
                    <a:bodyPr/>
                    <a:lstStyle/>
                    <a:p>
                      <a:r>
                        <a:rPr lang="en-IN" sz="1200" b="1"/>
                        <a:t>Net Education Cost (₹)</a:t>
                      </a:r>
                      <a:endParaRPr lang="en-IN" sz="1200"/>
                    </a:p>
                  </a:txBody>
                  <a:tcPr marL="76677" marR="76677" marT="38338" marB="38338" anchor="ctr">
                    <a:solidFill>
                      <a:schemeClr val="tx2">
                        <a:lumMod val="40000"/>
                        <a:lumOff val="60000"/>
                      </a:schemeClr>
                    </a:solidFill>
                  </a:tcPr>
                </a:tc>
                <a:tc>
                  <a:txBody>
                    <a:bodyPr/>
                    <a:lstStyle/>
                    <a:p>
                      <a:r>
                        <a:rPr lang="en-IN" sz="1200" b="1"/>
                        <a:t>Processing Time</a:t>
                      </a:r>
                      <a:endParaRPr lang="en-IN" sz="1200"/>
                    </a:p>
                  </a:txBody>
                  <a:tcPr marL="76677" marR="76677" marT="38338" marB="38338" anchor="ctr">
                    <a:solidFill>
                      <a:schemeClr val="tx2">
                        <a:lumMod val="40000"/>
                        <a:lumOff val="60000"/>
                      </a:schemeClr>
                    </a:solidFill>
                  </a:tcPr>
                </a:tc>
                <a:tc>
                  <a:txBody>
                    <a:bodyPr/>
                    <a:lstStyle/>
                    <a:p>
                      <a:r>
                        <a:rPr lang="en-IN" sz="1200" b="1"/>
                        <a:t>Part-Time Work Hours / Week</a:t>
                      </a:r>
                      <a:endParaRPr lang="en-IN" sz="1200"/>
                    </a:p>
                  </a:txBody>
                  <a:tcPr marL="76677" marR="76677" marT="38338" marB="38338" anchor="ctr">
                    <a:solidFill>
                      <a:schemeClr val="tx2">
                        <a:lumMod val="40000"/>
                        <a:lumOff val="60000"/>
                      </a:schemeClr>
                    </a:solidFill>
                  </a:tcPr>
                </a:tc>
                <a:tc>
                  <a:txBody>
                    <a:bodyPr/>
                    <a:lstStyle/>
                    <a:p>
                      <a:r>
                        <a:rPr lang="en-US" sz="1200" b="1"/>
                        <a:t>OPT / Post Study Work Visa Duration</a:t>
                      </a:r>
                      <a:endParaRPr lang="en-US" sz="1200"/>
                    </a:p>
                  </a:txBody>
                  <a:tcPr marL="76677" marR="76677" marT="38338" marB="38338" anchor="ctr">
                    <a:solidFill>
                      <a:schemeClr val="tx2">
                        <a:lumMod val="40000"/>
                        <a:lumOff val="60000"/>
                      </a:schemeClr>
                    </a:solidFill>
                  </a:tcPr>
                </a:tc>
                <a:extLst>
                  <a:ext uri="{0D108BD9-81ED-4DB2-BD59-A6C34878D82A}">
                    <a16:rowId xmlns:a16="http://schemas.microsoft.com/office/drawing/2014/main" xmlns="" val="3918592246"/>
                  </a:ext>
                </a:extLst>
              </a:tr>
              <a:tr h="959785">
                <a:tc>
                  <a:txBody>
                    <a:bodyPr/>
                    <a:lstStyle/>
                    <a:p>
                      <a:r>
                        <a:rPr lang="en-IN" sz="1100"/>
                        <a:t>1</a:t>
                      </a:r>
                    </a:p>
                  </a:txBody>
                  <a:tcPr marL="76677" marR="76677" marT="38338" marB="38338" anchor="ctr"/>
                </a:tc>
                <a:tc>
                  <a:txBody>
                    <a:bodyPr/>
                    <a:lstStyle/>
                    <a:p>
                      <a:r>
                        <a:rPr lang="en-IN" sz="1100"/>
                        <a:t>2 Years</a:t>
                      </a:r>
                    </a:p>
                  </a:txBody>
                  <a:tcPr marL="76677" marR="76677" marT="38338" marB="38338" anchor="ctr"/>
                </a:tc>
                <a:tc>
                  <a:txBody>
                    <a:bodyPr/>
                    <a:lstStyle/>
                    <a:p>
                      <a:r>
                        <a:rPr lang="en-IN" sz="1100"/>
                        <a:t>GRE/GMAT + TOEFL/IELTS/DET</a:t>
                      </a:r>
                      <a:br>
                        <a:rPr lang="en-IN" sz="1100"/>
                      </a:br>
                      <a:r>
                        <a:rPr lang="en-IN" sz="1100"/>
                        <a:t>Academics Above 55%</a:t>
                      </a:r>
                    </a:p>
                  </a:txBody>
                  <a:tcPr marL="76677" marR="76677" marT="38338" marB="38338" anchor="ctr"/>
                </a:tc>
                <a:tc>
                  <a:txBody>
                    <a:bodyPr/>
                    <a:lstStyle/>
                    <a:p>
                      <a:pPr algn="ctr"/>
                      <a:r>
                        <a:rPr lang="en-IN" sz="1100" dirty="0"/>
                        <a:t>₹40 L – ₹65 L</a:t>
                      </a:r>
                    </a:p>
                  </a:txBody>
                  <a:tcPr marL="76677" marR="76677" marT="38338" marB="38338" anchor="ctr"/>
                </a:tc>
                <a:tc>
                  <a:txBody>
                    <a:bodyPr/>
                    <a:lstStyle/>
                    <a:p>
                      <a:pPr algn="ctr"/>
                      <a:r>
                        <a:rPr lang="en-IN" sz="1100"/>
                        <a:t>₹12 L</a:t>
                      </a:r>
                    </a:p>
                  </a:txBody>
                  <a:tcPr marL="76677" marR="76677" marT="38338" marB="38338" anchor="ctr"/>
                </a:tc>
                <a:tc>
                  <a:txBody>
                    <a:bodyPr/>
                    <a:lstStyle/>
                    <a:p>
                      <a:pPr algn="ctr"/>
                      <a:r>
                        <a:rPr lang="en-IN" sz="1100"/>
                        <a:t>₹28 L – ₹53 L</a:t>
                      </a:r>
                    </a:p>
                  </a:txBody>
                  <a:tcPr marL="76677" marR="76677" marT="38338" marB="38338" anchor="ctr"/>
                </a:tc>
                <a:tc>
                  <a:txBody>
                    <a:bodyPr/>
                    <a:lstStyle/>
                    <a:p>
                      <a:pPr algn="ctr"/>
                      <a:r>
                        <a:rPr lang="en-IN" sz="1100"/>
                        <a:t>9 – 12 Months</a:t>
                      </a:r>
                    </a:p>
                  </a:txBody>
                  <a:tcPr marL="76677" marR="76677" marT="38338" marB="38338" anchor="ctr"/>
                </a:tc>
                <a:tc>
                  <a:txBody>
                    <a:bodyPr/>
                    <a:lstStyle/>
                    <a:p>
                      <a:pPr algn="ctr"/>
                      <a:r>
                        <a:rPr lang="en-IN" sz="1100"/>
                        <a:t>20 Hrs</a:t>
                      </a:r>
                    </a:p>
                  </a:txBody>
                  <a:tcPr marL="76677" marR="76677" marT="38338" marB="38338" anchor="ctr"/>
                </a:tc>
                <a:tc>
                  <a:txBody>
                    <a:bodyPr/>
                    <a:lstStyle/>
                    <a:p>
                      <a:r>
                        <a:rPr lang="en-US" sz="1100" dirty="0"/>
                        <a:t>12 Months for all programs + 24 Months Extension for STEM (Science, Tech, Eng &amp; Math)</a:t>
                      </a:r>
                    </a:p>
                  </a:txBody>
                  <a:tcPr marL="76677" marR="76677" marT="38338" marB="38338" anchor="ctr"/>
                </a:tc>
                <a:extLst>
                  <a:ext uri="{0D108BD9-81ED-4DB2-BD59-A6C34878D82A}">
                    <a16:rowId xmlns:a16="http://schemas.microsoft.com/office/drawing/2014/main" xmlns="" val="1078494825"/>
                  </a:ext>
                </a:extLst>
              </a:tr>
            </a:tbl>
          </a:graphicData>
        </a:graphic>
      </p:graphicFrame>
      <p:sp>
        <p:nvSpPr>
          <p:cNvPr id="5" name="TextBox 4">
            <a:extLst>
              <a:ext uri="{FF2B5EF4-FFF2-40B4-BE49-F238E27FC236}">
                <a16:creationId xmlns:a16="http://schemas.microsoft.com/office/drawing/2014/main" xmlns="" id="{E25FE793-9E3C-9232-D1AE-A77765CC12F1}"/>
              </a:ext>
            </a:extLst>
          </p:cNvPr>
          <p:cNvSpPr txBox="1"/>
          <p:nvPr/>
        </p:nvSpPr>
        <p:spPr>
          <a:xfrm>
            <a:off x="4849067" y="3851673"/>
            <a:ext cx="2087411" cy="400110"/>
          </a:xfrm>
          <a:prstGeom prst="rect">
            <a:avLst/>
          </a:prstGeom>
          <a:noFill/>
        </p:spPr>
        <p:txBody>
          <a:bodyPr wrap="square">
            <a:spAutoFit/>
          </a:bodyPr>
          <a:lstStyle/>
          <a:p>
            <a:r>
              <a:rPr lang="en-US" sz="2000" b="1">
                <a:latin typeface="Buenos Aires" pitchFamily="2" charset="0"/>
                <a:ea typeface="+mj-ea"/>
                <a:cs typeface="+mj-cs"/>
              </a:rPr>
              <a:t>Master’s Program</a:t>
            </a:r>
            <a:endParaRPr lang="en-IN" sz="2000"/>
          </a:p>
        </p:txBody>
      </p:sp>
      <p:sp>
        <p:nvSpPr>
          <p:cNvPr id="6" name="TextBox 5">
            <a:extLst>
              <a:ext uri="{FF2B5EF4-FFF2-40B4-BE49-F238E27FC236}">
                <a16:creationId xmlns:a16="http://schemas.microsoft.com/office/drawing/2014/main" xmlns="" id="{A254EB8A-18A7-6FF6-1F62-BA4DACBF2BAE}"/>
              </a:ext>
            </a:extLst>
          </p:cNvPr>
          <p:cNvSpPr txBox="1"/>
          <p:nvPr/>
        </p:nvSpPr>
        <p:spPr>
          <a:xfrm>
            <a:off x="1297891" y="227889"/>
            <a:ext cx="9596217" cy="584775"/>
          </a:xfrm>
          <a:prstGeom prst="rect">
            <a:avLst/>
          </a:prstGeom>
          <a:noFill/>
        </p:spPr>
        <p:txBody>
          <a:bodyPr wrap="square" rtlCol="0">
            <a:spAutoFit/>
          </a:bodyPr>
          <a:lstStyle/>
          <a:p>
            <a:pPr marL="11206" algn="ctr" defTabSz="457193">
              <a:spcBef>
                <a:spcPct val="0"/>
              </a:spcBef>
            </a:pPr>
            <a:r>
              <a:rPr lang="en-US" sz="3200" b="1">
                <a:latin typeface="Buenos Aires" pitchFamily="2" charset="0"/>
                <a:ea typeface="+mj-ea"/>
                <a:cs typeface="+mj-cs"/>
              </a:rPr>
              <a:t>Estimated cost of Education in the USA</a:t>
            </a:r>
            <a:endParaRPr lang="en-IN" sz="3200" b="1">
              <a:latin typeface="Buenos Aires" pitchFamily="2" charset="0"/>
              <a:ea typeface="+mj-ea"/>
              <a:cs typeface="+mj-c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3CD6E115-46A5-36E9-F167-1D6746430991}"/>
              </a:ext>
            </a:extLst>
          </p:cNvPr>
          <p:cNvSpPr txBox="1"/>
          <p:nvPr/>
        </p:nvSpPr>
        <p:spPr>
          <a:xfrm>
            <a:off x="154344" y="204600"/>
            <a:ext cx="11682980" cy="584775"/>
          </a:xfrm>
          <a:prstGeom prst="rect">
            <a:avLst/>
          </a:prstGeom>
          <a:noFill/>
        </p:spPr>
        <p:txBody>
          <a:bodyPr wrap="square" rtlCol="0">
            <a:spAutoFit/>
          </a:bodyPr>
          <a:lstStyle/>
          <a:p>
            <a:pPr marL="11206" algn="ctr" defTabSz="457193">
              <a:spcBef>
                <a:spcPct val="0"/>
              </a:spcBef>
            </a:pPr>
            <a:r>
              <a:rPr lang="en-US" sz="3200" b="1">
                <a:latin typeface="Buenos Aires" pitchFamily="2" charset="0"/>
                <a:ea typeface="+mj-ea"/>
                <a:cs typeface="+mj-cs"/>
              </a:rPr>
              <a:t>Graduate Timeline to Apply For USA</a:t>
            </a:r>
            <a:endParaRPr lang="en-IN" sz="3200" b="1">
              <a:latin typeface="Buenos Aires" pitchFamily="2" charset="0"/>
              <a:ea typeface="+mj-ea"/>
              <a:cs typeface="+mj-cs"/>
            </a:endParaRPr>
          </a:p>
        </p:txBody>
      </p:sp>
      <p:graphicFrame>
        <p:nvGraphicFramePr>
          <p:cNvPr id="3" name="Table 2">
            <a:extLst>
              <a:ext uri="{FF2B5EF4-FFF2-40B4-BE49-F238E27FC236}">
                <a16:creationId xmlns:a16="http://schemas.microsoft.com/office/drawing/2014/main" xmlns="" id="{A5BBEC36-2DC8-9EE2-59C6-05BC78E04FD0}"/>
              </a:ext>
            </a:extLst>
          </p:cNvPr>
          <p:cNvGraphicFramePr>
            <a:graphicFrameLocks noGrp="1"/>
          </p:cNvGraphicFramePr>
          <p:nvPr>
            <p:extLst>
              <p:ext uri="{D42A27DB-BD31-4B8C-83A1-F6EECF244321}">
                <p14:modId xmlns:p14="http://schemas.microsoft.com/office/powerpoint/2010/main" xmlns="" val="3107571486"/>
              </p:ext>
            </p:extLst>
          </p:nvPr>
        </p:nvGraphicFramePr>
        <p:xfrm>
          <a:off x="212623" y="943897"/>
          <a:ext cx="11682980" cy="5378243"/>
        </p:xfrm>
        <a:graphic>
          <a:graphicData uri="http://schemas.openxmlformats.org/drawingml/2006/table">
            <a:tbl>
              <a:tblPr>
                <a:tableStyleId>{BDBED569-4797-4DF1-A0F4-6AAB3CD982D8}</a:tableStyleId>
              </a:tblPr>
              <a:tblGrid>
                <a:gridCol w="5411429">
                  <a:extLst>
                    <a:ext uri="{9D8B030D-6E8A-4147-A177-3AD203B41FA5}">
                      <a16:colId xmlns:a16="http://schemas.microsoft.com/office/drawing/2014/main" xmlns="" val="1923215561"/>
                    </a:ext>
                  </a:extLst>
                </a:gridCol>
                <a:gridCol w="2074606">
                  <a:extLst>
                    <a:ext uri="{9D8B030D-6E8A-4147-A177-3AD203B41FA5}">
                      <a16:colId xmlns:a16="http://schemas.microsoft.com/office/drawing/2014/main" xmlns="" val="1728675713"/>
                    </a:ext>
                  </a:extLst>
                </a:gridCol>
                <a:gridCol w="2105742">
                  <a:extLst>
                    <a:ext uri="{9D8B030D-6E8A-4147-A177-3AD203B41FA5}">
                      <a16:colId xmlns:a16="http://schemas.microsoft.com/office/drawing/2014/main" xmlns="" val="1212114141"/>
                    </a:ext>
                  </a:extLst>
                </a:gridCol>
                <a:gridCol w="2091203">
                  <a:extLst>
                    <a:ext uri="{9D8B030D-6E8A-4147-A177-3AD203B41FA5}">
                      <a16:colId xmlns:a16="http://schemas.microsoft.com/office/drawing/2014/main" xmlns="" val="811002829"/>
                    </a:ext>
                  </a:extLst>
                </a:gridCol>
              </a:tblGrid>
              <a:tr h="356704">
                <a:tc>
                  <a:txBody>
                    <a:bodyPr/>
                    <a:lstStyle/>
                    <a:p>
                      <a:pPr lvl="1" algn="ctr"/>
                      <a:r>
                        <a:rPr lang="en-IN" sz="1400" b="1" dirty="0"/>
                        <a:t>Steps</a:t>
                      </a:r>
                    </a:p>
                  </a:txBody>
                  <a:tcPr marL="50833" marR="50833" marT="25416" marB="25416" anchor="ctr">
                    <a:solidFill>
                      <a:schemeClr val="tx2">
                        <a:lumMod val="40000"/>
                        <a:lumOff val="60000"/>
                      </a:schemeClr>
                    </a:solidFill>
                  </a:tcPr>
                </a:tc>
                <a:tc>
                  <a:txBody>
                    <a:bodyPr/>
                    <a:lstStyle/>
                    <a:p>
                      <a:pPr lvl="1" algn="ctr"/>
                      <a:r>
                        <a:rPr lang="en-IN" sz="1400" b="1"/>
                        <a:t>Fall Intake</a:t>
                      </a:r>
                    </a:p>
                  </a:txBody>
                  <a:tcPr marL="50833" marR="50833" marT="25416" marB="25416" anchor="ctr">
                    <a:solidFill>
                      <a:schemeClr val="tx2">
                        <a:lumMod val="40000"/>
                        <a:lumOff val="60000"/>
                      </a:schemeClr>
                    </a:solidFill>
                  </a:tcPr>
                </a:tc>
                <a:tc>
                  <a:txBody>
                    <a:bodyPr/>
                    <a:lstStyle/>
                    <a:p>
                      <a:pPr lvl="1" algn="ctr"/>
                      <a:r>
                        <a:rPr lang="en-IN" sz="1400" b="1"/>
                        <a:t>Spring Intake</a:t>
                      </a:r>
                    </a:p>
                  </a:txBody>
                  <a:tcPr marL="50833" marR="50833" marT="25416" marB="25416" anchor="ctr">
                    <a:solidFill>
                      <a:schemeClr val="tx2">
                        <a:lumMod val="40000"/>
                        <a:lumOff val="60000"/>
                      </a:schemeClr>
                    </a:solidFill>
                  </a:tcPr>
                </a:tc>
                <a:tc>
                  <a:txBody>
                    <a:bodyPr/>
                    <a:lstStyle/>
                    <a:p>
                      <a:pPr lvl="1" algn="ctr"/>
                      <a:r>
                        <a:rPr lang="en-IN" sz="1400" b="1"/>
                        <a:t>Summer Intake</a:t>
                      </a:r>
                    </a:p>
                  </a:txBody>
                  <a:tcPr marL="50833" marR="50833" marT="25416" marB="25416" anchor="ctr">
                    <a:solidFill>
                      <a:schemeClr val="tx2">
                        <a:lumMod val="40000"/>
                        <a:lumOff val="60000"/>
                      </a:schemeClr>
                    </a:solidFill>
                  </a:tcPr>
                </a:tc>
                <a:extLst>
                  <a:ext uri="{0D108BD9-81ED-4DB2-BD59-A6C34878D82A}">
                    <a16:rowId xmlns:a16="http://schemas.microsoft.com/office/drawing/2014/main" xmlns="" val="4170975222"/>
                  </a:ext>
                </a:extLst>
              </a:tr>
              <a:tr h="579176">
                <a:tc>
                  <a:txBody>
                    <a:bodyPr/>
                    <a:lstStyle/>
                    <a:p>
                      <a:pPr lvl="0" algn="l"/>
                      <a:r>
                        <a:rPr lang="en-US" sz="1200"/>
                        <a:t>Coaching, preparing, appearing for GRE/GMAT &amp; TOEFL/IELTS exams</a:t>
                      </a:r>
                    </a:p>
                  </a:txBody>
                  <a:tcPr marL="50833" marR="50833" marT="25416" marB="25416" anchor="ctr"/>
                </a:tc>
                <a:tc>
                  <a:txBody>
                    <a:bodyPr/>
                    <a:lstStyle/>
                    <a:p>
                      <a:pPr lvl="1" algn="l"/>
                      <a:r>
                        <a:rPr lang="en-IN" sz="1200"/>
                        <a:t>8–12 weeks duration</a:t>
                      </a:r>
                    </a:p>
                  </a:txBody>
                  <a:tcPr marL="50833" marR="50833" marT="25416" marB="25416" anchor="ctr"/>
                </a:tc>
                <a:tc>
                  <a:txBody>
                    <a:bodyPr/>
                    <a:lstStyle/>
                    <a:p>
                      <a:pPr lvl="1" algn="l"/>
                      <a:r>
                        <a:rPr lang="en-IN" sz="1200"/>
                        <a:t>8–12 weeks duration</a:t>
                      </a:r>
                    </a:p>
                  </a:txBody>
                  <a:tcPr marL="50833" marR="50833" marT="25416" marB="25416" anchor="ctr"/>
                </a:tc>
                <a:tc>
                  <a:txBody>
                    <a:bodyPr/>
                    <a:lstStyle/>
                    <a:p>
                      <a:pPr lvl="1" algn="l"/>
                      <a:r>
                        <a:rPr lang="en-IN" sz="1200"/>
                        <a:t>8–12 weeks duration</a:t>
                      </a:r>
                    </a:p>
                  </a:txBody>
                  <a:tcPr marL="50833" marR="50833" marT="25416" marB="25416" anchor="ctr"/>
                </a:tc>
                <a:extLst>
                  <a:ext uri="{0D108BD9-81ED-4DB2-BD59-A6C34878D82A}">
                    <a16:rowId xmlns:a16="http://schemas.microsoft.com/office/drawing/2014/main" xmlns="" val="1829771581"/>
                  </a:ext>
                </a:extLst>
              </a:tr>
              <a:tr h="250698">
                <a:tc>
                  <a:txBody>
                    <a:bodyPr/>
                    <a:lstStyle/>
                    <a:p>
                      <a:pPr lvl="0" algn="l"/>
                      <a:r>
                        <a:rPr lang="en-IN" sz="1200"/>
                        <a:t>Get scores by</a:t>
                      </a:r>
                    </a:p>
                  </a:txBody>
                  <a:tcPr marL="50833" marR="50833" marT="25416" marB="25416" anchor="ctr"/>
                </a:tc>
                <a:tc>
                  <a:txBody>
                    <a:bodyPr/>
                    <a:lstStyle/>
                    <a:p>
                      <a:pPr lvl="1" algn="l"/>
                      <a:r>
                        <a:rPr lang="en-IN" sz="1200"/>
                        <a:t>Oct – Nov</a:t>
                      </a:r>
                    </a:p>
                  </a:txBody>
                  <a:tcPr marL="50833" marR="50833" marT="25416" marB="25416" anchor="ctr"/>
                </a:tc>
                <a:tc>
                  <a:txBody>
                    <a:bodyPr/>
                    <a:lstStyle/>
                    <a:p>
                      <a:pPr lvl="1" algn="l"/>
                      <a:r>
                        <a:rPr lang="en-IN" sz="1200"/>
                        <a:t>May – June</a:t>
                      </a:r>
                    </a:p>
                  </a:txBody>
                  <a:tcPr marL="50833" marR="50833" marT="25416" marB="25416" anchor="ctr"/>
                </a:tc>
                <a:tc>
                  <a:txBody>
                    <a:bodyPr/>
                    <a:lstStyle/>
                    <a:p>
                      <a:pPr lvl="1" algn="l"/>
                      <a:r>
                        <a:rPr lang="en-IN" sz="1200"/>
                        <a:t>Nov – Dec</a:t>
                      </a:r>
                    </a:p>
                  </a:txBody>
                  <a:tcPr marL="50833" marR="50833" marT="25416" marB="25416" anchor="ctr"/>
                </a:tc>
                <a:extLst>
                  <a:ext uri="{0D108BD9-81ED-4DB2-BD59-A6C34878D82A}">
                    <a16:rowId xmlns:a16="http://schemas.microsoft.com/office/drawing/2014/main" xmlns="" val="2809062117"/>
                  </a:ext>
                </a:extLst>
              </a:tr>
              <a:tr h="579176">
                <a:tc>
                  <a:txBody>
                    <a:bodyPr/>
                    <a:lstStyle/>
                    <a:p>
                      <a:pPr lvl="0" algn="l"/>
                      <a:r>
                        <a:rPr lang="en-US" sz="1200"/>
                        <a:t>Selection of Course, Finalization of Universities and reporting of scores</a:t>
                      </a:r>
                    </a:p>
                  </a:txBody>
                  <a:tcPr marL="50833" marR="50833" marT="25416" marB="25416" anchor="ctr"/>
                </a:tc>
                <a:tc>
                  <a:txBody>
                    <a:bodyPr/>
                    <a:lstStyle/>
                    <a:p>
                      <a:pPr lvl="1" algn="l"/>
                      <a:r>
                        <a:rPr lang="en-IN" sz="1200"/>
                        <a:t>2 weeks duration</a:t>
                      </a:r>
                    </a:p>
                  </a:txBody>
                  <a:tcPr marL="50833" marR="50833" marT="25416" marB="25416" anchor="ctr"/>
                </a:tc>
                <a:tc>
                  <a:txBody>
                    <a:bodyPr/>
                    <a:lstStyle/>
                    <a:p>
                      <a:pPr lvl="1" algn="l"/>
                      <a:r>
                        <a:rPr lang="en-IN" sz="1200"/>
                        <a:t>2 weeks duration</a:t>
                      </a:r>
                    </a:p>
                  </a:txBody>
                  <a:tcPr marL="50833" marR="50833" marT="25416" marB="25416" anchor="ctr"/>
                </a:tc>
                <a:tc>
                  <a:txBody>
                    <a:bodyPr/>
                    <a:lstStyle/>
                    <a:p>
                      <a:pPr lvl="1" algn="l"/>
                      <a:r>
                        <a:rPr lang="en-IN" sz="1200"/>
                        <a:t>2 weeks duration</a:t>
                      </a:r>
                    </a:p>
                  </a:txBody>
                  <a:tcPr marL="50833" marR="50833" marT="25416" marB="25416" anchor="ctr"/>
                </a:tc>
                <a:extLst>
                  <a:ext uri="{0D108BD9-81ED-4DB2-BD59-A6C34878D82A}">
                    <a16:rowId xmlns:a16="http://schemas.microsoft.com/office/drawing/2014/main" xmlns="" val="775867917"/>
                  </a:ext>
                </a:extLst>
              </a:tr>
              <a:tr h="446869">
                <a:tc>
                  <a:txBody>
                    <a:bodyPr/>
                    <a:lstStyle/>
                    <a:p>
                      <a:pPr lvl="0" algn="l"/>
                      <a:r>
                        <a:rPr lang="en-US" sz="1200"/>
                        <a:t>Gathering Documents and applying to the Universities</a:t>
                      </a:r>
                    </a:p>
                  </a:txBody>
                  <a:tcPr marL="50833" marR="50833" marT="25416" marB="25416" anchor="ctr"/>
                </a:tc>
                <a:tc>
                  <a:txBody>
                    <a:bodyPr/>
                    <a:lstStyle/>
                    <a:p>
                      <a:pPr lvl="1" algn="l"/>
                      <a:r>
                        <a:rPr lang="en-IN" sz="1200"/>
                        <a:t>2 weeks duration</a:t>
                      </a:r>
                    </a:p>
                  </a:txBody>
                  <a:tcPr marL="50833" marR="50833" marT="25416" marB="25416" anchor="ctr"/>
                </a:tc>
                <a:tc>
                  <a:txBody>
                    <a:bodyPr/>
                    <a:lstStyle/>
                    <a:p>
                      <a:pPr lvl="1" algn="l"/>
                      <a:r>
                        <a:rPr lang="en-IN" sz="1200"/>
                        <a:t>2 weeks duration</a:t>
                      </a:r>
                    </a:p>
                  </a:txBody>
                  <a:tcPr marL="50833" marR="50833" marT="25416" marB="25416" anchor="ctr"/>
                </a:tc>
                <a:tc>
                  <a:txBody>
                    <a:bodyPr/>
                    <a:lstStyle/>
                    <a:p>
                      <a:pPr lvl="1" algn="l"/>
                      <a:r>
                        <a:rPr lang="en-IN" sz="1200"/>
                        <a:t>2 weeks duration</a:t>
                      </a:r>
                    </a:p>
                  </a:txBody>
                  <a:tcPr marL="50833" marR="50833" marT="25416" marB="25416" anchor="ctr"/>
                </a:tc>
                <a:extLst>
                  <a:ext uri="{0D108BD9-81ED-4DB2-BD59-A6C34878D82A}">
                    <a16:rowId xmlns:a16="http://schemas.microsoft.com/office/drawing/2014/main" xmlns="" val="3651806666"/>
                  </a:ext>
                </a:extLst>
              </a:tr>
              <a:tr h="579176">
                <a:tc>
                  <a:txBody>
                    <a:bodyPr/>
                    <a:lstStyle/>
                    <a:p>
                      <a:pPr lvl="0" algn="l"/>
                      <a:r>
                        <a:rPr lang="en-US" sz="1200"/>
                        <a:t>Arranging funds (through Education Loan or Self) / IT Returns</a:t>
                      </a:r>
                    </a:p>
                  </a:txBody>
                  <a:tcPr marL="50833" marR="50833" marT="25416" marB="25416" anchor="ctr"/>
                </a:tc>
                <a:tc>
                  <a:txBody>
                    <a:bodyPr/>
                    <a:lstStyle/>
                    <a:p>
                      <a:pPr lvl="1" algn="l"/>
                      <a:r>
                        <a:rPr lang="en-IN" sz="1200"/>
                        <a:t>2 weeks duration</a:t>
                      </a:r>
                    </a:p>
                  </a:txBody>
                  <a:tcPr marL="50833" marR="50833" marT="25416" marB="25416" anchor="ctr"/>
                </a:tc>
                <a:tc>
                  <a:txBody>
                    <a:bodyPr/>
                    <a:lstStyle/>
                    <a:p>
                      <a:pPr lvl="1" algn="l"/>
                      <a:r>
                        <a:rPr lang="en-IN" sz="1200"/>
                        <a:t>2 weeks duration</a:t>
                      </a:r>
                    </a:p>
                  </a:txBody>
                  <a:tcPr marL="50833" marR="50833" marT="25416" marB="25416" anchor="ctr"/>
                </a:tc>
                <a:tc>
                  <a:txBody>
                    <a:bodyPr/>
                    <a:lstStyle/>
                    <a:p>
                      <a:pPr lvl="1" algn="l"/>
                      <a:r>
                        <a:rPr lang="en-IN" sz="1200"/>
                        <a:t>2 weeks duration</a:t>
                      </a:r>
                    </a:p>
                  </a:txBody>
                  <a:tcPr marL="50833" marR="50833" marT="25416" marB="25416" anchor="ctr"/>
                </a:tc>
                <a:extLst>
                  <a:ext uri="{0D108BD9-81ED-4DB2-BD59-A6C34878D82A}">
                    <a16:rowId xmlns:a16="http://schemas.microsoft.com/office/drawing/2014/main" xmlns="" val="495226426"/>
                  </a:ext>
                </a:extLst>
              </a:tr>
              <a:tr h="752936">
                <a:tc>
                  <a:txBody>
                    <a:bodyPr/>
                    <a:lstStyle/>
                    <a:p>
                      <a:pPr lvl="0" algn="l"/>
                      <a:r>
                        <a:rPr lang="en-US" sz="1200" dirty="0"/>
                        <a:t>Receipt of Offer Letters, Activation of university account, Enrollment deposit, etc.</a:t>
                      </a:r>
                    </a:p>
                  </a:txBody>
                  <a:tcPr marL="50833" marR="50833" marT="25416" marB="25416" anchor="ctr"/>
                </a:tc>
                <a:tc>
                  <a:txBody>
                    <a:bodyPr/>
                    <a:lstStyle/>
                    <a:p>
                      <a:pPr lvl="1" algn="l"/>
                      <a:r>
                        <a:rPr lang="en-IN" sz="1200"/>
                        <a:t>April – June</a:t>
                      </a:r>
                    </a:p>
                  </a:txBody>
                  <a:tcPr marL="50833" marR="50833" marT="25416" marB="25416" anchor="ctr"/>
                </a:tc>
                <a:tc>
                  <a:txBody>
                    <a:bodyPr/>
                    <a:lstStyle/>
                    <a:p>
                      <a:pPr lvl="1" algn="l"/>
                      <a:r>
                        <a:rPr lang="en-IN" sz="1200"/>
                        <a:t>Oct – Nov</a:t>
                      </a:r>
                    </a:p>
                  </a:txBody>
                  <a:tcPr marL="50833" marR="50833" marT="25416" marB="25416" anchor="ctr"/>
                </a:tc>
                <a:tc>
                  <a:txBody>
                    <a:bodyPr/>
                    <a:lstStyle/>
                    <a:p>
                      <a:pPr lvl="1" algn="l"/>
                      <a:r>
                        <a:rPr lang="en-IN" sz="1200"/>
                        <a:t>Mar – Apr</a:t>
                      </a:r>
                    </a:p>
                  </a:txBody>
                  <a:tcPr marL="50833" marR="50833" marT="25416" marB="25416" anchor="ctr"/>
                </a:tc>
                <a:extLst>
                  <a:ext uri="{0D108BD9-81ED-4DB2-BD59-A6C34878D82A}">
                    <a16:rowId xmlns:a16="http://schemas.microsoft.com/office/drawing/2014/main" xmlns="" val="1234689485"/>
                  </a:ext>
                </a:extLst>
              </a:tr>
              <a:tr h="752936">
                <a:tc>
                  <a:txBody>
                    <a:bodyPr/>
                    <a:lstStyle/>
                    <a:p>
                      <a:pPr lvl="0" algn="l"/>
                      <a:r>
                        <a:rPr lang="en-US" sz="1200"/>
                        <a:t>Schedule date for VISA Interview, Visa Documentation, Application &amp; get VISA</a:t>
                      </a:r>
                    </a:p>
                  </a:txBody>
                  <a:tcPr marL="50833" marR="50833" marT="25416" marB="25416" anchor="ctr"/>
                </a:tc>
                <a:tc>
                  <a:txBody>
                    <a:bodyPr/>
                    <a:lstStyle/>
                    <a:p>
                      <a:pPr lvl="1" algn="l"/>
                      <a:r>
                        <a:rPr lang="en-IN" sz="1200"/>
                        <a:t>2-3 weeks duration</a:t>
                      </a:r>
                    </a:p>
                  </a:txBody>
                  <a:tcPr marL="50833" marR="50833" marT="25416" marB="25416" anchor="ctr"/>
                </a:tc>
                <a:tc>
                  <a:txBody>
                    <a:bodyPr/>
                    <a:lstStyle/>
                    <a:p>
                      <a:pPr lvl="1" algn="l"/>
                      <a:r>
                        <a:rPr lang="en-IN" sz="1200"/>
                        <a:t>2-3 weeks duration</a:t>
                      </a:r>
                    </a:p>
                  </a:txBody>
                  <a:tcPr marL="50833" marR="50833" marT="25416" marB="25416" anchor="ctr"/>
                </a:tc>
                <a:tc>
                  <a:txBody>
                    <a:bodyPr/>
                    <a:lstStyle/>
                    <a:p>
                      <a:pPr lvl="1" algn="l"/>
                      <a:r>
                        <a:rPr lang="en-IN" sz="1200"/>
                        <a:t>2-3 weeks duration</a:t>
                      </a:r>
                    </a:p>
                  </a:txBody>
                  <a:tcPr marL="50833" marR="50833" marT="25416" marB="25416" anchor="ctr"/>
                </a:tc>
                <a:extLst>
                  <a:ext uri="{0D108BD9-81ED-4DB2-BD59-A6C34878D82A}">
                    <a16:rowId xmlns:a16="http://schemas.microsoft.com/office/drawing/2014/main" xmlns="" val="2761009374"/>
                  </a:ext>
                </a:extLst>
              </a:tr>
              <a:tr h="250698">
                <a:tc>
                  <a:txBody>
                    <a:bodyPr/>
                    <a:lstStyle/>
                    <a:p>
                      <a:pPr lvl="0" algn="l"/>
                      <a:r>
                        <a:rPr lang="en-IN" sz="1200"/>
                        <a:t>Get Visa Approval</a:t>
                      </a:r>
                    </a:p>
                  </a:txBody>
                  <a:tcPr marL="50833" marR="50833" marT="25416" marB="25416" anchor="ctr"/>
                </a:tc>
                <a:tc>
                  <a:txBody>
                    <a:bodyPr/>
                    <a:lstStyle/>
                    <a:p>
                      <a:pPr lvl="1" algn="l"/>
                      <a:r>
                        <a:rPr lang="en-IN" sz="1200"/>
                        <a:t>June – early August</a:t>
                      </a:r>
                    </a:p>
                  </a:txBody>
                  <a:tcPr marL="50833" marR="50833" marT="25416" marB="25416" anchor="ctr"/>
                </a:tc>
                <a:tc>
                  <a:txBody>
                    <a:bodyPr/>
                    <a:lstStyle/>
                    <a:p>
                      <a:pPr lvl="1" algn="l"/>
                      <a:r>
                        <a:rPr lang="en-IN" sz="1200"/>
                        <a:t>Dec – early Jan</a:t>
                      </a:r>
                    </a:p>
                  </a:txBody>
                  <a:tcPr marL="50833" marR="50833" marT="25416" marB="25416" anchor="ctr"/>
                </a:tc>
                <a:tc>
                  <a:txBody>
                    <a:bodyPr/>
                    <a:lstStyle/>
                    <a:p>
                      <a:pPr lvl="1" algn="l"/>
                      <a:r>
                        <a:rPr lang="en-IN" sz="1200"/>
                        <a:t>May – early June</a:t>
                      </a:r>
                    </a:p>
                  </a:txBody>
                  <a:tcPr marL="50833" marR="50833" marT="25416" marB="25416" anchor="ctr"/>
                </a:tc>
                <a:extLst>
                  <a:ext uri="{0D108BD9-81ED-4DB2-BD59-A6C34878D82A}">
                    <a16:rowId xmlns:a16="http://schemas.microsoft.com/office/drawing/2014/main" xmlns="" val="371606153"/>
                  </a:ext>
                </a:extLst>
              </a:tr>
              <a:tr h="579176">
                <a:tc>
                  <a:txBody>
                    <a:bodyPr/>
                    <a:lstStyle/>
                    <a:p>
                      <a:pPr lvl="0" algn="l"/>
                      <a:r>
                        <a:rPr lang="en-IN" sz="1200"/>
                        <a:t>Pre-departure (Forex, Accommodation, Tickets, SIM Card, etc.)</a:t>
                      </a:r>
                    </a:p>
                  </a:txBody>
                  <a:tcPr marL="50833" marR="50833" marT="25416" marB="25416" anchor="ctr"/>
                </a:tc>
                <a:tc>
                  <a:txBody>
                    <a:bodyPr/>
                    <a:lstStyle/>
                    <a:p>
                      <a:pPr lvl="1" algn="l"/>
                      <a:r>
                        <a:rPr lang="en-IN" sz="1200"/>
                        <a:t>July – August</a:t>
                      </a:r>
                    </a:p>
                  </a:txBody>
                  <a:tcPr marL="50833" marR="50833" marT="25416" marB="25416" anchor="ctr"/>
                </a:tc>
                <a:tc>
                  <a:txBody>
                    <a:bodyPr/>
                    <a:lstStyle/>
                    <a:p>
                      <a:pPr lvl="1" algn="l"/>
                      <a:r>
                        <a:rPr lang="en-IN" sz="1200"/>
                        <a:t>Dec – early Jan</a:t>
                      </a:r>
                    </a:p>
                  </a:txBody>
                  <a:tcPr marL="50833" marR="50833" marT="25416" marB="25416" anchor="ctr"/>
                </a:tc>
                <a:tc>
                  <a:txBody>
                    <a:bodyPr/>
                    <a:lstStyle/>
                    <a:p>
                      <a:pPr lvl="1" algn="l"/>
                      <a:r>
                        <a:rPr lang="en-IN" sz="1200"/>
                        <a:t>May – early June</a:t>
                      </a:r>
                    </a:p>
                  </a:txBody>
                  <a:tcPr marL="50833" marR="50833" marT="25416" marB="25416" anchor="ctr"/>
                </a:tc>
                <a:extLst>
                  <a:ext uri="{0D108BD9-81ED-4DB2-BD59-A6C34878D82A}">
                    <a16:rowId xmlns:a16="http://schemas.microsoft.com/office/drawing/2014/main" xmlns="" val="2242864196"/>
                  </a:ext>
                </a:extLst>
              </a:tr>
              <a:tr h="250698">
                <a:tc>
                  <a:txBody>
                    <a:bodyPr/>
                    <a:lstStyle/>
                    <a:p>
                      <a:pPr lvl="0" algn="l"/>
                      <a:r>
                        <a:rPr lang="en-IN" sz="1200"/>
                        <a:t>Enroll with the University</a:t>
                      </a:r>
                    </a:p>
                  </a:txBody>
                  <a:tcPr marL="50833" marR="50833" marT="25416" marB="25416" anchor="ctr"/>
                </a:tc>
                <a:tc>
                  <a:txBody>
                    <a:bodyPr/>
                    <a:lstStyle/>
                    <a:p>
                      <a:pPr lvl="1" algn="l"/>
                      <a:r>
                        <a:rPr lang="en-IN" sz="1200"/>
                        <a:t>Mid August</a:t>
                      </a:r>
                    </a:p>
                  </a:txBody>
                  <a:tcPr marL="50833" marR="50833" marT="25416" marB="25416" anchor="ctr"/>
                </a:tc>
                <a:tc>
                  <a:txBody>
                    <a:bodyPr/>
                    <a:lstStyle/>
                    <a:p>
                      <a:pPr lvl="1" algn="l"/>
                      <a:r>
                        <a:rPr lang="en-IN" sz="1200"/>
                        <a:t>Early Jan</a:t>
                      </a:r>
                    </a:p>
                  </a:txBody>
                  <a:tcPr marL="50833" marR="50833" marT="25416" marB="25416" anchor="ctr"/>
                </a:tc>
                <a:tc>
                  <a:txBody>
                    <a:bodyPr/>
                    <a:lstStyle/>
                    <a:p>
                      <a:pPr lvl="1" algn="l"/>
                      <a:r>
                        <a:rPr lang="en-IN" sz="1200" dirty="0"/>
                        <a:t>May – June</a:t>
                      </a:r>
                    </a:p>
                  </a:txBody>
                  <a:tcPr marL="50833" marR="50833" marT="25416" marB="25416" anchor="ctr"/>
                </a:tc>
                <a:extLst>
                  <a:ext uri="{0D108BD9-81ED-4DB2-BD59-A6C34878D82A}">
                    <a16:rowId xmlns:a16="http://schemas.microsoft.com/office/drawing/2014/main" xmlns="" val="3831200687"/>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33388CC-95DE-1DF4-1C0D-08165C4146CF}"/>
              </a:ext>
            </a:extLst>
          </p:cNvPr>
          <p:cNvSpPr txBox="1"/>
          <p:nvPr/>
        </p:nvSpPr>
        <p:spPr>
          <a:xfrm>
            <a:off x="0" y="194768"/>
            <a:ext cx="11682980" cy="584775"/>
          </a:xfrm>
          <a:prstGeom prst="rect">
            <a:avLst/>
          </a:prstGeom>
          <a:noFill/>
        </p:spPr>
        <p:txBody>
          <a:bodyPr wrap="square" rtlCol="0">
            <a:spAutoFit/>
          </a:bodyPr>
          <a:lstStyle/>
          <a:p>
            <a:pPr marL="11206" algn="ctr" defTabSz="457193">
              <a:spcBef>
                <a:spcPct val="0"/>
              </a:spcBef>
            </a:pPr>
            <a:r>
              <a:rPr lang="en-US" sz="3200" b="1">
                <a:latin typeface="Buenos Aires" pitchFamily="2" charset="0"/>
                <a:ea typeface="+mj-ea"/>
                <a:cs typeface="+mj-cs"/>
              </a:rPr>
              <a:t>Undergraduate Timeline to Apply For USA</a:t>
            </a:r>
            <a:endParaRPr lang="en-IN" sz="3200" b="1">
              <a:latin typeface="Buenos Aires" pitchFamily="2" charset="0"/>
              <a:ea typeface="+mj-ea"/>
              <a:cs typeface="+mj-cs"/>
            </a:endParaRPr>
          </a:p>
        </p:txBody>
      </p:sp>
      <p:graphicFrame>
        <p:nvGraphicFramePr>
          <p:cNvPr id="3" name="Table 2">
            <a:extLst>
              <a:ext uri="{FF2B5EF4-FFF2-40B4-BE49-F238E27FC236}">
                <a16:creationId xmlns:a16="http://schemas.microsoft.com/office/drawing/2014/main" xmlns="" id="{17F671B1-6858-82B3-EBB0-948C0AE4F3F8}"/>
              </a:ext>
            </a:extLst>
          </p:cNvPr>
          <p:cNvGraphicFramePr>
            <a:graphicFrameLocks noGrp="1"/>
          </p:cNvGraphicFramePr>
          <p:nvPr>
            <p:extLst>
              <p:ext uri="{D42A27DB-BD31-4B8C-83A1-F6EECF244321}">
                <p14:modId xmlns:p14="http://schemas.microsoft.com/office/powerpoint/2010/main" xmlns="" val="4017836199"/>
              </p:ext>
            </p:extLst>
          </p:nvPr>
        </p:nvGraphicFramePr>
        <p:xfrm>
          <a:off x="373626" y="1038918"/>
          <a:ext cx="11463698" cy="5409832"/>
        </p:xfrm>
        <a:graphic>
          <a:graphicData uri="http://schemas.openxmlformats.org/drawingml/2006/table">
            <a:tbl>
              <a:tblPr>
                <a:tableStyleId>{BDBED569-4797-4DF1-A0F4-6AAB3CD982D8}</a:tableStyleId>
              </a:tblPr>
              <a:tblGrid>
                <a:gridCol w="4522839">
                  <a:extLst>
                    <a:ext uri="{9D8B030D-6E8A-4147-A177-3AD203B41FA5}">
                      <a16:colId xmlns:a16="http://schemas.microsoft.com/office/drawing/2014/main" xmlns="" val="2959145341"/>
                    </a:ext>
                  </a:extLst>
                </a:gridCol>
                <a:gridCol w="6940859">
                  <a:extLst>
                    <a:ext uri="{9D8B030D-6E8A-4147-A177-3AD203B41FA5}">
                      <a16:colId xmlns:a16="http://schemas.microsoft.com/office/drawing/2014/main" xmlns="" val="1485124399"/>
                    </a:ext>
                  </a:extLst>
                </a:gridCol>
              </a:tblGrid>
              <a:tr h="335252">
                <a:tc>
                  <a:txBody>
                    <a:bodyPr/>
                    <a:lstStyle/>
                    <a:p>
                      <a:pPr algn="ctr"/>
                      <a:r>
                        <a:rPr lang="en-IN" sz="1700" b="1"/>
                        <a:t>Steps</a:t>
                      </a:r>
                      <a:endParaRPr lang="en-IN" sz="1700"/>
                    </a:p>
                  </a:txBody>
                  <a:tcPr marL="83784" marR="83784" marT="41892" marB="41892" anchor="ctr">
                    <a:solidFill>
                      <a:schemeClr val="tx2">
                        <a:lumMod val="40000"/>
                        <a:lumOff val="60000"/>
                      </a:schemeClr>
                    </a:solidFill>
                  </a:tcPr>
                </a:tc>
                <a:tc>
                  <a:txBody>
                    <a:bodyPr/>
                    <a:lstStyle/>
                    <a:p>
                      <a:pPr algn="ctr"/>
                      <a:r>
                        <a:rPr lang="en-IN" sz="1700" b="1"/>
                        <a:t>Timeline/Details</a:t>
                      </a:r>
                      <a:endParaRPr lang="en-IN" sz="1700"/>
                    </a:p>
                  </a:txBody>
                  <a:tcPr marL="83784" marR="83784" marT="41892" marB="41892" anchor="ctr">
                    <a:solidFill>
                      <a:schemeClr val="tx2">
                        <a:lumMod val="40000"/>
                        <a:lumOff val="60000"/>
                      </a:schemeClr>
                    </a:solidFill>
                  </a:tcPr>
                </a:tc>
                <a:extLst>
                  <a:ext uri="{0D108BD9-81ED-4DB2-BD59-A6C34878D82A}">
                    <a16:rowId xmlns:a16="http://schemas.microsoft.com/office/drawing/2014/main" xmlns="" val="2278573120"/>
                  </a:ext>
                </a:extLst>
              </a:tr>
              <a:tr h="335252">
                <a:tc>
                  <a:txBody>
                    <a:bodyPr/>
                    <a:lstStyle/>
                    <a:p>
                      <a:r>
                        <a:rPr lang="en-US" sz="1400"/>
                        <a:t>Coaching &amp; preparing for SAT/ACT exam after 10th Std.</a:t>
                      </a:r>
                    </a:p>
                  </a:txBody>
                  <a:tcPr marL="83784" marR="83784" marT="41892" marB="41892" anchor="ctr"/>
                </a:tc>
                <a:tc>
                  <a:txBody>
                    <a:bodyPr/>
                    <a:lstStyle/>
                    <a:p>
                      <a:r>
                        <a:rPr lang="en-IN" sz="1400"/>
                        <a:t>8–12 weeks duration</a:t>
                      </a:r>
                    </a:p>
                  </a:txBody>
                  <a:tcPr marL="83784" marR="83784" marT="41892" marB="41892" anchor="ctr"/>
                </a:tc>
                <a:extLst>
                  <a:ext uri="{0D108BD9-81ED-4DB2-BD59-A6C34878D82A}">
                    <a16:rowId xmlns:a16="http://schemas.microsoft.com/office/drawing/2014/main" xmlns="" val="2936165326"/>
                  </a:ext>
                </a:extLst>
              </a:tr>
              <a:tr h="838189">
                <a:tc>
                  <a:txBody>
                    <a:bodyPr/>
                    <a:lstStyle/>
                    <a:p>
                      <a:r>
                        <a:rPr lang="en-US" sz="1400"/>
                        <a:t>Plan SAT/ACT test in any of the following months</a:t>
                      </a:r>
                    </a:p>
                  </a:txBody>
                  <a:tcPr marL="83784" marR="83784" marT="41892" marB="41892" anchor="ctr"/>
                </a:tc>
                <a:tc>
                  <a:txBody>
                    <a:bodyPr/>
                    <a:lstStyle/>
                    <a:p>
                      <a:r>
                        <a:rPr lang="en-US" sz="1400"/>
                        <a:t>SAT:  May, Aug, Oct, Dec (When in 11th Std) </a:t>
                      </a:r>
                    </a:p>
                    <a:p>
                      <a:r>
                        <a:rPr lang="en-US" sz="1400"/>
                        <a:t>Mar, May, Aug, Oct, Dec (When in 12th Std) </a:t>
                      </a:r>
                    </a:p>
                    <a:p>
                      <a:endParaRPr lang="en-US" sz="1400"/>
                    </a:p>
                    <a:p>
                      <a:r>
                        <a:rPr lang="en-US" sz="1400"/>
                        <a:t>ACT: </a:t>
                      </a:r>
                    </a:p>
                    <a:p>
                      <a:r>
                        <a:rPr lang="en-US" sz="1400"/>
                        <a:t>Sept, Oct, Dec, Feb, April (When in 11th Std) </a:t>
                      </a:r>
                    </a:p>
                    <a:p>
                      <a:r>
                        <a:rPr lang="en-US" sz="1400"/>
                        <a:t>June, July (When in 12th Std)</a:t>
                      </a:r>
                    </a:p>
                  </a:txBody>
                  <a:tcPr marL="83784" marR="83784" marT="41892" marB="41892" anchor="ctr"/>
                </a:tc>
                <a:extLst>
                  <a:ext uri="{0D108BD9-81ED-4DB2-BD59-A6C34878D82A}">
                    <a16:rowId xmlns:a16="http://schemas.microsoft.com/office/drawing/2014/main" xmlns="" val="1455107524"/>
                  </a:ext>
                </a:extLst>
              </a:tr>
              <a:tr h="335252">
                <a:tc>
                  <a:txBody>
                    <a:bodyPr/>
                    <a:lstStyle/>
                    <a:p>
                      <a:r>
                        <a:rPr lang="en-US" sz="1400"/>
                        <a:t>Free score reporting can be done</a:t>
                      </a:r>
                    </a:p>
                  </a:txBody>
                  <a:tcPr marL="83784" marR="83784" marT="41892" marB="41892" anchor="ctr"/>
                </a:tc>
                <a:tc>
                  <a:txBody>
                    <a:bodyPr/>
                    <a:lstStyle/>
                    <a:p>
                      <a:r>
                        <a:rPr lang="en-US" sz="1400"/>
                        <a:t>SAT: Within 9 days of exam </a:t>
                      </a:r>
                    </a:p>
                    <a:p>
                      <a:r>
                        <a:rPr lang="en-US" sz="1400"/>
                        <a:t>ACT: Within 5 days of exam</a:t>
                      </a:r>
                    </a:p>
                  </a:txBody>
                  <a:tcPr marL="83784" marR="83784" marT="41892" marB="41892" anchor="ctr"/>
                </a:tc>
                <a:extLst>
                  <a:ext uri="{0D108BD9-81ED-4DB2-BD59-A6C34878D82A}">
                    <a16:rowId xmlns:a16="http://schemas.microsoft.com/office/drawing/2014/main" xmlns="" val="3331647690"/>
                  </a:ext>
                </a:extLst>
              </a:tr>
              <a:tr h="335252">
                <a:tc>
                  <a:txBody>
                    <a:bodyPr/>
                    <a:lstStyle/>
                    <a:p>
                      <a:r>
                        <a:rPr lang="en-IN" sz="1400"/>
                        <a:t>Get SAT/ACT scores</a:t>
                      </a:r>
                    </a:p>
                  </a:txBody>
                  <a:tcPr marL="83784" marR="83784" marT="41892" marB="41892" anchor="ctr"/>
                </a:tc>
                <a:tc>
                  <a:txBody>
                    <a:bodyPr/>
                    <a:lstStyle/>
                    <a:p>
                      <a:r>
                        <a:rPr lang="en-US" sz="1400"/>
                        <a:t>Within 2 weeks after the exam</a:t>
                      </a:r>
                    </a:p>
                  </a:txBody>
                  <a:tcPr marL="83784" marR="83784" marT="41892" marB="41892" anchor="ctr"/>
                </a:tc>
                <a:extLst>
                  <a:ext uri="{0D108BD9-81ED-4DB2-BD59-A6C34878D82A}">
                    <a16:rowId xmlns:a16="http://schemas.microsoft.com/office/drawing/2014/main" xmlns="" val="2233800387"/>
                  </a:ext>
                </a:extLst>
              </a:tr>
              <a:tr h="335252">
                <a:tc>
                  <a:txBody>
                    <a:bodyPr/>
                    <a:lstStyle/>
                    <a:p>
                      <a:r>
                        <a:rPr lang="en-IN" sz="1400"/>
                        <a:t>Take TOEFL/IELTS</a:t>
                      </a:r>
                    </a:p>
                  </a:txBody>
                  <a:tcPr marL="83784" marR="83784" marT="41892" marB="41892" anchor="ctr"/>
                </a:tc>
                <a:tc>
                  <a:txBody>
                    <a:bodyPr/>
                    <a:lstStyle/>
                    <a:p>
                      <a:r>
                        <a:rPr lang="en-IN" sz="1400"/>
                        <a:t>Before September (12th Std)</a:t>
                      </a:r>
                    </a:p>
                  </a:txBody>
                  <a:tcPr marL="83784" marR="83784" marT="41892" marB="41892" anchor="ctr"/>
                </a:tc>
                <a:extLst>
                  <a:ext uri="{0D108BD9-81ED-4DB2-BD59-A6C34878D82A}">
                    <a16:rowId xmlns:a16="http://schemas.microsoft.com/office/drawing/2014/main" xmlns="" val="1669145239"/>
                  </a:ext>
                </a:extLst>
              </a:tr>
              <a:tr h="335252">
                <a:tc>
                  <a:txBody>
                    <a:bodyPr/>
                    <a:lstStyle/>
                    <a:p>
                      <a:r>
                        <a:rPr lang="en-US" sz="1400"/>
                        <a:t>Identifying and curating the college list</a:t>
                      </a:r>
                    </a:p>
                  </a:txBody>
                  <a:tcPr marL="83784" marR="83784" marT="41892" marB="41892" anchor="ctr"/>
                </a:tc>
                <a:tc>
                  <a:txBody>
                    <a:bodyPr/>
                    <a:lstStyle/>
                    <a:p>
                      <a:r>
                        <a:rPr lang="en-IN" sz="1400"/>
                        <a:t>September – November</a:t>
                      </a:r>
                    </a:p>
                  </a:txBody>
                  <a:tcPr marL="83784" marR="83784" marT="41892" marB="41892" anchor="ctr"/>
                </a:tc>
                <a:extLst>
                  <a:ext uri="{0D108BD9-81ED-4DB2-BD59-A6C34878D82A}">
                    <a16:rowId xmlns:a16="http://schemas.microsoft.com/office/drawing/2014/main" xmlns="" val="1906488263"/>
                  </a:ext>
                </a:extLst>
              </a:tr>
              <a:tr h="335252">
                <a:tc>
                  <a:txBody>
                    <a:bodyPr/>
                    <a:lstStyle/>
                    <a:p>
                      <a:r>
                        <a:rPr lang="en-US" sz="1400"/>
                        <a:t>Gathering Documents &amp; Applying to Universities</a:t>
                      </a:r>
                    </a:p>
                  </a:txBody>
                  <a:tcPr marL="83784" marR="83784" marT="41892" marB="41892" anchor="ctr"/>
                </a:tc>
                <a:tc>
                  <a:txBody>
                    <a:bodyPr/>
                    <a:lstStyle/>
                    <a:p>
                      <a:r>
                        <a:rPr lang="en-IN" sz="1400"/>
                        <a:t>October – December</a:t>
                      </a:r>
                    </a:p>
                  </a:txBody>
                  <a:tcPr marL="83784" marR="83784" marT="41892" marB="41892" anchor="ctr"/>
                </a:tc>
                <a:extLst>
                  <a:ext uri="{0D108BD9-81ED-4DB2-BD59-A6C34878D82A}">
                    <a16:rowId xmlns:a16="http://schemas.microsoft.com/office/drawing/2014/main" xmlns="" val="478755459"/>
                  </a:ext>
                </a:extLst>
              </a:tr>
              <a:tr h="335252">
                <a:tc>
                  <a:txBody>
                    <a:bodyPr/>
                    <a:lstStyle/>
                    <a:p>
                      <a:r>
                        <a:rPr lang="en-US" sz="1400"/>
                        <a:t>Receive Acceptance &amp; Pay the Enrollment Deposit</a:t>
                      </a:r>
                    </a:p>
                  </a:txBody>
                  <a:tcPr marL="83784" marR="83784" marT="41892" marB="41892" anchor="ctr"/>
                </a:tc>
                <a:tc>
                  <a:txBody>
                    <a:bodyPr/>
                    <a:lstStyle/>
                    <a:p>
                      <a:r>
                        <a:rPr lang="en-IN" sz="1400"/>
                        <a:t>April – May</a:t>
                      </a:r>
                    </a:p>
                  </a:txBody>
                  <a:tcPr marL="83784" marR="83784" marT="41892" marB="41892" anchor="ctr"/>
                </a:tc>
                <a:extLst>
                  <a:ext uri="{0D108BD9-81ED-4DB2-BD59-A6C34878D82A}">
                    <a16:rowId xmlns:a16="http://schemas.microsoft.com/office/drawing/2014/main" xmlns="" val="2279358947"/>
                  </a:ext>
                </a:extLst>
              </a:tr>
              <a:tr h="335252">
                <a:tc>
                  <a:txBody>
                    <a:bodyPr/>
                    <a:lstStyle/>
                    <a:p>
                      <a:r>
                        <a:rPr lang="en-US" sz="1400"/>
                        <a:t>Time required for Visa Documentation &amp; Application</a:t>
                      </a:r>
                    </a:p>
                  </a:txBody>
                  <a:tcPr marL="83784" marR="83784" marT="41892" marB="41892" anchor="ctr"/>
                </a:tc>
                <a:tc>
                  <a:txBody>
                    <a:bodyPr/>
                    <a:lstStyle/>
                    <a:p>
                      <a:r>
                        <a:rPr lang="en-IN" sz="1400"/>
                        <a:t>2-3 weeks</a:t>
                      </a:r>
                    </a:p>
                  </a:txBody>
                  <a:tcPr marL="83784" marR="83784" marT="41892" marB="41892" anchor="ctr"/>
                </a:tc>
                <a:extLst>
                  <a:ext uri="{0D108BD9-81ED-4DB2-BD59-A6C34878D82A}">
                    <a16:rowId xmlns:a16="http://schemas.microsoft.com/office/drawing/2014/main" xmlns="" val="1644048988"/>
                  </a:ext>
                </a:extLst>
              </a:tr>
              <a:tr h="335252">
                <a:tc>
                  <a:txBody>
                    <a:bodyPr/>
                    <a:lstStyle/>
                    <a:p>
                      <a:r>
                        <a:rPr lang="en-IN" sz="1400"/>
                        <a:t>Get Visa Approval</a:t>
                      </a:r>
                    </a:p>
                  </a:txBody>
                  <a:tcPr marL="83784" marR="83784" marT="41892" marB="41892" anchor="ctr"/>
                </a:tc>
                <a:tc>
                  <a:txBody>
                    <a:bodyPr/>
                    <a:lstStyle/>
                    <a:p>
                      <a:r>
                        <a:rPr lang="en-IN" sz="1400"/>
                        <a:t>June – August</a:t>
                      </a:r>
                    </a:p>
                  </a:txBody>
                  <a:tcPr marL="83784" marR="83784" marT="41892" marB="41892" anchor="ctr"/>
                </a:tc>
                <a:extLst>
                  <a:ext uri="{0D108BD9-81ED-4DB2-BD59-A6C34878D82A}">
                    <a16:rowId xmlns:a16="http://schemas.microsoft.com/office/drawing/2014/main" xmlns="" val="4111817467"/>
                  </a:ext>
                </a:extLst>
              </a:tr>
              <a:tr h="335252">
                <a:tc>
                  <a:txBody>
                    <a:bodyPr/>
                    <a:lstStyle/>
                    <a:p>
                      <a:r>
                        <a:rPr lang="en-IN" sz="1400"/>
                        <a:t>Enroll with the University</a:t>
                      </a:r>
                    </a:p>
                  </a:txBody>
                  <a:tcPr marL="83784" marR="83784" marT="41892" marB="41892" anchor="ctr"/>
                </a:tc>
                <a:tc>
                  <a:txBody>
                    <a:bodyPr/>
                    <a:lstStyle/>
                    <a:p>
                      <a:r>
                        <a:rPr lang="en-IN" sz="1400"/>
                        <a:t>By August (Fall Intake)</a:t>
                      </a:r>
                    </a:p>
                  </a:txBody>
                  <a:tcPr marL="83784" marR="83784" marT="41892" marB="41892" anchor="ctr"/>
                </a:tc>
                <a:extLst>
                  <a:ext uri="{0D108BD9-81ED-4DB2-BD59-A6C34878D82A}">
                    <a16:rowId xmlns:a16="http://schemas.microsoft.com/office/drawing/2014/main" xmlns="" val="3249646070"/>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457200"/>
            <a:ext cx="12430125" cy="68580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6000" dirty="0" smtClean="0"/>
              <a:t>Thank You</a:t>
            </a:r>
            <a:endParaRPr lang="en-US" sz="6000" dirty="0"/>
          </a:p>
        </p:txBody>
      </p:sp>
      <p:sp>
        <p:nvSpPr>
          <p:cNvPr id="7" name="5-Point Star 6"/>
          <p:cNvSpPr/>
          <p:nvPr/>
        </p:nvSpPr>
        <p:spPr>
          <a:xfrm>
            <a:off x="8613775" y="4495800"/>
            <a:ext cx="533400" cy="381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10290175" y="5410200"/>
            <a:ext cx="3810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9375775" y="5029200"/>
            <a:ext cx="609600" cy="4572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003322" y="252632"/>
            <a:ext cx="8229600" cy="1143000"/>
          </a:xfrm>
          <a:prstGeom prst="rect">
            <a:avLst/>
          </a:prstGeom>
        </p:spPr>
        <p:txBody>
          <a:bodyPr>
            <a:normAutofit/>
          </a:body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3200" b="1" i="0" u="none" strike="noStrike" kern="1200" cap="none" spc="0" normalizeH="0" baseline="0" noProof="0" smtClean="0">
                <a:ln>
                  <a:noFill/>
                </a:ln>
                <a:solidFill>
                  <a:schemeClr val="tx1"/>
                </a:solidFill>
                <a:effectLst/>
                <a:uLnTx/>
                <a:uFillTx/>
                <a:latin typeface="Buenos Aires" pitchFamily="2" charset="0"/>
                <a:ea typeface="+mn-ea"/>
                <a:cs typeface="+mn-cs"/>
              </a:rPr>
              <a:t>Types of Institutions in USA</a:t>
            </a:r>
            <a:endParaRPr kumimoji="0" lang="en-US" sz="3200" b="1" i="0" u="none" strike="noStrike" kern="1200" cap="none" spc="0" normalizeH="0" baseline="0" noProof="0">
              <a:ln>
                <a:noFill/>
              </a:ln>
              <a:solidFill>
                <a:schemeClr val="tx1"/>
              </a:solidFill>
              <a:effectLst/>
              <a:uLnTx/>
              <a:uFillTx/>
              <a:latin typeface="Buenos Aires" pitchFamily="2" charset="0"/>
              <a:ea typeface="+mn-ea"/>
              <a:cs typeface="+mn-cs"/>
            </a:endParaRPr>
          </a:p>
        </p:txBody>
      </p:sp>
      <p:sp>
        <p:nvSpPr>
          <p:cNvPr id="3" name="Rectangle: Rounded Corners 4">
            <a:extLst>
              <a:ext uri="{FF2B5EF4-FFF2-40B4-BE49-F238E27FC236}">
                <a16:creationId xmlns:a16="http://schemas.microsoft.com/office/drawing/2014/main" xmlns="" id="{43BE31A2-12D7-B06E-D362-999B04DE6298}"/>
              </a:ext>
            </a:extLst>
          </p:cNvPr>
          <p:cNvSpPr>
            <a:spLocks noGrp="1" noRot="1" noMove="1" noResize="1" noEditPoints="1" noAdjustHandles="1" noChangeArrowheads="1" noChangeShapeType="1"/>
          </p:cNvSpPr>
          <p:nvPr/>
        </p:nvSpPr>
        <p:spPr>
          <a:xfrm>
            <a:off x="252064" y="1709226"/>
            <a:ext cx="2827606" cy="4051495"/>
          </a:xfrm>
          <a:prstGeom prst="roundRect">
            <a:avLst/>
          </a:prstGeom>
          <a:solidFill>
            <a:schemeClr val="tx2">
              <a:lumMod val="40000"/>
              <a:lumOff val="6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4" name="Rectangle: Rounded Corners 5">
            <a:extLst>
              <a:ext uri="{FF2B5EF4-FFF2-40B4-BE49-F238E27FC236}">
                <a16:creationId xmlns:a16="http://schemas.microsoft.com/office/drawing/2014/main" xmlns="" id="{727B361E-10CD-3C1A-066A-CFCBAFEA58D9}"/>
              </a:ext>
            </a:extLst>
          </p:cNvPr>
          <p:cNvSpPr>
            <a:spLocks noGrp="1" noRot="1" noMove="1" noResize="1" noEditPoints="1" noAdjustHandles="1" noChangeArrowheads="1" noChangeShapeType="1"/>
          </p:cNvSpPr>
          <p:nvPr/>
        </p:nvSpPr>
        <p:spPr>
          <a:xfrm>
            <a:off x="3233091" y="1709225"/>
            <a:ext cx="2827606" cy="4051495"/>
          </a:xfrm>
          <a:prstGeom prst="roundRect">
            <a:avLst/>
          </a:prstGeom>
          <a:solidFill>
            <a:schemeClr val="tx2">
              <a:lumMod val="40000"/>
              <a:lumOff val="6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5" name="Rectangle: Rounded Corners 6">
            <a:extLst>
              <a:ext uri="{FF2B5EF4-FFF2-40B4-BE49-F238E27FC236}">
                <a16:creationId xmlns:a16="http://schemas.microsoft.com/office/drawing/2014/main" xmlns="" id="{3D7CA089-36E2-462C-E670-21E58230FB64}"/>
              </a:ext>
            </a:extLst>
          </p:cNvPr>
          <p:cNvSpPr>
            <a:spLocks noGrp="1" noRot="1" noMove="1" noResize="1" noEditPoints="1" noAdjustHandles="1" noChangeArrowheads="1" noChangeShapeType="1"/>
          </p:cNvSpPr>
          <p:nvPr/>
        </p:nvSpPr>
        <p:spPr>
          <a:xfrm>
            <a:off x="6241099" y="1677573"/>
            <a:ext cx="2827606" cy="4051495"/>
          </a:xfrm>
          <a:prstGeom prst="roundRect">
            <a:avLst/>
          </a:prstGeom>
          <a:solidFill>
            <a:schemeClr val="tx2">
              <a:lumMod val="40000"/>
              <a:lumOff val="6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6" name="Rectangle: Rounded Corners 7">
            <a:extLst>
              <a:ext uri="{FF2B5EF4-FFF2-40B4-BE49-F238E27FC236}">
                <a16:creationId xmlns:a16="http://schemas.microsoft.com/office/drawing/2014/main" xmlns="" id="{C50AFB55-31D2-61AB-149C-99144DA637A9}"/>
              </a:ext>
            </a:extLst>
          </p:cNvPr>
          <p:cNvSpPr>
            <a:spLocks noGrp="1" noRot="1" noMove="1" noResize="1" noEditPoints="1" noAdjustHandles="1" noChangeArrowheads="1" noChangeShapeType="1"/>
          </p:cNvSpPr>
          <p:nvPr/>
        </p:nvSpPr>
        <p:spPr>
          <a:xfrm>
            <a:off x="9222126" y="1677572"/>
            <a:ext cx="2901048" cy="4051495"/>
          </a:xfrm>
          <a:prstGeom prst="roundRect">
            <a:avLst/>
          </a:prstGeom>
          <a:solidFill>
            <a:schemeClr val="tx2">
              <a:lumMod val="40000"/>
              <a:lumOff val="60000"/>
            </a:schemeClr>
          </a:solidFill>
          <a:ln>
            <a:noFill/>
          </a:ln>
          <a:effectLst>
            <a:outerShdw blurRad="76200" dir="18900000" sy="23000" kx="-1200000" algn="bl" rotWithShape="0">
              <a:prstClr val="black">
                <a:alpha val="2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sp>
        <p:nvSpPr>
          <p:cNvPr id="7" name="TextBox 6">
            <a:extLst>
              <a:ext uri="{FF2B5EF4-FFF2-40B4-BE49-F238E27FC236}">
                <a16:creationId xmlns:a16="http://schemas.microsoft.com/office/drawing/2014/main" xmlns="" id="{EE0EB7F2-50DC-5D4C-5CE4-36C74A647C4A}"/>
              </a:ext>
            </a:extLst>
          </p:cNvPr>
          <p:cNvSpPr txBox="1">
            <a:spLocks noGrp="1" noRot="1" noMove="1" noResize="1" noEditPoints="1" noAdjustHandles="1" noChangeArrowheads="1" noChangeShapeType="1"/>
          </p:cNvSpPr>
          <p:nvPr/>
        </p:nvSpPr>
        <p:spPr>
          <a:xfrm>
            <a:off x="630568" y="2029265"/>
            <a:ext cx="2037338" cy="369332"/>
          </a:xfrm>
          <a:prstGeom prst="rect">
            <a:avLst/>
          </a:prstGeom>
          <a:solidFill>
            <a:schemeClr val="tx2">
              <a:lumMod val="40000"/>
              <a:lumOff val="60000"/>
            </a:schemeClr>
          </a:solidFill>
        </p:spPr>
        <p:txBody>
          <a:bodyPr wrap="square" rtlCol="0">
            <a:spAutoFit/>
          </a:bodyPr>
          <a:lstStyle/>
          <a:p>
            <a:pPr algn="ctr"/>
            <a:r>
              <a:rPr lang="en-IN" b="1">
                <a:latin typeface="Buenos Aires" pitchFamily="2" charset="0"/>
              </a:rPr>
              <a:t>Public Universities</a:t>
            </a:r>
          </a:p>
        </p:txBody>
      </p:sp>
      <p:sp>
        <p:nvSpPr>
          <p:cNvPr id="8" name="TextBox 7">
            <a:extLst>
              <a:ext uri="{FF2B5EF4-FFF2-40B4-BE49-F238E27FC236}">
                <a16:creationId xmlns:a16="http://schemas.microsoft.com/office/drawing/2014/main" xmlns="" id="{BA453FA0-529D-65C9-262B-A907CA6D7B73}"/>
              </a:ext>
            </a:extLst>
          </p:cNvPr>
          <p:cNvSpPr txBox="1">
            <a:spLocks noGrp="1" noRot="1" noMove="1" noResize="1" noEditPoints="1" noAdjustHandles="1" noChangeArrowheads="1" noChangeShapeType="1"/>
          </p:cNvSpPr>
          <p:nvPr/>
        </p:nvSpPr>
        <p:spPr>
          <a:xfrm>
            <a:off x="3565005" y="2026920"/>
            <a:ext cx="2037338" cy="369332"/>
          </a:xfrm>
          <a:prstGeom prst="rect">
            <a:avLst/>
          </a:prstGeom>
          <a:solidFill>
            <a:schemeClr val="tx2">
              <a:lumMod val="40000"/>
              <a:lumOff val="60000"/>
            </a:schemeClr>
          </a:solidFill>
        </p:spPr>
        <p:txBody>
          <a:bodyPr wrap="square" rtlCol="0">
            <a:spAutoFit/>
          </a:bodyPr>
          <a:lstStyle/>
          <a:p>
            <a:pPr algn="ctr"/>
            <a:r>
              <a:rPr lang="en-IN" b="1" dirty="0">
                <a:latin typeface="Buenos Aires" pitchFamily="2" charset="0"/>
              </a:rPr>
              <a:t>Private Universities</a:t>
            </a:r>
          </a:p>
        </p:txBody>
      </p:sp>
      <p:sp>
        <p:nvSpPr>
          <p:cNvPr id="9" name="TextBox 8">
            <a:extLst>
              <a:ext uri="{FF2B5EF4-FFF2-40B4-BE49-F238E27FC236}">
                <a16:creationId xmlns:a16="http://schemas.microsoft.com/office/drawing/2014/main" xmlns="" id="{6DC14012-A2B1-9748-9D4C-17E878443A68}"/>
              </a:ext>
            </a:extLst>
          </p:cNvPr>
          <p:cNvSpPr txBox="1">
            <a:spLocks noGrp="1" noRot="1" noMove="1" noResize="1" noEditPoints="1" noAdjustHandles="1" noChangeArrowheads="1" noChangeShapeType="1"/>
          </p:cNvSpPr>
          <p:nvPr/>
        </p:nvSpPr>
        <p:spPr>
          <a:xfrm>
            <a:off x="6622742" y="1983316"/>
            <a:ext cx="2037338" cy="646331"/>
          </a:xfrm>
          <a:prstGeom prst="rect">
            <a:avLst/>
          </a:prstGeom>
          <a:solidFill>
            <a:schemeClr val="tx2">
              <a:lumMod val="40000"/>
              <a:lumOff val="60000"/>
            </a:schemeClr>
          </a:solidFill>
        </p:spPr>
        <p:txBody>
          <a:bodyPr wrap="square" rtlCol="0">
            <a:spAutoFit/>
          </a:bodyPr>
          <a:lstStyle/>
          <a:p>
            <a:pPr algn="ctr"/>
            <a:r>
              <a:rPr lang="en-IN" b="1">
                <a:latin typeface="Buenos Aires" pitchFamily="2" charset="0"/>
              </a:rPr>
              <a:t>Community Colleges</a:t>
            </a:r>
          </a:p>
        </p:txBody>
      </p:sp>
      <p:sp>
        <p:nvSpPr>
          <p:cNvPr id="10" name="TextBox 9">
            <a:extLst>
              <a:ext uri="{FF2B5EF4-FFF2-40B4-BE49-F238E27FC236}">
                <a16:creationId xmlns:a16="http://schemas.microsoft.com/office/drawing/2014/main" xmlns="" id="{AA14DA58-C17B-22EB-4B82-0EDEC6B809FD}"/>
              </a:ext>
            </a:extLst>
          </p:cNvPr>
          <p:cNvSpPr txBox="1">
            <a:spLocks noGrp="1" noRot="1" noMove="1" noResize="1" noEditPoints="1" noAdjustHandles="1" noChangeArrowheads="1" noChangeShapeType="1"/>
          </p:cNvSpPr>
          <p:nvPr/>
        </p:nvSpPr>
        <p:spPr>
          <a:xfrm>
            <a:off x="9638092" y="1848880"/>
            <a:ext cx="2037338" cy="369332"/>
          </a:xfrm>
          <a:prstGeom prst="rect">
            <a:avLst/>
          </a:prstGeom>
          <a:solidFill>
            <a:schemeClr val="tx2">
              <a:lumMod val="40000"/>
              <a:lumOff val="60000"/>
            </a:schemeClr>
          </a:solidFill>
        </p:spPr>
        <p:txBody>
          <a:bodyPr wrap="square" rtlCol="0">
            <a:spAutoFit/>
          </a:bodyPr>
          <a:lstStyle/>
          <a:p>
            <a:pPr algn="ctr"/>
            <a:r>
              <a:rPr lang="en-IN" b="1">
                <a:latin typeface="Buenos Aires" pitchFamily="2" charset="0"/>
              </a:rPr>
              <a:t>Ivy League Schools</a:t>
            </a:r>
          </a:p>
        </p:txBody>
      </p:sp>
      <p:sp>
        <p:nvSpPr>
          <p:cNvPr id="11" name="TextBox 10">
            <a:extLst>
              <a:ext uri="{FF2B5EF4-FFF2-40B4-BE49-F238E27FC236}">
                <a16:creationId xmlns:a16="http://schemas.microsoft.com/office/drawing/2014/main" xmlns="" id="{8B393F0F-7884-8DA1-E02B-8D4A7FF4C761}"/>
              </a:ext>
            </a:extLst>
          </p:cNvPr>
          <p:cNvSpPr txBox="1">
            <a:spLocks noGrp="1" noRot="1" noMove="1" noResize="1" noEditPoints="1" noAdjustHandles="1" noChangeArrowheads="1" noChangeShapeType="1"/>
          </p:cNvSpPr>
          <p:nvPr/>
        </p:nvSpPr>
        <p:spPr>
          <a:xfrm>
            <a:off x="415837" y="2514170"/>
            <a:ext cx="2422120" cy="2764731"/>
          </a:xfrm>
          <a:prstGeom prst="rect">
            <a:avLst/>
          </a:prstGeom>
          <a:solidFill>
            <a:schemeClr val="tx2">
              <a:lumMod val="40000"/>
              <a:lumOff val="60000"/>
            </a:schemeClr>
          </a:solidFill>
        </p:spPr>
        <p:txBody>
          <a:bodyPr wrap="square" rtlCol="0">
            <a:spAutoFit/>
          </a:bodyPr>
          <a:lstStyle/>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State Funded</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Low Tuition Fees</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Wide Range of Degree’s available </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Examples – Arizona State University, George Mason University, </a:t>
            </a:r>
            <a:r>
              <a:rPr lang="en-IN" sz="1200" kern="100">
                <a:latin typeface="Aptos" panose="020B0004020202020204" pitchFamily="34" charset="0"/>
                <a:cs typeface="Times New Roman" panose="02020603050405020304" pitchFamily="18" charset="0"/>
              </a:rPr>
              <a:t>University of California, Riverside, </a:t>
            </a:r>
            <a:r>
              <a:rPr lang="en-IN" sz="1200" b="0" i="0">
                <a:effectLst/>
                <a:latin typeface="Google Sans"/>
              </a:rPr>
              <a:t>The University of Arizona, University of South Florida</a:t>
            </a:r>
            <a:br>
              <a:rPr lang="en-IN" sz="1200" b="0" i="0">
                <a:effectLst/>
                <a:latin typeface="Google Sans"/>
              </a:rPr>
            </a:br>
            <a:r>
              <a:rPr lang="en-IN" sz="1200" b="0" i="0">
                <a:effectLst/>
                <a:latin typeface="Google Sans"/>
              </a:rPr>
              <a:t>Oregon State University</a:t>
            </a:r>
            <a:br>
              <a:rPr lang="en-IN" sz="1200" b="0" i="0">
                <a:effectLst/>
                <a:latin typeface="Google Sans"/>
              </a:rPr>
            </a:br>
            <a:endParaRPr lang="en-IN" sz="1200" kern="100">
              <a:latin typeface="Aptos" panose="020B000402020202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xmlns="" id="{17F2F217-D5A8-C2D8-D3AA-918D52DDE314}"/>
              </a:ext>
            </a:extLst>
          </p:cNvPr>
          <p:cNvSpPr txBox="1">
            <a:spLocks noGrp="1" noRot="1" noMove="1" noResize="1" noEditPoints="1" noAdjustHandles="1" noChangeArrowheads="1" noChangeShapeType="1"/>
          </p:cNvSpPr>
          <p:nvPr/>
        </p:nvSpPr>
        <p:spPr>
          <a:xfrm>
            <a:off x="3370996" y="2509935"/>
            <a:ext cx="2600595" cy="2669705"/>
          </a:xfrm>
          <a:prstGeom prst="rect">
            <a:avLst/>
          </a:prstGeom>
          <a:solidFill>
            <a:schemeClr val="tx2">
              <a:lumMod val="40000"/>
              <a:lumOff val="60000"/>
            </a:schemeClr>
          </a:solidFill>
        </p:spPr>
        <p:txBody>
          <a:bodyPr wrap="square" rtlCol="0">
            <a:spAutoFit/>
          </a:bodyPr>
          <a:lstStyle/>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Alumni Funded OR Organization Funded</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Comparatively Higher Tuition Fees</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Smaller Range of Degree’s available</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Some may be Specialized and focused in a particular stream</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Examples – Drexel University, Hofstra University and Suffolk University.</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xmlns="" id="{F37908F6-5377-B686-8773-E2E9128A405F}"/>
              </a:ext>
            </a:extLst>
          </p:cNvPr>
          <p:cNvSpPr txBox="1">
            <a:spLocks noGrp="1" noRot="1" noMove="1" noResize="1" noEditPoints="1" noAdjustHandles="1" noChangeArrowheads="1" noChangeShapeType="1"/>
          </p:cNvSpPr>
          <p:nvPr/>
        </p:nvSpPr>
        <p:spPr>
          <a:xfrm>
            <a:off x="6520553" y="2708427"/>
            <a:ext cx="2422120" cy="1879232"/>
          </a:xfrm>
          <a:prstGeom prst="rect">
            <a:avLst/>
          </a:prstGeom>
          <a:solidFill>
            <a:schemeClr val="tx2">
              <a:lumMod val="40000"/>
              <a:lumOff val="60000"/>
            </a:schemeClr>
          </a:solidFill>
        </p:spPr>
        <p:txBody>
          <a:bodyPr wrap="square" rtlCol="0">
            <a:spAutoFit/>
          </a:bodyPr>
          <a:lstStyle/>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Is a type of public institution</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Offers Associate Degrees</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Low Tuition Fees</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Low Admission Criteria</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Examples: Green River College and Settle Central Community College.</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xmlns="" id="{5AB4818C-BAA3-A19A-5375-23607D8802E4}"/>
              </a:ext>
            </a:extLst>
          </p:cNvPr>
          <p:cNvSpPr txBox="1">
            <a:spLocks noGrp="1" noRot="1" noMove="1" noResize="1" noEditPoints="1" noAdjustHandles="1" noChangeArrowheads="1" noChangeShapeType="1"/>
          </p:cNvSpPr>
          <p:nvPr/>
        </p:nvSpPr>
        <p:spPr>
          <a:xfrm>
            <a:off x="9450348" y="2218212"/>
            <a:ext cx="2489588" cy="3452163"/>
          </a:xfrm>
          <a:prstGeom prst="rect">
            <a:avLst/>
          </a:prstGeom>
          <a:solidFill>
            <a:schemeClr val="tx2">
              <a:lumMod val="40000"/>
              <a:lumOff val="60000"/>
            </a:schemeClr>
          </a:solidFill>
        </p:spPr>
        <p:txBody>
          <a:bodyPr wrap="square" rtlCol="0">
            <a:spAutoFit/>
          </a:bodyPr>
          <a:lstStyle/>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A group of 8 prestigious private universities in the Northeastern U.S.</a:t>
            </a:r>
            <a:r>
              <a:rPr lang="en-IN" sz="1200" kern="100">
                <a:latin typeface="Aptos" panose="020B0004020202020204" pitchFamily="34" charset="0"/>
                <a:ea typeface="Aptos" panose="020B0004020202020204" pitchFamily="34" charset="0"/>
                <a:cs typeface="Times New Roman" panose="02020603050405020304" pitchFamily="18" charset="0"/>
              </a:rPr>
              <a:t> </a:t>
            </a:r>
            <a:r>
              <a:rPr lang="en-US" sz="1200" kern="100">
                <a:effectLst/>
                <a:latin typeface="Aptos" panose="020B0004020202020204" pitchFamily="34" charset="0"/>
                <a:ea typeface="Aptos" panose="020B0004020202020204" pitchFamily="34" charset="0"/>
                <a:cs typeface="Times New Roman" panose="02020603050405020304" pitchFamily="18" charset="0"/>
              </a:rPr>
              <a:t>Known for academic excellence, elite status, and highly selective admissions</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Renowned for strong Business, Law, and Research programs</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US" sz="1200" kern="100">
                <a:effectLst/>
                <a:latin typeface="Aptos" panose="020B0004020202020204" pitchFamily="34" charset="0"/>
                <a:ea typeface="Aptos" panose="020B0004020202020204" pitchFamily="34" charset="0"/>
                <a:cs typeface="Times New Roman" panose="02020603050405020304" pitchFamily="18" charset="0"/>
              </a:rPr>
              <a:t>8 Ivy Leagues are – </a:t>
            </a:r>
            <a:br>
              <a:rPr lang="en-US" sz="1200" kern="100">
                <a:effectLst/>
                <a:latin typeface="Aptos" panose="020B0004020202020204" pitchFamily="34" charset="0"/>
                <a:ea typeface="Aptos" panose="020B0004020202020204" pitchFamily="34" charset="0"/>
                <a:cs typeface="Times New Roman" panose="02020603050405020304" pitchFamily="18" charset="0"/>
              </a:rPr>
            </a:br>
            <a:r>
              <a:rPr lang="en-US" sz="1200" i="0">
                <a:effectLst/>
                <a:latin typeface="Google Sans"/>
              </a:rPr>
              <a:t>Harvard University, Princeton University, Yale University, Columbia University, University of Pennsylvania, Dartmouth College, Brown University &amp; Cornell University. </a:t>
            </a:r>
            <a:endParaRPr lang="en-IN"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9">
            <a:extLst>
              <a:ext uri="{FF2B5EF4-FFF2-40B4-BE49-F238E27FC236}">
                <a16:creationId xmlns:a16="http://schemas.microsoft.com/office/drawing/2014/main" xmlns="" id="{C534608C-E9DF-6878-E108-87634BE13CEB}"/>
              </a:ext>
            </a:extLst>
          </p:cNvPr>
          <p:cNvSpPr/>
          <p:nvPr/>
        </p:nvSpPr>
        <p:spPr>
          <a:xfrm>
            <a:off x="1195367" y="634178"/>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endParaRPr>
          </a:p>
        </p:txBody>
      </p:sp>
      <p:sp>
        <p:nvSpPr>
          <p:cNvPr id="3" name="TextBox 2">
            <a:extLst>
              <a:ext uri="{FF2B5EF4-FFF2-40B4-BE49-F238E27FC236}">
                <a16:creationId xmlns:a16="http://schemas.microsoft.com/office/drawing/2014/main" xmlns="" id="{FD49428E-5045-FC84-9296-F579B8220BF3}"/>
              </a:ext>
            </a:extLst>
          </p:cNvPr>
          <p:cNvSpPr txBox="1"/>
          <p:nvPr/>
        </p:nvSpPr>
        <p:spPr>
          <a:xfrm>
            <a:off x="217527" y="110958"/>
            <a:ext cx="10552121" cy="523220"/>
          </a:xfrm>
          <a:prstGeom prst="rect">
            <a:avLst/>
          </a:prstGeom>
          <a:noFill/>
        </p:spPr>
        <p:txBody>
          <a:bodyPr wrap="square" rtlCol="0">
            <a:spAutoFit/>
          </a:bodyPr>
          <a:lstStyle/>
          <a:p>
            <a:pPr algn="ctr">
              <a:spcBef>
                <a:spcPct val="20000"/>
              </a:spcBef>
            </a:pPr>
            <a:r>
              <a:rPr lang="en-US" sz="2800">
                <a:latin typeface="Buenos Aires" pitchFamily="2" charset="0"/>
              </a:rPr>
              <a:t>Types of Degrees offered in USA Education System</a:t>
            </a:r>
            <a:endParaRPr lang="en-GB" sz="2800">
              <a:latin typeface="Buenos Aires" pitchFamily="2" charset="0"/>
            </a:endParaRPr>
          </a:p>
        </p:txBody>
      </p:sp>
      <p:sp>
        <p:nvSpPr>
          <p:cNvPr id="4" name="object 16">
            <a:extLst>
              <a:ext uri="{FF2B5EF4-FFF2-40B4-BE49-F238E27FC236}">
                <a16:creationId xmlns:a16="http://schemas.microsoft.com/office/drawing/2014/main" xmlns="" id="{D54EC5A7-B2C1-41A5-F4AC-30165B81449C}"/>
              </a:ext>
            </a:extLst>
          </p:cNvPr>
          <p:cNvSpPr txBox="1"/>
          <p:nvPr/>
        </p:nvSpPr>
        <p:spPr>
          <a:xfrm>
            <a:off x="1094247" y="1460718"/>
            <a:ext cx="1337491" cy="266115"/>
          </a:xfrm>
          <a:prstGeom prst="rect">
            <a:avLst/>
          </a:prstGeom>
        </p:spPr>
        <p:txBody>
          <a:bodyPr wrap="square" lIns="0" tIns="0" rIns="0" bIns="0" rtlCol="0">
            <a:noAutofit/>
          </a:bodyPr>
          <a:lstStyle/>
          <a:p>
            <a:pPr algn="ctr">
              <a:lnSpc>
                <a:spcPts val="995"/>
              </a:lnSpc>
              <a:spcBef>
                <a:spcPts val="49"/>
              </a:spcBef>
            </a:pPr>
            <a:r>
              <a:rPr sz="1200" b="1">
                <a:latin typeface="Buenos Aires" pitchFamily="2" charset="0"/>
                <a:cs typeface="Times New Roman"/>
              </a:rPr>
              <a:t>Ph.D.</a:t>
            </a:r>
            <a:r>
              <a:rPr lang="en-US" sz="1200" b="1">
                <a:latin typeface="Buenos Aires" pitchFamily="2" charset="0"/>
                <a:cs typeface="Times New Roman"/>
              </a:rPr>
              <a:t>, </a:t>
            </a:r>
            <a:r>
              <a:rPr sz="1200" b="1">
                <a:latin typeface="Buenos Aires" pitchFamily="2" charset="0"/>
                <a:cs typeface="Times New Roman"/>
              </a:rPr>
              <a:t>Advanced</a:t>
            </a:r>
            <a:r>
              <a:rPr lang="en-IN" sz="1200" b="1" spc="-3">
                <a:latin typeface="Buenos Aires" pitchFamily="2" charset="0"/>
                <a:cs typeface="Times New Roman"/>
              </a:rPr>
              <a:t> or</a:t>
            </a:r>
            <a:r>
              <a:rPr lang="en-IN" sz="1200">
                <a:latin typeface="Buenos Aires" pitchFamily="2" charset="0"/>
                <a:cs typeface="Times New Roman"/>
              </a:rPr>
              <a:t/>
            </a:r>
            <a:br>
              <a:rPr lang="en-IN" sz="1200">
                <a:latin typeface="Buenos Aires" pitchFamily="2" charset="0"/>
                <a:cs typeface="Times New Roman"/>
              </a:rPr>
            </a:br>
            <a:r>
              <a:rPr sz="1200" b="1">
                <a:latin typeface="Buenos Aires" pitchFamily="2" charset="0"/>
                <a:cs typeface="Times New Roman"/>
              </a:rPr>
              <a:t>Professional Degree</a:t>
            </a:r>
          </a:p>
        </p:txBody>
      </p:sp>
      <p:sp>
        <p:nvSpPr>
          <p:cNvPr id="5" name="object 15">
            <a:extLst>
              <a:ext uri="{FF2B5EF4-FFF2-40B4-BE49-F238E27FC236}">
                <a16:creationId xmlns:a16="http://schemas.microsoft.com/office/drawing/2014/main" xmlns="" id="{0D057F38-B435-A5FF-7299-214200B94508}"/>
              </a:ext>
            </a:extLst>
          </p:cNvPr>
          <p:cNvSpPr txBox="1"/>
          <p:nvPr/>
        </p:nvSpPr>
        <p:spPr>
          <a:xfrm>
            <a:off x="1208730" y="2392171"/>
            <a:ext cx="1108523" cy="322404"/>
          </a:xfrm>
          <a:prstGeom prst="rect">
            <a:avLst/>
          </a:prstGeom>
        </p:spPr>
        <p:txBody>
          <a:bodyPr wrap="square" lIns="0" tIns="0" rIns="0" bIns="0" rtlCol="0">
            <a:noAutofit/>
          </a:bodyPr>
          <a:lstStyle/>
          <a:p>
            <a:pPr marL="9525">
              <a:lnSpc>
                <a:spcPts val="995"/>
              </a:lnSpc>
              <a:spcBef>
                <a:spcPts val="49"/>
              </a:spcBef>
            </a:pPr>
            <a:r>
              <a:rPr sz="1200" b="1" dirty="0">
                <a:latin typeface="Buenos Aires" pitchFamily="2" charset="0"/>
                <a:cs typeface="Times New Roman"/>
              </a:rPr>
              <a:t>Masters Deg</a:t>
            </a:r>
            <a:r>
              <a:rPr sz="1200" b="1" spc="-19" dirty="0">
                <a:latin typeface="Buenos Aires" pitchFamily="2" charset="0"/>
                <a:cs typeface="Times New Roman"/>
              </a:rPr>
              <a:t>r</a:t>
            </a:r>
            <a:r>
              <a:rPr sz="1200" b="1" dirty="0">
                <a:latin typeface="Buenos Aires" pitchFamily="2" charset="0"/>
                <a:cs typeface="Times New Roman"/>
              </a:rPr>
              <a:t>ee</a:t>
            </a:r>
            <a:endParaRPr sz="1200" dirty="0">
              <a:latin typeface="Buenos Aires" pitchFamily="2" charset="0"/>
              <a:cs typeface="Times New Roman"/>
            </a:endParaRPr>
          </a:p>
        </p:txBody>
      </p:sp>
      <p:sp>
        <p:nvSpPr>
          <p:cNvPr id="6" name="object 14">
            <a:extLst>
              <a:ext uri="{FF2B5EF4-FFF2-40B4-BE49-F238E27FC236}">
                <a16:creationId xmlns:a16="http://schemas.microsoft.com/office/drawing/2014/main" xmlns="" id="{1055F959-C128-BE43-2EA5-461FF871650C}"/>
              </a:ext>
            </a:extLst>
          </p:cNvPr>
          <p:cNvSpPr txBox="1"/>
          <p:nvPr/>
        </p:nvSpPr>
        <p:spPr>
          <a:xfrm>
            <a:off x="1123223" y="3379913"/>
            <a:ext cx="1108523" cy="303445"/>
          </a:xfrm>
          <a:prstGeom prst="rect">
            <a:avLst/>
          </a:prstGeom>
        </p:spPr>
        <p:txBody>
          <a:bodyPr wrap="square" lIns="0" tIns="0" rIns="0" bIns="0" rtlCol="0">
            <a:noAutofit/>
          </a:bodyPr>
          <a:lstStyle/>
          <a:p>
            <a:pPr algn="ctr">
              <a:lnSpc>
                <a:spcPts val="995"/>
              </a:lnSpc>
              <a:spcBef>
                <a:spcPts val="49"/>
              </a:spcBef>
            </a:pPr>
            <a:r>
              <a:rPr lang="en-IN" sz="1200" b="1" dirty="0">
                <a:latin typeface="Buenos Aires" pitchFamily="2" charset="0"/>
                <a:cs typeface="Times New Roman"/>
              </a:rPr>
              <a:t>Bachelor's</a:t>
            </a:r>
            <a:r>
              <a:rPr sz="1200" b="1" spc="3" dirty="0">
                <a:latin typeface="Buenos Aires" pitchFamily="2" charset="0"/>
                <a:cs typeface="Times New Roman"/>
              </a:rPr>
              <a:t> </a:t>
            </a:r>
            <a:r>
              <a:rPr sz="1200" b="1" dirty="0">
                <a:latin typeface="Buenos Aires" pitchFamily="2" charset="0"/>
                <a:cs typeface="Times New Roman"/>
              </a:rPr>
              <a:t>Deg</a:t>
            </a:r>
            <a:r>
              <a:rPr sz="1200" b="1" spc="-19" dirty="0">
                <a:latin typeface="Buenos Aires" pitchFamily="2" charset="0"/>
                <a:cs typeface="Times New Roman"/>
              </a:rPr>
              <a:t>r</a:t>
            </a:r>
            <a:r>
              <a:rPr sz="1200" b="1" dirty="0">
                <a:latin typeface="Buenos Aires" pitchFamily="2" charset="0"/>
                <a:cs typeface="Times New Roman"/>
              </a:rPr>
              <a:t>ee</a:t>
            </a:r>
            <a:r>
              <a:rPr lang="en-IN" sz="1200" b="1" dirty="0">
                <a:latin typeface="Buenos Aires" pitchFamily="2" charset="0"/>
                <a:cs typeface="Times New Roman"/>
              </a:rPr>
              <a:t> </a:t>
            </a:r>
          </a:p>
          <a:p>
            <a:pPr algn="ctr">
              <a:lnSpc>
                <a:spcPts val="995"/>
              </a:lnSpc>
              <a:spcBef>
                <a:spcPts val="49"/>
              </a:spcBef>
            </a:pPr>
            <a:endParaRPr sz="1200" dirty="0">
              <a:latin typeface="Buenos Aires" pitchFamily="2" charset="0"/>
              <a:cs typeface="Times New Roman"/>
            </a:endParaRPr>
          </a:p>
        </p:txBody>
      </p:sp>
      <p:sp>
        <p:nvSpPr>
          <p:cNvPr id="7" name="object 13">
            <a:extLst>
              <a:ext uri="{FF2B5EF4-FFF2-40B4-BE49-F238E27FC236}">
                <a16:creationId xmlns:a16="http://schemas.microsoft.com/office/drawing/2014/main" xmlns="" id="{6C699207-4020-93EF-9B21-E57D570C3CD5}"/>
              </a:ext>
            </a:extLst>
          </p:cNvPr>
          <p:cNvSpPr txBox="1"/>
          <p:nvPr/>
        </p:nvSpPr>
        <p:spPr>
          <a:xfrm>
            <a:off x="2003222" y="4009811"/>
            <a:ext cx="1070166" cy="346054"/>
          </a:xfrm>
          <a:prstGeom prst="rect">
            <a:avLst/>
          </a:prstGeom>
        </p:spPr>
        <p:txBody>
          <a:bodyPr wrap="square" lIns="0" tIns="0" rIns="0" bIns="0" rtlCol="0">
            <a:noAutofit/>
          </a:bodyPr>
          <a:lstStyle/>
          <a:p>
            <a:pPr algn="ctr">
              <a:lnSpc>
                <a:spcPts val="995"/>
              </a:lnSpc>
              <a:spcBef>
                <a:spcPts val="49"/>
              </a:spcBef>
            </a:pPr>
            <a:endParaRPr sz="1200" u="sng">
              <a:latin typeface="Buenos Aires" pitchFamily="2" charset="0"/>
              <a:cs typeface="Times New Roman"/>
            </a:endParaRPr>
          </a:p>
        </p:txBody>
      </p:sp>
      <p:sp>
        <p:nvSpPr>
          <p:cNvPr id="8" name="Callout: Up Arrow 21">
            <a:extLst>
              <a:ext uri="{FF2B5EF4-FFF2-40B4-BE49-F238E27FC236}">
                <a16:creationId xmlns:a16="http://schemas.microsoft.com/office/drawing/2014/main" xmlns="" id="{F6688548-4194-5022-8C3B-979EFE6D5305}"/>
              </a:ext>
            </a:extLst>
          </p:cNvPr>
          <p:cNvSpPr/>
          <p:nvPr/>
        </p:nvSpPr>
        <p:spPr>
          <a:xfrm>
            <a:off x="3506719" y="5253635"/>
            <a:ext cx="5077726" cy="615537"/>
          </a:xfrm>
          <a:prstGeom prst="upArrowCallout">
            <a:avLst>
              <a:gd name="adj1" fmla="val 16589"/>
              <a:gd name="adj2" fmla="val 22897"/>
              <a:gd name="adj3" fmla="val 25000"/>
              <a:gd name="adj4" fmla="val 64977"/>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u="sng">
                <a:latin typeface="Buenos Aires" pitchFamily="2" charset="0"/>
              </a:rPr>
              <a:t/>
            </a:r>
            <a:br>
              <a:rPr lang="en-US" sz="1350" u="sng">
                <a:latin typeface="Buenos Aires" pitchFamily="2" charset="0"/>
              </a:rPr>
            </a:br>
            <a:r>
              <a:rPr lang="en-US" sz="1350" b="1" u="sng">
                <a:latin typeface="Buenos Aires" pitchFamily="2" charset="0"/>
              </a:rPr>
              <a:t>High School Diploma (Year 12)</a:t>
            </a:r>
          </a:p>
          <a:p>
            <a:pPr algn="ctr"/>
            <a:endParaRPr lang="en-IN" sz="1350" u="sng">
              <a:latin typeface="Buenos Aires" pitchFamily="2" charset="0"/>
            </a:endParaRPr>
          </a:p>
        </p:txBody>
      </p:sp>
      <p:sp>
        <p:nvSpPr>
          <p:cNvPr id="9" name="Callout: Up Arrow 22">
            <a:extLst>
              <a:ext uri="{FF2B5EF4-FFF2-40B4-BE49-F238E27FC236}">
                <a16:creationId xmlns:a16="http://schemas.microsoft.com/office/drawing/2014/main" xmlns="" id="{41D2421D-C57C-7BE3-7A69-7886F38345E1}"/>
              </a:ext>
            </a:extLst>
          </p:cNvPr>
          <p:cNvSpPr/>
          <p:nvPr/>
        </p:nvSpPr>
        <p:spPr>
          <a:xfrm>
            <a:off x="3513467" y="4602779"/>
            <a:ext cx="5077726" cy="615537"/>
          </a:xfrm>
          <a:prstGeom prst="upArrowCallout">
            <a:avLst>
              <a:gd name="adj1" fmla="val 16589"/>
              <a:gd name="adj2" fmla="val 22897"/>
              <a:gd name="adj3" fmla="val 25000"/>
              <a:gd name="adj4" fmla="val 64977"/>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u="sng">
              <a:latin typeface="Buenos Aires" pitchFamily="2" charset="0"/>
            </a:endParaRPr>
          </a:p>
          <a:p>
            <a:pPr algn="ctr"/>
            <a:r>
              <a:rPr lang="en-US" sz="1350" b="1" u="sng">
                <a:latin typeface="Buenos Aires" pitchFamily="2" charset="0"/>
              </a:rPr>
              <a:t>Freshmen</a:t>
            </a:r>
          </a:p>
          <a:p>
            <a:pPr algn="ctr"/>
            <a:endParaRPr lang="en-IN" sz="1350" u="sng">
              <a:latin typeface="Buenos Aires" pitchFamily="2" charset="0"/>
            </a:endParaRPr>
          </a:p>
        </p:txBody>
      </p:sp>
      <p:sp>
        <p:nvSpPr>
          <p:cNvPr id="10" name="Callout: Up Arrow 23">
            <a:extLst>
              <a:ext uri="{FF2B5EF4-FFF2-40B4-BE49-F238E27FC236}">
                <a16:creationId xmlns:a16="http://schemas.microsoft.com/office/drawing/2014/main" xmlns="" id="{E3CC2A4B-B2DE-F526-31E2-EEC8C5DBFA7F}"/>
              </a:ext>
            </a:extLst>
          </p:cNvPr>
          <p:cNvSpPr/>
          <p:nvPr/>
        </p:nvSpPr>
        <p:spPr>
          <a:xfrm>
            <a:off x="3517369" y="3969205"/>
            <a:ext cx="5077726" cy="615537"/>
          </a:xfrm>
          <a:prstGeom prst="upArrowCallout">
            <a:avLst>
              <a:gd name="adj1" fmla="val 16589"/>
              <a:gd name="adj2" fmla="val 22897"/>
              <a:gd name="adj3" fmla="val 25000"/>
              <a:gd name="adj4" fmla="val 64977"/>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u="sng">
              <a:latin typeface="Buenos Aires" pitchFamily="2" charset="0"/>
            </a:endParaRPr>
          </a:p>
          <a:p>
            <a:pPr algn="ctr"/>
            <a:r>
              <a:rPr lang="en-US" sz="1350" b="1" u="sng">
                <a:latin typeface="Buenos Aires" pitchFamily="2" charset="0"/>
              </a:rPr>
              <a:t>Sophomore</a:t>
            </a:r>
          </a:p>
          <a:p>
            <a:pPr algn="ctr"/>
            <a:endParaRPr lang="en-IN" sz="1350" u="sng">
              <a:latin typeface="Buenos Aires" pitchFamily="2" charset="0"/>
            </a:endParaRPr>
          </a:p>
        </p:txBody>
      </p:sp>
      <p:sp>
        <p:nvSpPr>
          <p:cNvPr id="11" name="Callout: Up Arrow 24">
            <a:extLst>
              <a:ext uri="{FF2B5EF4-FFF2-40B4-BE49-F238E27FC236}">
                <a16:creationId xmlns:a16="http://schemas.microsoft.com/office/drawing/2014/main" xmlns="" id="{6AA3354D-4A08-DEED-3E1A-43AEF9D9F054}"/>
              </a:ext>
            </a:extLst>
          </p:cNvPr>
          <p:cNvSpPr/>
          <p:nvPr/>
        </p:nvSpPr>
        <p:spPr>
          <a:xfrm>
            <a:off x="3515017" y="3315889"/>
            <a:ext cx="5077726" cy="615537"/>
          </a:xfrm>
          <a:prstGeom prst="upArrowCallout">
            <a:avLst>
              <a:gd name="adj1" fmla="val 16589"/>
              <a:gd name="adj2" fmla="val 22897"/>
              <a:gd name="adj3" fmla="val 25000"/>
              <a:gd name="adj4" fmla="val 64977"/>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u="sng">
              <a:latin typeface="Buenos Aires" pitchFamily="2" charset="0"/>
            </a:endParaRPr>
          </a:p>
          <a:p>
            <a:pPr algn="ctr"/>
            <a:r>
              <a:rPr lang="en-US" sz="1350" b="1" u="sng">
                <a:latin typeface="Buenos Aires" pitchFamily="2" charset="0"/>
              </a:rPr>
              <a:t>Junior</a:t>
            </a:r>
          </a:p>
          <a:p>
            <a:pPr algn="ctr"/>
            <a:endParaRPr lang="en-IN" sz="1350" u="sng">
              <a:latin typeface="Buenos Aires" pitchFamily="2" charset="0"/>
            </a:endParaRPr>
          </a:p>
        </p:txBody>
      </p:sp>
      <p:sp>
        <p:nvSpPr>
          <p:cNvPr id="12" name="Callout: Up Arrow 25">
            <a:extLst>
              <a:ext uri="{FF2B5EF4-FFF2-40B4-BE49-F238E27FC236}">
                <a16:creationId xmlns:a16="http://schemas.microsoft.com/office/drawing/2014/main" xmlns="" id="{216486E9-50C6-8554-B627-295FD192F5E4}"/>
              </a:ext>
            </a:extLst>
          </p:cNvPr>
          <p:cNvSpPr/>
          <p:nvPr/>
        </p:nvSpPr>
        <p:spPr>
          <a:xfrm>
            <a:off x="3506719" y="2667983"/>
            <a:ext cx="5077726" cy="615537"/>
          </a:xfrm>
          <a:prstGeom prst="upArrowCallout">
            <a:avLst>
              <a:gd name="adj1" fmla="val 16589"/>
              <a:gd name="adj2" fmla="val 22897"/>
              <a:gd name="adj3" fmla="val 25000"/>
              <a:gd name="adj4" fmla="val 64977"/>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u="sng">
              <a:latin typeface="Buenos Aires" pitchFamily="2" charset="0"/>
            </a:endParaRPr>
          </a:p>
          <a:p>
            <a:pPr algn="ctr"/>
            <a:r>
              <a:rPr lang="en-US" sz="1350" b="1">
                <a:solidFill>
                  <a:schemeClr val="bg1"/>
                </a:solidFill>
                <a:latin typeface="Buenos Aires" pitchFamily="2" charset="0"/>
              </a:rPr>
              <a:t>Senior</a:t>
            </a:r>
          </a:p>
          <a:p>
            <a:pPr algn="ctr"/>
            <a:endParaRPr lang="en-IN" sz="1350" u="sng">
              <a:latin typeface="Buenos Aires" pitchFamily="2" charset="0"/>
            </a:endParaRPr>
          </a:p>
        </p:txBody>
      </p:sp>
      <p:sp>
        <p:nvSpPr>
          <p:cNvPr id="13" name="Callout: Up Arrow 26">
            <a:extLst>
              <a:ext uri="{FF2B5EF4-FFF2-40B4-BE49-F238E27FC236}">
                <a16:creationId xmlns:a16="http://schemas.microsoft.com/office/drawing/2014/main" xmlns="" id="{6CE6F4A4-9C03-7E78-4FAF-3647E074BAB3}"/>
              </a:ext>
            </a:extLst>
          </p:cNvPr>
          <p:cNvSpPr/>
          <p:nvPr/>
        </p:nvSpPr>
        <p:spPr>
          <a:xfrm>
            <a:off x="6454897" y="1547983"/>
            <a:ext cx="2124544" cy="1197165"/>
          </a:xfrm>
          <a:prstGeom prst="upArrowCallout">
            <a:avLst>
              <a:gd name="adj1" fmla="val 8936"/>
              <a:gd name="adj2" fmla="val 10871"/>
              <a:gd name="adj3" fmla="val 14067"/>
              <a:gd name="adj4" fmla="val 81055"/>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4664" marR="185541" algn="ctr">
              <a:lnSpc>
                <a:spcPct val="100041"/>
              </a:lnSpc>
              <a:spcBef>
                <a:spcPts val="917"/>
              </a:spcBef>
            </a:pPr>
            <a:r>
              <a:rPr lang="en-US" sz="1350" b="1" u="sng">
                <a:latin typeface="Buenos Aires" pitchFamily="2" charset="0"/>
              </a:rPr>
              <a:t/>
            </a:r>
            <a:br>
              <a:rPr lang="en-US" sz="1350" b="1" u="sng">
                <a:latin typeface="Buenos Aires" pitchFamily="2" charset="0"/>
              </a:rPr>
            </a:br>
            <a:r>
              <a:rPr lang="en-US" sz="1350" u="sng">
                <a:solidFill>
                  <a:schemeClr val="bg1"/>
                </a:solidFill>
                <a:latin typeface="Buenos Aires" pitchFamily="2" charset="0"/>
                <a:cs typeface="Arial"/>
              </a:rPr>
              <a:t>Professional Schools (Medicine, Law etc.) </a:t>
            </a:r>
            <a:br>
              <a:rPr lang="en-US" sz="1350" u="sng">
                <a:solidFill>
                  <a:schemeClr val="bg1"/>
                </a:solidFill>
                <a:latin typeface="Buenos Aires" pitchFamily="2" charset="0"/>
                <a:cs typeface="Arial"/>
              </a:rPr>
            </a:br>
            <a:r>
              <a:rPr lang="en-US" sz="1350" u="sng">
                <a:solidFill>
                  <a:schemeClr val="bg1"/>
                </a:solidFill>
                <a:latin typeface="Buenos Aires" pitchFamily="2" charset="0"/>
                <a:cs typeface="Arial"/>
              </a:rPr>
              <a:t>(1 – 6 years)</a:t>
            </a:r>
          </a:p>
          <a:p>
            <a:pPr algn="ctr"/>
            <a:endParaRPr lang="en-IN" sz="1350" u="sng">
              <a:latin typeface="Buenos Aires" pitchFamily="2" charset="0"/>
            </a:endParaRPr>
          </a:p>
        </p:txBody>
      </p:sp>
      <p:sp>
        <p:nvSpPr>
          <p:cNvPr id="14" name="Callout: Up Arrow 27">
            <a:extLst>
              <a:ext uri="{FF2B5EF4-FFF2-40B4-BE49-F238E27FC236}">
                <a16:creationId xmlns:a16="http://schemas.microsoft.com/office/drawing/2014/main" xmlns="" id="{54572499-DE07-E32F-EC81-DEF36AE53BB4}"/>
              </a:ext>
            </a:extLst>
          </p:cNvPr>
          <p:cNvSpPr/>
          <p:nvPr/>
        </p:nvSpPr>
        <p:spPr>
          <a:xfrm>
            <a:off x="3518444" y="2100310"/>
            <a:ext cx="2250951" cy="644837"/>
          </a:xfrm>
          <a:prstGeom prst="upArrowCallout">
            <a:avLst>
              <a:gd name="adj1" fmla="val 14034"/>
              <a:gd name="adj2" fmla="val 23003"/>
              <a:gd name="adj3" fmla="val 12742"/>
              <a:gd name="adj4" fmla="val 80393"/>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1" u="sng">
              <a:latin typeface="Buenos Aires" pitchFamily="2" charset="0"/>
            </a:endParaRPr>
          </a:p>
          <a:p>
            <a:pPr marL="351086" marR="351201" algn="ctr">
              <a:lnSpc>
                <a:spcPct val="95825"/>
              </a:lnSpc>
              <a:spcBef>
                <a:spcPts val="225"/>
              </a:spcBef>
            </a:pPr>
            <a:r>
              <a:rPr lang="en-US" sz="1051" u="sng">
                <a:latin typeface="Buenos Aires" pitchFamily="2" charset="0"/>
                <a:cs typeface="Arial"/>
              </a:rPr>
              <a:t>Masters Degree Study (1 – 2 years)</a:t>
            </a:r>
          </a:p>
          <a:p>
            <a:pPr algn="ctr"/>
            <a:endParaRPr lang="en-IN" sz="1350" u="sng">
              <a:latin typeface="Buenos Aires" pitchFamily="2" charset="0"/>
            </a:endParaRPr>
          </a:p>
        </p:txBody>
      </p:sp>
      <p:sp>
        <p:nvSpPr>
          <p:cNvPr id="15" name="Callout: Up Arrow 28">
            <a:extLst>
              <a:ext uri="{FF2B5EF4-FFF2-40B4-BE49-F238E27FC236}">
                <a16:creationId xmlns:a16="http://schemas.microsoft.com/office/drawing/2014/main" xmlns="" id="{8F951A59-B928-EA72-878E-6D419966280C}"/>
              </a:ext>
            </a:extLst>
          </p:cNvPr>
          <p:cNvSpPr/>
          <p:nvPr/>
        </p:nvSpPr>
        <p:spPr>
          <a:xfrm>
            <a:off x="3525030" y="1547982"/>
            <a:ext cx="2250951" cy="537279"/>
          </a:xfrm>
          <a:prstGeom prst="upArrowCallout">
            <a:avLst>
              <a:gd name="adj1" fmla="val 14034"/>
              <a:gd name="adj2" fmla="val 23003"/>
              <a:gd name="adj3" fmla="val 12742"/>
              <a:gd name="adj4" fmla="val 80393"/>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1086" marR="351201" algn="ctr">
              <a:lnSpc>
                <a:spcPct val="95825"/>
              </a:lnSpc>
              <a:spcBef>
                <a:spcPts val="225"/>
              </a:spcBef>
            </a:pPr>
            <a:r>
              <a:rPr lang="en-US" sz="1350" u="sng">
                <a:latin typeface="Buenos Aires" pitchFamily="2" charset="0"/>
                <a:cs typeface="Arial"/>
              </a:rPr>
              <a:t>Doctoral Degree</a:t>
            </a:r>
            <a:endParaRPr lang="en-IN" sz="1350" u="sng">
              <a:latin typeface="Buenos Aires" pitchFamily="2" charset="0"/>
            </a:endParaRPr>
          </a:p>
        </p:txBody>
      </p:sp>
      <p:sp>
        <p:nvSpPr>
          <p:cNvPr id="16" name="Rectangle 15">
            <a:extLst>
              <a:ext uri="{FF2B5EF4-FFF2-40B4-BE49-F238E27FC236}">
                <a16:creationId xmlns:a16="http://schemas.microsoft.com/office/drawing/2014/main" xmlns="" id="{8F465D1F-E034-2BCB-9F3F-6CBA92679A6D}"/>
              </a:ext>
            </a:extLst>
          </p:cNvPr>
          <p:cNvSpPr/>
          <p:nvPr/>
        </p:nvSpPr>
        <p:spPr>
          <a:xfrm>
            <a:off x="3525030" y="1200805"/>
            <a:ext cx="5089449" cy="309398"/>
          </a:xfrm>
          <a:prstGeom prst="rect">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u="sng">
                <a:latin typeface="Buenos Aires" pitchFamily="2" charset="0"/>
              </a:rPr>
              <a:t>Post Doctoral Study &amp; Research</a:t>
            </a:r>
            <a:endParaRPr lang="en-IN" sz="1500" b="1" u="sng">
              <a:latin typeface="Buenos Aires" pitchFamily="2" charset="0"/>
            </a:endParaRPr>
          </a:p>
        </p:txBody>
      </p:sp>
      <p:sp>
        <p:nvSpPr>
          <p:cNvPr id="17" name="object 14">
            <a:extLst>
              <a:ext uri="{FF2B5EF4-FFF2-40B4-BE49-F238E27FC236}">
                <a16:creationId xmlns:a16="http://schemas.microsoft.com/office/drawing/2014/main" xmlns="" id="{DEF56EA2-A262-4FE9-9D92-8CD41E53054D}"/>
              </a:ext>
            </a:extLst>
          </p:cNvPr>
          <p:cNvSpPr txBox="1"/>
          <p:nvPr/>
        </p:nvSpPr>
        <p:spPr>
          <a:xfrm>
            <a:off x="1195367" y="4624343"/>
            <a:ext cx="1036379" cy="242229"/>
          </a:xfrm>
          <a:prstGeom prst="rect">
            <a:avLst/>
          </a:prstGeom>
        </p:spPr>
        <p:txBody>
          <a:bodyPr wrap="square" lIns="0" tIns="0" rIns="0" bIns="0" rtlCol="0">
            <a:noAutofit/>
          </a:bodyPr>
          <a:lstStyle/>
          <a:p>
            <a:pPr algn="ctr">
              <a:lnSpc>
                <a:spcPts val="995"/>
              </a:lnSpc>
              <a:spcBef>
                <a:spcPts val="49"/>
              </a:spcBef>
            </a:pPr>
            <a:r>
              <a:rPr lang="en-IN" sz="1200" b="1">
                <a:latin typeface="Buenos Aires" pitchFamily="2" charset="0"/>
                <a:cs typeface="Times New Roman"/>
              </a:rPr>
              <a:t>Associate</a:t>
            </a:r>
            <a:r>
              <a:rPr sz="1200" b="1" spc="3">
                <a:latin typeface="Buenos Aires" pitchFamily="2" charset="0"/>
                <a:cs typeface="Times New Roman"/>
              </a:rPr>
              <a:t> </a:t>
            </a:r>
            <a:r>
              <a:rPr sz="1200" b="1">
                <a:latin typeface="Buenos Aires" pitchFamily="2" charset="0"/>
                <a:cs typeface="Times New Roman"/>
              </a:rPr>
              <a:t>Deg</a:t>
            </a:r>
            <a:r>
              <a:rPr sz="1200" b="1" spc="-19">
                <a:latin typeface="Buenos Aires" pitchFamily="2" charset="0"/>
                <a:cs typeface="Times New Roman"/>
              </a:rPr>
              <a:t>r</a:t>
            </a:r>
            <a:r>
              <a:rPr sz="1200" b="1">
                <a:latin typeface="Buenos Aires" pitchFamily="2" charset="0"/>
                <a:cs typeface="Times New Roman"/>
              </a:rPr>
              <a:t>ee</a:t>
            </a:r>
            <a:r>
              <a:rPr lang="en-IN" sz="1200" b="1">
                <a:latin typeface="Buenos Aires" pitchFamily="2" charset="0"/>
                <a:cs typeface="Times New Roman"/>
              </a:rPr>
              <a:t> </a:t>
            </a:r>
          </a:p>
          <a:p>
            <a:pPr algn="ctr">
              <a:lnSpc>
                <a:spcPts val="995"/>
              </a:lnSpc>
              <a:spcBef>
                <a:spcPts val="49"/>
              </a:spcBef>
            </a:pPr>
            <a:endParaRPr sz="1200">
              <a:latin typeface="Buenos Aires" pitchFamily="2" charset="0"/>
              <a:cs typeface="Times New Roman"/>
            </a:endParaRPr>
          </a:p>
        </p:txBody>
      </p:sp>
      <p:cxnSp>
        <p:nvCxnSpPr>
          <p:cNvPr id="18" name="Straight Connector 17">
            <a:extLst>
              <a:ext uri="{FF2B5EF4-FFF2-40B4-BE49-F238E27FC236}">
                <a16:creationId xmlns:a16="http://schemas.microsoft.com/office/drawing/2014/main" xmlns="" id="{CD7E22D3-2010-5B76-FF25-8EAB54155221}"/>
              </a:ext>
            </a:extLst>
          </p:cNvPr>
          <p:cNvCxnSpPr>
            <a:cxnSpLocks noGrp="1" noRot="1" noMove="1" noResize="1" noEditPoints="1" noAdjustHandles="1" noChangeArrowheads="1" noChangeShapeType="1"/>
          </p:cNvCxnSpPr>
          <p:nvPr/>
        </p:nvCxnSpPr>
        <p:spPr>
          <a:xfrm>
            <a:off x="3456172" y="4671660"/>
            <a:ext cx="0" cy="658248"/>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xmlns="" id="{34A32262-DBBB-61BA-D01B-3560BCADB322}"/>
              </a:ext>
            </a:extLst>
          </p:cNvPr>
          <p:cNvCxnSpPr>
            <a:cxnSpLocks/>
          </p:cNvCxnSpPr>
          <p:nvPr/>
        </p:nvCxnSpPr>
        <p:spPr>
          <a:xfrm>
            <a:off x="3157273" y="4384318"/>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xmlns="" id="{AF0A163E-D84E-3F45-77E0-6642F964AC02}"/>
              </a:ext>
            </a:extLst>
          </p:cNvPr>
          <p:cNvCxnSpPr>
            <a:cxnSpLocks/>
          </p:cNvCxnSpPr>
          <p:nvPr/>
        </p:nvCxnSpPr>
        <p:spPr>
          <a:xfrm>
            <a:off x="3157273" y="5055160"/>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xmlns="" id="{C4AA3995-E990-3E5B-1B4D-9D9047B70DA2}"/>
              </a:ext>
            </a:extLst>
          </p:cNvPr>
          <p:cNvCxnSpPr>
            <a:cxnSpLocks/>
          </p:cNvCxnSpPr>
          <p:nvPr/>
        </p:nvCxnSpPr>
        <p:spPr>
          <a:xfrm>
            <a:off x="3134306" y="1265707"/>
            <a:ext cx="5872" cy="734287"/>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xmlns="" id="{7C74CD80-18F3-7B8E-3D62-9F75CFB7B933}"/>
              </a:ext>
            </a:extLst>
          </p:cNvPr>
          <p:cNvCxnSpPr/>
          <p:nvPr/>
        </p:nvCxnSpPr>
        <p:spPr>
          <a:xfrm>
            <a:off x="3134306" y="1265707"/>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xmlns="" id="{7A16256D-B1F8-CD16-E972-E7232BD91908}"/>
              </a:ext>
            </a:extLst>
          </p:cNvPr>
          <p:cNvCxnSpPr/>
          <p:nvPr/>
        </p:nvCxnSpPr>
        <p:spPr>
          <a:xfrm>
            <a:off x="3150189" y="1999994"/>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xmlns="" id="{493A5D73-7775-3545-2D9A-9A4E230D6283}"/>
              </a:ext>
            </a:extLst>
          </p:cNvPr>
          <p:cNvCxnSpPr>
            <a:cxnSpLocks/>
          </p:cNvCxnSpPr>
          <p:nvPr/>
        </p:nvCxnSpPr>
        <p:spPr>
          <a:xfrm>
            <a:off x="3135312" y="2312177"/>
            <a:ext cx="7085" cy="398881"/>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xmlns="" id="{8CC9768C-8E77-8498-86EA-B59398D9A1DA}"/>
              </a:ext>
            </a:extLst>
          </p:cNvPr>
          <p:cNvCxnSpPr/>
          <p:nvPr/>
        </p:nvCxnSpPr>
        <p:spPr>
          <a:xfrm>
            <a:off x="3135312" y="2312177"/>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xmlns="" id="{4EEF3B3B-5F41-BE8B-7D33-FA9CDCC99704}"/>
              </a:ext>
            </a:extLst>
          </p:cNvPr>
          <p:cNvCxnSpPr/>
          <p:nvPr/>
        </p:nvCxnSpPr>
        <p:spPr>
          <a:xfrm>
            <a:off x="3157274" y="2702329"/>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7" name="Rectangle: Rounded Corners 2">
            <a:extLst>
              <a:ext uri="{FF2B5EF4-FFF2-40B4-BE49-F238E27FC236}">
                <a16:creationId xmlns:a16="http://schemas.microsoft.com/office/drawing/2014/main" xmlns="" id="{01B4F4BC-7A56-4A34-099C-E2A1AEC30580}"/>
              </a:ext>
            </a:extLst>
          </p:cNvPr>
          <p:cNvSpPr/>
          <p:nvPr/>
        </p:nvSpPr>
        <p:spPr>
          <a:xfrm>
            <a:off x="-301625" y="0"/>
            <a:ext cx="12192000" cy="5900900"/>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dirty="0"/>
          </a:p>
        </p:txBody>
      </p:sp>
      <p:cxnSp>
        <p:nvCxnSpPr>
          <p:cNvPr id="28" name="Straight Connector 27">
            <a:extLst>
              <a:ext uri="{FF2B5EF4-FFF2-40B4-BE49-F238E27FC236}">
                <a16:creationId xmlns:a16="http://schemas.microsoft.com/office/drawing/2014/main" xmlns="" id="{904E9A55-B116-89A5-7829-2D7B3EE73E4B}"/>
              </a:ext>
            </a:extLst>
          </p:cNvPr>
          <p:cNvCxnSpPr/>
          <p:nvPr/>
        </p:nvCxnSpPr>
        <p:spPr>
          <a:xfrm>
            <a:off x="3134305" y="3073844"/>
            <a:ext cx="0" cy="658248"/>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xmlns="" id="{682F4C59-CDF9-3E37-81AD-AF6750D71413}"/>
              </a:ext>
            </a:extLst>
          </p:cNvPr>
          <p:cNvCxnSpPr>
            <a:cxnSpLocks/>
          </p:cNvCxnSpPr>
          <p:nvPr/>
        </p:nvCxnSpPr>
        <p:spPr>
          <a:xfrm>
            <a:off x="3134305" y="3073844"/>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xmlns="" id="{DB6833FF-060A-1959-4191-973E1479CC14}"/>
              </a:ext>
            </a:extLst>
          </p:cNvPr>
          <p:cNvCxnSpPr>
            <a:cxnSpLocks/>
          </p:cNvCxnSpPr>
          <p:nvPr/>
        </p:nvCxnSpPr>
        <p:spPr>
          <a:xfrm>
            <a:off x="3134305" y="3744686"/>
            <a:ext cx="2863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289175" y="0"/>
            <a:ext cx="8054362" cy="928594"/>
          </a:xfrm>
          <a:prstGeom prst="rect">
            <a:avLst/>
          </a:prstGeom>
        </p:spPr>
        <p:txBody>
          <a:bodyPr>
            <a:normAutofit/>
          </a:bodyPr>
          <a:lstStyle/>
          <a:p>
            <a:pPr marL="0" marR="0" lvl="0" indent="0" algn="ctr" defTabSz="457200" rtl="0" eaLnBrk="1" fontAlgn="auto" latinLnBrk="0" hangingPunct="1">
              <a:lnSpc>
                <a:spcPct val="100000"/>
              </a:lnSpc>
              <a:spcBef>
                <a:spcPct val="20000"/>
              </a:spcBef>
              <a:spcAft>
                <a:spcPts val="0"/>
              </a:spcAft>
              <a:buClrTx/>
              <a:buSzTx/>
              <a:buFontTx/>
              <a:buNone/>
              <a:tabLst/>
              <a:defRPr/>
            </a:pPr>
            <a:r>
              <a:rPr kumimoji="0" lang="en-US" sz="2800" b="0" i="0" u="none" strike="noStrike" kern="1200" cap="none" spc="0" normalizeH="0" baseline="0" noProof="0" dirty="0" smtClean="0">
                <a:ln>
                  <a:noFill/>
                </a:ln>
                <a:solidFill>
                  <a:schemeClr val="tx1"/>
                </a:solidFill>
                <a:effectLst/>
                <a:uLnTx/>
                <a:uFillTx/>
                <a:latin typeface="Buenos Aires" pitchFamily="2" charset="0"/>
                <a:ea typeface="+mn-ea"/>
                <a:cs typeface="+mn-cs"/>
              </a:rPr>
              <a:t>Degrees Offered in USA</a:t>
            </a:r>
            <a:endParaRPr kumimoji="0" lang="en-US" sz="2800" b="0" i="0" u="none" strike="noStrike" kern="1200" cap="none" spc="0" normalizeH="0" baseline="0" noProof="0" dirty="0">
              <a:ln>
                <a:noFill/>
              </a:ln>
              <a:solidFill>
                <a:schemeClr val="tx1"/>
              </a:solidFill>
              <a:effectLst/>
              <a:uLnTx/>
              <a:uFillTx/>
              <a:latin typeface="Buenos Aires" pitchFamily="2" charset="0"/>
              <a:ea typeface="+mn-ea"/>
              <a:cs typeface="+mn-cs"/>
            </a:endParaRPr>
          </a:p>
        </p:txBody>
      </p:sp>
      <p:sp>
        <p:nvSpPr>
          <p:cNvPr id="3" name="Rectangle 2">
            <a:extLst>
              <a:ext uri="{FF2B5EF4-FFF2-40B4-BE49-F238E27FC236}">
                <a16:creationId xmlns:a16="http://schemas.microsoft.com/office/drawing/2014/main" xmlns="" id="{32585FAB-540C-3B3F-F4FC-CD6AAC0ED463}"/>
              </a:ext>
            </a:extLst>
          </p:cNvPr>
          <p:cNvSpPr/>
          <p:nvPr/>
        </p:nvSpPr>
        <p:spPr>
          <a:xfrm>
            <a:off x="2437969" y="772808"/>
            <a:ext cx="9487331" cy="54973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a:t>Master’s Degrees:</a:t>
            </a:r>
          </a:p>
          <a:p>
            <a:r>
              <a:rPr lang="en-US" b="1" dirty="0"/>
              <a:t>Majorly 2 years</a:t>
            </a:r>
            <a:r>
              <a:rPr lang="en-US" dirty="0"/>
              <a:t> of full-time study (Some degree can 1 year or 3 years for completion.</a:t>
            </a:r>
          </a:p>
          <a:p>
            <a:r>
              <a:rPr lang="en-US" dirty="0"/>
              <a:t>awarded by universities or</a:t>
            </a:r>
            <a:r>
              <a:rPr lang="en-US" b="1" dirty="0"/>
              <a:t> colleges</a:t>
            </a:r>
          </a:p>
          <a:p>
            <a:r>
              <a:rPr lang="en-US" dirty="0"/>
              <a:t>Requires </a:t>
            </a:r>
            <a:r>
              <a:rPr lang="en-US" b="1" dirty="0"/>
              <a:t>30-60 credit hours</a:t>
            </a:r>
          </a:p>
          <a:p>
            <a:r>
              <a:rPr lang="en-US" dirty="0"/>
              <a:t>Types of Master's Degree Programs</a:t>
            </a:r>
          </a:p>
        </p:txBody>
      </p:sp>
      <p:sp>
        <p:nvSpPr>
          <p:cNvPr id="4" name="TextBox 3">
            <a:extLst>
              <a:ext uri="{FF2B5EF4-FFF2-40B4-BE49-F238E27FC236}">
                <a16:creationId xmlns:a16="http://schemas.microsoft.com/office/drawing/2014/main" xmlns="" id="{80B07151-77C9-C3F1-6BF9-713ACC79D80C}"/>
              </a:ext>
            </a:extLst>
          </p:cNvPr>
          <p:cNvSpPr txBox="1"/>
          <p:nvPr/>
        </p:nvSpPr>
        <p:spPr>
          <a:xfrm>
            <a:off x="4018409" y="802377"/>
            <a:ext cx="3993243" cy="692497"/>
          </a:xfrm>
          <a:prstGeom prst="rect">
            <a:avLst/>
          </a:prstGeom>
          <a:noFill/>
        </p:spPr>
        <p:txBody>
          <a:bodyPr wrap="square" rtlCol="0">
            <a:spAutoFit/>
          </a:bodyPr>
          <a:lstStyle/>
          <a:p>
            <a:r>
              <a:rPr lang="en-US" sz="1300" b="1">
                <a:solidFill>
                  <a:srgbClr val="226CF5"/>
                </a:solidFill>
                <a:latin typeface="Buenos Aires" pitchFamily="2" charset="0"/>
              </a:rPr>
              <a:t>High School Diploma</a:t>
            </a:r>
          </a:p>
          <a:p>
            <a:pPr marL="0" indent="0">
              <a:buNone/>
            </a:pPr>
            <a:r>
              <a:rPr lang="en-US" sz="1300">
                <a:latin typeface="Buenos Aires" pitchFamily="2" charset="0"/>
              </a:rPr>
              <a:t>Options available to pursue high school from 9</a:t>
            </a:r>
            <a:r>
              <a:rPr lang="en-US" sz="1300" baseline="30000">
                <a:latin typeface="Buenos Aires" pitchFamily="2" charset="0"/>
              </a:rPr>
              <a:t>th</a:t>
            </a:r>
            <a:r>
              <a:rPr lang="en-US" sz="1300">
                <a:latin typeface="Buenos Aires" pitchFamily="2" charset="0"/>
              </a:rPr>
              <a:t> grade to 12</a:t>
            </a:r>
            <a:r>
              <a:rPr lang="en-US" sz="1300" baseline="30000">
                <a:latin typeface="Buenos Aires" pitchFamily="2" charset="0"/>
              </a:rPr>
              <a:t>th</a:t>
            </a:r>
            <a:r>
              <a:rPr lang="en-US" sz="1300">
                <a:latin typeface="Buenos Aires" pitchFamily="2" charset="0"/>
              </a:rPr>
              <a:t> grade.</a:t>
            </a:r>
          </a:p>
        </p:txBody>
      </p:sp>
      <p:sp>
        <p:nvSpPr>
          <p:cNvPr id="5" name="TextBox 4">
            <a:extLst>
              <a:ext uri="{FF2B5EF4-FFF2-40B4-BE49-F238E27FC236}">
                <a16:creationId xmlns:a16="http://schemas.microsoft.com/office/drawing/2014/main" xmlns="" id="{F96992B9-8681-9BC0-5319-628113093314}"/>
              </a:ext>
            </a:extLst>
          </p:cNvPr>
          <p:cNvSpPr txBox="1"/>
          <p:nvPr/>
        </p:nvSpPr>
        <p:spPr>
          <a:xfrm>
            <a:off x="4018409" y="1495341"/>
            <a:ext cx="4420925" cy="892552"/>
          </a:xfrm>
          <a:prstGeom prst="rect">
            <a:avLst/>
          </a:prstGeom>
          <a:noFill/>
        </p:spPr>
        <p:txBody>
          <a:bodyPr wrap="square" rtlCol="0">
            <a:spAutoFit/>
          </a:bodyPr>
          <a:lstStyle/>
          <a:p>
            <a:r>
              <a:rPr lang="en-US" sz="1300" b="1">
                <a:solidFill>
                  <a:srgbClr val="226CF5"/>
                </a:solidFill>
                <a:latin typeface="Buenos Aires" pitchFamily="2" charset="0"/>
              </a:rPr>
              <a:t>Associate Degrees: </a:t>
            </a:r>
          </a:p>
          <a:p>
            <a:pPr marL="285750" indent="-285750">
              <a:buFont typeface="Arial" panose="020B0604020202020204" pitchFamily="34" charset="0"/>
              <a:buChar char="•"/>
            </a:pPr>
            <a:r>
              <a:rPr lang="en-US" sz="1300">
                <a:latin typeface="Buenos Aires" pitchFamily="2" charset="0"/>
              </a:rPr>
              <a:t>Two-year undergraduate academic degree</a:t>
            </a:r>
          </a:p>
          <a:p>
            <a:pPr marL="285750" indent="-285750">
              <a:buFont typeface="Arial" panose="020B0604020202020204" pitchFamily="34" charset="0"/>
              <a:buChar char="•"/>
            </a:pPr>
            <a:r>
              <a:rPr lang="en-US" sz="1300">
                <a:latin typeface="Buenos Aires" pitchFamily="2" charset="0"/>
              </a:rPr>
              <a:t>Awarded by community colleges</a:t>
            </a:r>
          </a:p>
          <a:p>
            <a:pPr marL="285750" indent="-285750">
              <a:buFont typeface="Arial" panose="020B0604020202020204" pitchFamily="34" charset="0"/>
              <a:buChar char="•"/>
            </a:pPr>
            <a:r>
              <a:rPr lang="en-US" sz="1300">
                <a:latin typeface="Buenos Aires" pitchFamily="2" charset="0"/>
              </a:rPr>
              <a:t>Requires completion of 60 to 65 credit hours</a:t>
            </a:r>
          </a:p>
        </p:txBody>
      </p:sp>
      <p:sp>
        <p:nvSpPr>
          <p:cNvPr id="6" name="TextBox 5">
            <a:extLst>
              <a:ext uri="{FF2B5EF4-FFF2-40B4-BE49-F238E27FC236}">
                <a16:creationId xmlns:a16="http://schemas.microsoft.com/office/drawing/2014/main" xmlns="" id="{51155EE1-FCF8-7307-87C1-42F1B1380222}"/>
              </a:ext>
            </a:extLst>
          </p:cNvPr>
          <p:cNvSpPr txBox="1"/>
          <p:nvPr/>
        </p:nvSpPr>
        <p:spPr>
          <a:xfrm>
            <a:off x="4018409" y="2397185"/>
            <a:ext cx="3406519" cy="892552"/>
          </a:xfrm>
          <a:prstGeom prst="rect">
            <a:avLst/>
          </a:prstGeom>
          <a:noFill/>
        </p:spPr>
        <p:txBody>
          <a:bodyPr wrap="square" rtlCol="0">
            <a:spAutoFit/>
          </a:bodyPr>
          <a:lstStyle/>
          <a:p>
            <a:r>
              <a:rPr lang="en-US" sz="1300" b="1" dirty="0">
                <a:latin typeface="Buenos Aires" pitchFamily="2" charset="0"/>
              </a:rPr>
              <a:t>        Benefits of an Associate Degree:</a:t>
            </a:r>
          </a:p>
          <a:p>
            <a:r>
              <a:rPr lang="en-US" sz="1300" dirty="0">
                <a:latin typeface="Buenos Aires" pitchFamily="2" charset="0"/>
              </a:rPr>
              <a:t>        Transfer to a 4-Year University </a:t>
            </a:r>
          </a:p>
          <a:p>
            <a:r>
              <a:rPr lang="en-US" sz="1300" dirty="0">
                <a:latin typeface="Buenos Aires" pitchFamily="2" charset="0"/>
              </a:rPr>
              <a:t>        Lower cost than a 4-year college.</a:t>
            </a:r>
          </a:p>
          <a:p>
            <a:r>
              <a:rPr lang="en-US" sz="1300" dirty="0">
                <a:latin typeface="Buenos Aires" pitchFamily="2" charset="0"/>
              </a:rPr>
              <a:t>        Shorter time to completion.</a:t>
            </a:r>
          </a:p>
        </p:txBody>
      </p:sp>
      <p:pic>
        <p:nvPicPr>
          <p:cNvPr id="7" name="Picture 6" descr="A group of people throwing graduation caps in the air&#10;&#10;Description automatically generated">
            <a:extLst>
              <a:ext uri="{FF2B5EF4-FFF2-40B4-BE49-F238E27FC236}">
                <a16:creationId xmlns:a16="http://schemas.microsoft.com/office/drawing/2014/main" xmlns="" id="{DDDFB49B-1864-580F-B9BD-7535ADE60722}"/>
              </a:ext>
            </a:extLst>
          </p:cNvPr>
          <p:cNvPicPr>
            <a:picLocks noChangeAspect="1"/>
          </p:cNvPicPr>
          <p:nvPr/>
        </p:nvPicPr>
        <p:blipFill>
          <a:blip r:embed="rId2" cstate="print"/>
          <a:stretch>
            <a:fillRect/>
          </a:stretch>
        </p:blipFill>
        <p:spPr>
          <a:xfrm>
            <a:off x="0" y="2176189"/>
            <a:ext cx="3694377" cy="2462918"/>
          </a:xfrm>
          <a:prstGeom prst="rect">
            <a:avLst/>
          </a:prstGeom>
        </p:spPr>
      </p:pic>
      <p:sp>
        <p:nvSpPr>
          <p:cNvPr id="8" name="TextBox 7">
            <a:extLst>
              <a:ext uri="{FF2B5EF4-FFF2-40B4-BE49-F238E27FC236}">
                <a16:creationId xmlns:a16="http://schemas.microsoft.com/office/drawing/2014/main" xmlns="" id="{C3731A88-51FC-B5E6-6904-4414F424CB4B}"/>
              </a:ext>
            </a:extLst>
          </p:cNvPr>
          <p:cNvSpPr txBox="1"/>
          <p:nvPr/>
        </p:nvSpPr>
        <p:spPr>
          <a:xfrm>
            <a:off x="4018409" y="3297249"/>
            <a:ext cx="4156327" cy="892552"/>
          </a:xfrm>
          <a:prstGeom prst="rect">
            <a:avLst/>
          </a:prstGeom>
          <a:noFill/>
        </p:spPr>
        <p:txBody>
          <a:bodyPr wrap="square">
            <a:spAutoFit/>
          </a:bodyPr>
          <a:lstStyle/>
          <a:p>
            <a:r>
              <a:rPr lang="en-US" sz="1300" b="1">
                <a:solidFill>
                  <a:srgbClr val="226CF5"/>
                </a:solidFill>
                <a:latin typeface="Buenos Aires" pitchFamily="2" charset="0"/>
              </a:rPr>
              <a:t>Bachelor’s Degrees:</a:t>
            </a:r>
          </a:p>
          <a:p>
            <a:pPr marL="285750" indent="-285750">
              <a:buFont typeface="Arial" panose="020B0604020202020204" pitchFamily="34" charset="0"/>
              <a:buChar char="•"/>
            </a:pPr>
            <a:r>
              <a:rPr lang="en-US" sz="1300">
                <a:latin typeface="Buenos Aires" pitchFamily="2" charset="0"/>
              </a:rPr>
              <a:t>Four-year undergraduate academic degree</a:t>
            </a:r>
          </a:p>
          <a:p>
            <a:pPr marL="285750" indent="-285750">
              <a:buFont typeface="Arial" panose="020B0604020202020204" pitchFamily="34" charset="0"/>
              <a:buChar char="•"/>
            </a:pPr>
            <a:r>
              <a:rPr lang="en-US" sz="1300">
                <a:latin typeface="Buenos Aires" pitchFamily="2" charset="0"/>
              </a:rPr>
              <a:t>Awarded by universities or </a:t>
            </a:r>
            <a:r>
              <a:rPr lang="en-US" sz="1300" b="1">
                <a:latin typeface="Buenos Aires" pitchFamily="2" charset="0"/>
              </a:rPr>
              <a:t>colleges</a:t>
            </a:r>
          </a:p>
          <a:p>
            <a:pPr marL="285750" indent="-285750">
              <a:buFont typeface="Arial" panose="020B0604020202020204" pitchFamily="34" charset="0"/>
              <a:buChar char="•"/>
            </a:pPr>
            <a:r>
              <a:rPr lang="en-US" sz="1300">
                <a:latin typeface="Buenos Aires" pitchFamily="2" charset="0"/>
              </a:rPr>
              <a:t>Requires </a:t>
            </a:r>
            <a:r>
              <a:rPr lang="en-US" sz="1300" b="1">
                <a:latin typeface="Buenos Aires" pitchFamily="2" charset="0"/>
              </a:rPr>
              <a:t>120 credit hours</a:t>
            </a:r>
          </a:p>
        </p:txBody>
      </p:sp>
      <p:sp>
        <p:nvSpPr>
          <p:cNvPr id="9" name="TextBox 8">
            <a:extLst>
              <a:ext uri="{FF2B5EF4-FFF2-40B4-BE49-F238E27FC236}">
                <a16:creationId xmlns:a16="http://schemas.microsoft.com/office/drawing/2014/main" xmlns="" id="{3AEA8C02-A735-D7B4-AFC3-ECBD63508AA2}"/>
              </a:ext>
            </a:extLst>
          </p:cNvPr>
          <p:cNvSpPr txBox="1"/>
          <p:nvPr/>
        </p:nvSpPr>
        <p:spPr>
          <a:xfrm>
            <a:off x="3988663" y="4192301"/>
            <a:ext cx="7660793" cy="1092607"/>
          </a:xfrm>
          <a:prstGeom prst="rect">
            <a:avLst/>
          </a:prstGeom>
          <a:noFill/>
        </p:spPr>
        <p:txBody>
          <a:bodyPr wrap="square">
            <a:spAutoFit/>
          </a:bodyPr>
          <a:lstStyle/>
          <a:p>
            <a:r>
              <a:rPr lang="en-US" sz="1300" b="1" dirty="0">
                <a:solidFill>
                  <a:srgbClr val="226CF5"/>
                </a:solidFill>
                <a:latin typeface="Buenos Aires" pitchFamily="2" charset="0"/>
              </a:rPr>
              <a:t>Master’s Degrees:</a:t>
            </a:r>
          </a:p>
          <a:p>
            <a:pPr marL="285750" indent="-285750">
              <a:buFont typeface="Arial" panose="020B0604020202020204" pitchFamily="34" charset="0"/>
              <a:buChar char="•"/>
            </a:pPr>
            <a:r>
              <a:rPr lang="en-US" sz="1300" b="1" dirty="0">
                <a:latin typeface="Buenos Aires" pitchFamily="2" charset="0"/>
              </a:rPr>
              <a:t>Majorly 2</a:t>
            </a:r>
            <a:r>
              <a:rPr lang="en-US" sz="1300" dirty="0">
                <a:latin typeface="Buenos Aires" pitchFamily="2" charset="0"/>
              </a:rPr>
              <a:t> years of full-time study (Some degree can 1 year or 3 years for completion).</a:t>
            </a:r>
          </a:p>
          <a:p>
            <a:pPr marL="285750" indent="-285750">
              <a:buFont typeface="Arial" panose="020B0604020202020204" pitchFamily="34" charset="0"/>
              <a:buChar char="•"/>
            </a:pPr>
            <a:r>
              <a:rPr lang="en-US" sz="1300" dirty="0">
                <a:latin typeface="Buenos Aires" pitchFamily="2" charset="0"/>
              </a:rPr>
              <a:t>Awarded by universities or colleges</a:t>
            </a:r>
          </a:p>
          <a:p>
            <a:pPr marL="285750" indent="-285750">
              <a:buFont typeface="Arial" panose="020B0604020202020204" pitchFamily="34" charset="0"/>
              <a:buChar char="•"/>
            </a:pPr>
            <a:r>
              <a:rPr lang="en-US" sz="1300" dirty="0">
                <a:latin typeface="Buenos Aires" pitchFamily="2" charset="0"/>
              </a:rPr>
              <a:t>Requires </a:t>
            </a:r>
            <a:r>
              <a:rPr lang="en-US" sz="1300" b="1" dirty="0">
                <a:latin typeface="Buenos Aires" pitchFamily="2" charset="0"/>
              </a:rPr>
              <a:t>30-60 credit hours</a:t>
            </a:r>
          </a:p>
          <a:p>
            <a:pPr marL="285750" indent="-285750">
              <a:buFont typeface="Arial" panose="020B0604020202020204" pitchFamily="34" charset="0"/>
              <a:buChar char="•"/>
            </a:pPr>
            <a:r>
              <a:rPr lang="en-US" sz="1300" dirty="0">
                <a:latin typeface="Buenos Aires" pitchFamily="2" charset="0"/>
              </a:rPr>
              <a:t>Types of Master's Degree Programs</a:t>
            </a:r>
          </a:p>
        </p:txBody>
      </p:sp>
      <p:sp>
        <p:nvSpPr>
          <p:cNvPr id="10" name="TextBox 9">
            <a:extLst>
              <a:ext uri="{FF2B5EF4-FFF2-40B4-BE49-F238E27FC236}">
                <a16:creationId xmlns:a16="http://schemas.microsoft.com/office/drawing/2014/main" xmlns="" id="{36AD2916-9CD4-8165-992F-94E0BD585154}"/>
              </a:ext>
            </a:extLst>
          </p:cNvPr>
          <p:cNvSpPr txBox="1"/>
          <p:nvPr/>
        </p:nvSpPr>
        <p:spPr>
          <a:xfrm>
            <a:off x="3911601" y="5292263"/>
            <a:ext cx="5842430" cy="892552"/>
          </a:xfrm>
          <a:prstGeom prst="rect">
            <a:avLst/>
          </a:prstGeom>
          <a:noFill/>
        </p:spPr>
        <p:txBody>
          <a:bodyPr wrap="square">
            <a:spAutoFit/>
          </a:bodyPr>
          <a:lstStyle/>
          <a:p>
            <a:r>
              <a:rPr lang="en-US" sz="1300" b="1">
                <a:solidFill>
                  <a:srgbClr val="226CF5"/>
                </a:solidFill>
                <a:latin typeface="Buenos Aires" pitchFamily="2" charset="0"/>
              </a:rPr>
              <a:t>  Doctoral Degrees:</a:t>
            </a:r>
          </a:p>
          <a:p>
            <a:pPr marL="285750" indent="-285750">
              <a:buFont typeface="Arial" panose="020B0604020202020204" pitchFamily="34" charset="0"/>
              <a:buChar char="•"/>
            </a:pPr>
            <a:r>
              <a:rPr lang="en-US" sz="1300">
                <a:latin typeface="Buenos Aires" pitchFamily="2" charset="0"/>
              </a:rPr>
              <a:t>Usually takes </a:t>
            </a:r>
            <a:r>
              <a:rPr lang="en-US" sz="1300" b="1">
                <a:latin typeface="Buenos Aires" pitchFamily="2" charset="0"/>
              </a:rPr>
              <a:t>3 years and above</a:t>
            </a:r>
          </a:p>
          <a:p>
            <a:pPr marL="285750" indent="-285750">
              <a:buFont typeface="Arial" panose="020B0604020202020204" pitchFamily="34" charset="0"/>
              <a:buChar char="•"/>
            </a:pPr>
            <a:r>
              <a:rPr lang="en-US" sz="1300">
                <a:latin typeface="Buenos Aires" pitchFamily="2" charset="0"/>
              </a:rPr>
              <a:t>Typically requires completion of </a:t>
            </a:r>
            <a:r>
              <a:rPr lang="en-US" sz="1300" b="1">
                <a:latin typeface="Buenos Aires" pitchFamily="2" charset="0"/>
              </a:rPr>
              <a:t>60 to 90 credit hours.</a:t>
            </a:r>
          </a:p>
          <a:p>
            <a:pPr marL="285750" indent="-285750">
              <a:buFont typeface="Arial" panose="020B0604020202020204" pitchFamily="34" charset="0"/>
              <a:buChar char="•"/>
            </a:pPr>
            <a:r>
              <a:rPr lang="en-US" sz="1300">
                <a:latin typeface="Buenos Aires" pitchFamily="2" charset="0"/>
              </a:rPr>
              <a:t>Involves </a:t>
            </a:r>
            <a:r>
              <a:rPr lang="en-US" sz="1300" b="1">
                <a:latin typeface="Buenos Aires" pitchFamily="2" charset="0"/>
              </a:rPr>
              <a:t>research</a:t>
            </a:r>
            <a:r>
              <a:rPr lang="en-US" sz="1300">
                <a:latin typeface="Buenos Aires" pitchFamily="2" charset="0"/>
              </a:rPr>
              <a:t> and the completion of a </a:t>
            </a:r>
            <a:r>
              <a:rPr lang="en-US" sz="1300" b="1">
                <a:latin typeface="Buenos Aires" pitchFamily="2" charset="0"/>
              </a:rPr>
              <a:t>dissertation or thesis.</a:t>
            </a:r>
          </a:p>
        </p:txBody>
      </p:sp>
      <p:sp>
        <p:nvSpPr>
          <p:cNvPr id="11" name="Rectangle: Rounded Corners 19">
            <a:extLst>
              <a:ext uri="{FF2B5EF4-FFF2-40B4-BE49-F238E27FC236}">
                <a16:creationId xmlns:a16="http://schemas.microsoft.com/office/drawing/2014/main" xmlns="" id="{3C5EE048-FE85-7E25-BA3A-81B8F23614D9}"/>
              </a:ext>
            </a:extLst>
          </p:cNvPr>
          <p:cNvSpPr/>
          <p:nvPr/>
        </p:nvSpPr>
        <p:spPr>
          <a:xfrm>
            <a:off x="5866097" y="640872"/>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4E2F9BF5-5F9E-7A97-48D4-F5A9CB21A366}"/>
              </a:ext>
            </a:extLst>
          </p:cNvPr>
          <p:cNvSpPr txBox="1"/>
          <p:nvPr/>
        </p:nvSpPr>
        <p:spPr>
          <a:xfrm>
            <a:off x="2124075" y="136187"/>
            <a:ext cx="8429625" cy="523220"/>
          </a:xfrm>
          <a:prstGeom prst="rect">
            <a:avLst/>
          </a:prstGeom>
          <a:noFill/>
        </p:spPr>
        <p:txBody>
          <a:bodyPr wrap="square">
            <a:spAutoFit/>
          </a:bodyPr>
          <a:lstStyle/>
          <a:p>
            <a:pPr marL="0" indent="0" algn="ctr" fontAlgn="base">
              <a:spcBef>
                <a:spcPct val="20000"/>
              </a:spcBef>
              <a:spcAft>
                <a:spcPct val="0"/>
              </a:spcAft>
            </a:pPr>
            <a:r>
              <a:rPr lang="en-US" sz="2800">
                <a:latin typeface="Buenos Aires" pitchFamily="2" charset="0"/>
              </a:rPr>
              <a:t>Types of Master's Degree Programs</a:t>
            </a:r>
          </a:p>
        </p:txBody>
      </p:sp>
      <p:sp>
        <p:nvSpPr>
          <p:cNvPr id="3" name="L-Shape 2">
            <a:extLst>
              <a:ext uri="{FF2B5EF4-FFF2-40B4-BE49-F238E27FC236}">
                <a16:creationId xmlns:a16="http://schemas.microsoft.com/office/drawing/2014/main" xmlns="" id="{77D9D94D-DDA4-5526-2252-51AC4ED311EE}"/>
              </a:ext>
            </a:extLst>
          </p:cNvPr>
          <p:cNvSpPr/>
          <p:nvPr/>
        </p:nvSpPr>
        <p:spPr>
          <a:xfrm rot="10800000" flipH="1">
            <a:off x="9229374" y="3255142"/>
            <a:ext cx="1980000" cy="792000"/>
          </a:xfrm>
          <a:prstGeom prst="corner">
            <a:avLst>
              <a:gd name="adj1" fmla="val 19327"/>
              <a:gd name="adj2" fmla="val 19583"/>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L-Shape 3">
            <a:extLst>
              <a:ext uri="{FF2B5EF4-FFF2-40B4-BE49-F238E27FC236}">
                <a16:creationId xmlns:a16="http://schemas.microsoft.com/office/drawing/2014/main" xmlns="" id="{780774A8-E13E-22F5-D6B6-C6907DC01355}"/>
              </a:ext>
            </a:extLst>
          </p:cNvPr>
          <p:cNvSpPr/>
          <p:nvPr/>
        </p:nvSpPr>
        <p:spPr>
          <a:xfrm rot="10800000" flipH="1">
            <a:off x="7140638" y="3613692"/>
            <a:ext cx="1980000" cy="792000"/>
          </a:xfrm>
          <a:prstGeom prst="corner">
            <a:avLst>
              <a:gd name="adj1" fmla="val 19327"/>
              <a:gd name="adj2" fmla="val 19583"/>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L-Shape 4">
            <a:extLst>
              <a:ext uri="{FF2B5EF4-FFF2-40B4-BE49-F238E27FC236}">
                <a16:creationId xmlns:a16="http://schemas.microsoft.com/office/drawing/2014/main" xmlns="" id="{99692FFF-CDBD-B740-163C-1B00B41B58BA}"/>
              </a:ext>
            </a:extLst>
          </p:cNvPr>
          <p:cNvSpPr/>
          <p:nvPr/>
        </p:nvSpPr>
        <p:spPr>
          <a:xfrm rot="10800000" flipH="1">
            <a:off x="5051899" y="3972241"/>
            <a:ext cx="1980000" cy="792000"/>
          </a:xfrm>
          <a:prstGeom prst="corner">
            <a:avLst>
              <a:gd name="adj1" fmla="val 19327"/>
              <a:gd name="adj2" fmla="val 19583"/>
            </a:avLst>
          </a:pr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L-Shape 5">
            <a:extLst>
              <a:ext uri="{FF2B5EF4-FFF2-40B4-BE49-F238E27FC236}">
                <a16:creationId xmlns:a16="http://schemas.microsoft.com/office/drawing/2014/main" xmlns="" id="{F29BD6D2-1D65-C5C8-8451-824C9DC32855}"/>
              </a:ext>
            </a:extLst>
          </p:cNvPr>
          <p:cNvSpPr/>
          <p:nvPr/>
        </p:nvSpPr>
        <p:spPr>
          <a:xfrm rot="10800000" flipH="1">
            <a:off x="2963159" y="4330790"/>
            <a:ext cx="1980000" cy="792000"/>
          </a:xfrm>
          <a:prstGeom prst="corner">
            <a:avLst>
              <a:gd name="adj1" fmla="val 19327"/>
              <a:gd name="adj2" fmla="val 19583"/>
            </a:avLst>
          </a:pr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L-Shape 6">
            <a:extLst>
              <a:ext uri="{FF2B5EF4-FFF2-40B4-BE49-F238E27FC236}">
                <a16:creationId xmlns:a16="http://schemas.microsoft.com/office/drawing/2014/main" xmlns="" id="{D9D5A02C-FB08-6152-B151-87F105322574}"/>
              </a:ext>
            </a:extLst>
          </p:cNvPr>
          <p:cNvSpPr/>
          <p:nvPr/>
        </p:nvSpPr>
        <p:spPr>
          <a:xfrm rot="10800000" flipH="1">
            <a:off x="874421" y="4689338"/>
            <a:ext cx="1980000" cy="792000"/>
          </a:xfrm>
          <a:prstGeom prst="corner">
            <a:avLst>
              <a:gd name="adj1" fmla="val 19327"/>
              <a:gd name="adj2" fmla="val 19583"/>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ectangle 6">
            <a:extLst>
              <a:ext uri="{FF2B5EF4-FFF2-40B4-BE49-F238E27FC236}">
                <a16:creationId xmlns:a16="http://schemas.microsoft.com/office/drawing/2014/main" xmlns="" id="{6643C901-F458-AD62-DAD7-61379E0D31E5}"/>
              </a:ext>
            </a:extLst>
          </p:cNvPr>
          <p:cNvSpPr/>
          <p:nvPr/>
        </p:nvSpPr>
        <p:spPr>
          <a:xfrm>
            <a:off x="2522124" y="4327865"/>
            <a:ext cx="288000" cy="287999"/>
          </a:xfrm>
          <a:custGeom>
            <a:avLst/>
            <a:gdLst/>
            <a:ahLst/>
            <a:cxnLst/>
            <a:rect l="l" t="t" r="r" b="b"/>
            <a:pathLst>
              <a:path w="648072" h="648072">
                <a:moveTo>
                  <a:pt x="629716" y="0"/>
                </a:moveTo>
                <a:lnTo>
                  <a:pt x="648072" y="0"/>
                </a:lnTo>
                <a:lnTo>
                  <a:pt x="648072" y="648072"/>
                </a:lnTo>
                <a:lnTo>
                  <a:pt x="0" y="648072"/>
                </a:lnTo>
                <a:lnTo>
                  <a:pt x="0" y="633586"/>
                </a:lnTo>
                <a:cubicBezTo>
                  <a:pt x="347978" y="633586"/>
                  <a:pt x="630070" y="351494"/>
                  <a:pt x="630070" y="3516"/>
                </a:cubicBezTo>
                <a:cubicBezTo>
                  <a:pt x="630070" y="2343"/>
                  <a:pt x="630067" y="1170"/>
                  <a:pt x="629716" y="0"/>
                </a:cubicBezTo>
                <a:close/>
              </a:path>
            </a:pathLst>
          </a:cu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ectangle 6">
            <a:extLst>
              <a:ext uri="{FF2B5EF4-FFF2-40B4-BE49-F238E27FC236}">
                <a16:creationId xmlns:a16="http://schemas.microsoft.com/office/drawing/2014/main" xmlns="" id="{741C400C-F0C5-A371-1036-FD0F1BA19F73}"/>
              </a:ext>
            </a:extLst>
          </p:cNvPr>
          <p:cNvSpPr/>
          <p:nvPr/>
        </p:nvSpPr>
        <p:spPr>
          <a:xfrm>
            <a:off x="4610862" y="3969315"/>
            <a:ext cx="288000" cy="287999"/>
          </a:xfrm>
          <a:custGeom>
            <a:avLst/>
            <a:gdLst/>
            <a:ahLst/>
            <a:cxnLst/>
            <a:rect l="l" t="t" r="r" b="b"/>
            <a:pathLst>
              <a:path w="648072" h="648072">
                <a:moveTo>
                  <a:pt x="629716" y="0"/>
                </a:moveTo>
                <a:lnTo>
                  <a:pt x="648072" y="0"/>
                </a:lnTo>
                <a:lnTo>
                  <a:pt x="648072" y="648072"/>
                </a:lnTo>
                <a:lnTo>
                  <a:pt x="0" y="648072"/>
                </a:lnTo>
                <a:lnTo>
                  <a:pt x="0" y="633586"/>
                </a:lnTo>
                <a:cubicBezTo>
                  <a:pt x="347978" y="633586"/>
                  <a:pt x="630070" y="351494"/>
                  <a:pt x="630070" y="3516"/>
                </a:cubicBezTo>
                <a:cubicBezTo>
                  <a:pt x="630070" y="2343"/>
                  <a:pt x="630067" y="1170"/>
                  <a:pt x="629716" y="0"/>
                </a:cubicBezTo>
                <a:close/>
              </a:path>
            </a:pathLst>
          </a:custGeom>
          <a:solidFill>
            <a:srgbClr val="FF7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6">
            <a:extLst>
              <a:ext uri="{FF2B5EF4-FFF2-40B4-BE49-F238E27FC236}">
                <a16:creationId xmlns:a16="http://schemas.microsoft.com/office/drawing/2014/main" xmlns="" id="{F57A8EBF-EBD1-A631-7728-F26B4871907A}"/>
              </a:ext>
            </a:extLst>
          </p:cNvPr>
          <p:cNvSpPr/>
          <p:nvPr/>
        </p:nvSpPr>
        <p:spPr>
          <a:xfrm>
            <a:off x="6699601" y="3610765"/>
            <a:ext cx="288000" cy="287999"/>
          </a:xfrm>
          <a:custGeom>
            <a:avLst/>
            <a:gdLst/>
            <a:ahLst/>
            <a:cxnLst/>
            <a:rect l="l" t="t" r="r" b="b"/>
            <a:pathLst>
              <a:path w="648072" h="648072">
                <a:moveTo>
                  <a:pt x="629716" y="0"/>
                </a:moveTo>
                <a:lnTo>
                  <a:pt x="648072" y="0"/>
                </a:lnTo>
                <a:lnTo>
                  <a:pt x="648072" y="648072"/>
                </a:lnTo>
                <a:lnTo>
                  <a:pt x="0" y="648072"/>
                </a:lnTo>
                <a:lnTo>
                  <a:pt x="0" y="633586"/>
                </a:lnTo>
                <a:cubicBezTo>
                  <a:pt x="347978" y="633586"/>
                  <a:pt x="630070" y="351494"/>
                  <a:pt x="630070" y="3516"/>
                </a:cubicBezTo>
                <a:cubicBezTo>
                  <a:pt x="630070" y="2343"/>
                  <a:pt x="630067" y="1170"/>
                  <a:pt x="629716" y="0"/>
                </a:cubicBezTo>
                <a:close/>
              </a:path>
            </a:pathLst>
          </a:custGeom>
          <a:solidFill>
            <a:srgbClr val="0E1B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6">
            <a:extLst>
              <a:ext uri="{FF2B5EF4-FFF2-40B4-BE49-F238E27FC236}">
                <a16:creationId xmlns:a16="http://schemas.microsoft.com/office/drawing/2014/main" xmlns="" id="{856162C6-6533-6AB2-1033-6C54021C05E0}"/>
              </a:ext>
            </a:extLst>
          </p:cNvPr>
          <p:cNvSpPr/>
          <p:nvPr/>
        </p:nvSpPr>
        <p:spPr>
          <a:xfrm>
            <a:off x="8788331" y="3252208"/>
            <a:ext cx="288000" cy="287999"/>
          </a:xfrm>
          <a:custGeom>
            <a:avLst/>
            <a:gdLst/>
            <a:ahLst/>
            <a:cxnLst/>
            <a:rect l="l" t="t" r="r" b="b"/>
            <a:pathLst>
              <a:path w="648072" h="648072">
                <a:moveTo>
                  <a:pt x="629716" y="0"/>
                </a:moveTo>
                <a:lnTo>
                  <a:pt x="648072" y="0"/>
                </a:lnTo>
                <a:lnTo>
                  <a:pt x="648072" y="648072"/>
                </a:lnTo>
                <a:lnTo>
                  <a:pt x="0" y="648072"/>
                </a:lnTo>
                <a:lnTo>
                  <a:pt x="0" y="633586"/>
                </a:lnTo>
                <a:cubicBezTo>
                  <a:pt x="347978" y="633586"/>
                  <a:pt x="630070" y="351494"/>
                  <a:pt x="630070" y="3516"/>
                </a:cubicBezTo>
                <a:cubicBezTo>
                  <a:pt x="630070" y="2343"/>
                  <a:pt x="630067" y="1170"/>
                  <a:pt x="629716" y="0"/>
                </a:cubicBezTo>
                <a:close/>
              </a:path>
            </a:pathLst>
          </a:cu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TextBox 11">
            <a:extLst>
              <a:ext uri="{FF2B5EF4-FFF2-40B4-BE49-F238E27FC236}">
                <a16:creationId xmlns:a16="http://schemas.microsoft.com/office/drawing/2014/main" xmlns="" id="{1177F2BA-DF0F-72A0-73CD-6731657F2FFC}"/>
              </a:ext>
            </a:extLst>
          </p:cNvPr>
          <p:cNvSpPr txBox="1"/>
          <p:nvPr/>
        </p:nvSpPr>
        <p:spPr>
          <a:xfrm>
            <a:off x="1097054" y="4845035"/>
            <a:ext cx="1700412" cy="523220"/>
          </a:xfrm>
          <a:prstGeom prst="rect">
            <a:avLst/>
          </a:prstGeom>
          <a:noFill/>
        </p:spPr>
        <p:txBody>
          <a:bodyPr wrap="square" rtlCol="0" anchor="ctr">
            <a:spAutoFit/>
          </a:bodyPr>
          <a:lstStyle/>
          <a:p>
            <a:pPr algn="ctr"/>
            <a:r>
              <a:rPr lang="en-US" altLang="ko-KR" sz="1400">
                <a:solidFill>
                  <a:srgbClr val="226CF5"/>
                </a:solidFill>
              </a:rPr>
              <a:t>Coursework-Based Programs</a:t>
            </a:r>
          </a:p>
        </p:txBody>
      </p:sp>
      <p:sp>
        <p:nvSpPr>
          <p:cNvPr id="13" name="TextBox 12">
            <a:extLst>
              <a:ext uri="{FF2B5EF4-FFF2-40B4-BE49-F238E27FC236}">
                <a16:creationId xmlns:a16="http://schemas.microsoft.com/office/drawing/2014/main" xmlns="" id="{5D7C9777-C476-5587-60D0-1A310ABCEB68}"/>
              </a:ext>
            </a:extLst>
          </p:cNvPr>
          <p:cNvSpPr txBox="1"/>
          <p:nvPr/>
        </p:nvSpPr>
        <p:spPr>
          <a:xfrm>
            <a:off x="3189397" y="4553299"/>
            <a:ext cx="1700412" cy="523220"/>
          </a:xfrm>
          <a:prstGeom prst="rect">
            <a:avLst/>
          </a:prstGeom>
          <a:noFill/>
        </p:spPr>
        <p:txBody>
          <a:bodyPr wrap="square" rtlCol="0" anchor="ctr">
            <a:spAutoFit/>
          </a:bodyPr>
          <a:lstStyle/>
          <a:p>
            <a:pPr algn="ctr"/>
            <a:r>
              <a:rPr lang="en-US" altLang="ko-KR" sz="1400">
                <a:solidFill>
                  <a:srgbClr val="FF7361"/>
                </a:solidFill>
              </a:rPr>
              <a:t>Thesis-Based Programs</a:t>
            </a:r>
          </a:p>
        </p:txBody>
      </p:sp>
      <p:sp>
        <p:nvSpPr>
          <p:cNvPr id="14" name="TextBox 13">
            <a:extLst>
              <a:ext uri="{FF2B5EF4-FFF2-40B4-BE49-F238E27FC236}">
                <a16:creationId xmlns:a16="http://schemas.microsoft.com/office/drawing/2014/main" xmlns="" id="{26BDFB94-FB60-A55A-9E1D-DDE1243271E9}"/>
              </a:ext>
            </a:extLst>
          </p:cNvPr>
          <p:cNvSpPr txBox="1"/>
          <p:nvPr/>
        </p:nvSpPr>
        <p:spPr>
          <a:xfrm>
            <a:off x="5305083" y="4171882"/>
            <a:ext cx="1700412" cy="523220"/>
          </a:xfrm>
          <a:prstGeom prst="rect">
            <a:avLst/>
          </a:prstGeom>
          <a:noFill/>
        </p:spPr>
        <p:txBody>
          <a:bodyPr wrap="square" rtlCol="0" anchor="ctr">
            <a:spAutoFit/>
          </a:bodyPr>
          <a:lstStyle/>
          <a:p>
            <a:r>
              <a:rPr lang="en-US" altLang="ko-KR" sz="1400">
                <a:solidFill>
                  <a:srgbClr val="0E1B2C"/>
                </a:solidFill>
              </a:rPr>
              <a:t>Capstone or Project-Based Programs </a:t>
            </a:r>
          </a:p>
        </p:txBody>
      </p:sp>
      <p:sp>
        <p:nvSpPr>
          <p:cNvPr id="15" name="TextBox 14">
            <a:extLst>
              <a:ext uri="{FF2B5EF4-FFF2-40B4-BE49-F238E27FC236}">
                <a16:creationId xmlns:a16="http://schemas.microsoft.com/office/drawing/2014/main" xmlns="" id="{E490F3DB-DE9E-5427-D647-3844AFC3A1B7}"/>
              </a:ext>
            </a:extLst>
          </p:cNvPr>
          <p:cNvSpPr txBox="1"/>
          <p:nvPr/>
        </p:nvSpPr>
        <p:spPr>
          <a:xfrm>
            <a:off x="7552678" y="3855803"/>
            <a:ext cx="1700412" cy="307777"/>
          </a:xfrm>
          <a:prstGeom prst="rect">
            <a:avLst/>
          </a:prstGeom>
          <a:noFill/>
        </p:spPr>
        <p:txBody>
          <a:bodyPr wrap="square" rtlCol="0" anchor="ctr">
            <a:spAutoFit/>
          </a:bodyPr>
          <a:lstStyle/>
          <a:p>
            <a:r>
              <a:rPr lang="en-US" altLang="ko-KR" sz="1400">
                <a:solidFill>
                  <a:srgbClr val="226CF5"/>
                </a:solidFill>
              </a:rPr>
              <a:t>M Engineering</a:t>
            </a:r>
          </a:p>
        </p:txBody>
      </p:sp>
      <p:sp>
        <p:nvSpPr>
          <p:cNvPr id="16" name="TextBox 15">
            <a:extLst>
              <a:ext uri="{FF2B5EF4-FFF2-40B4-BE49-F238E27FC236}">
                <a16:creationId xmlns:a16="http://schemas.microsoft.com/office/drawing/2014/main" xmlns="" id="{B2937718-3477-A436-44BC-E17CAA9D50FD}"/>
              </a:ext>
            </a:extLst>
          </p:cNvPr>
          <p:cNvSpPr txBox="1"/>
          <p:nvPr/>
        </p:nvSpPr>
        <p:spPr>
          <a:xfrm>
            <a:off x="9495286" y="3449616"/>
            <a:ext cx="1700412" cy="523220"/>
          </a:xfrm>
          <a:prstGeom prst="rect">
            <a:avLst/>
          </a:prstGeom>
          <a:noFill/>
        </p:spPr>
        <p:txBody>
          <a:bodyPr wrap="square" rtlCol="0" anchor="ctr">
            <a:spAutoFit/>
          </a:bodyPr>
          <a:lstStyle/>
          <a:p>
            <a:r>
              <a:rPr lang="en-US" altLang="ko-KR" sz="1400"/>
              <a:t>Masters in Professional Studies</a:t>
            </a:r>
          </a:p>
        </p:txBody>
      </p:sp>
      <p:cxnSp>
        <p:nvCxnSpPr>
          <p:cNvPr id="17" name="Straight Connector 16">
            <a:extLst>
              <a:ext uri="{FF2B5EF4-FFF2-40B4-BE49-F238E27FC236}">
                <a16:creationId xmlns:a16="http://schemas.microsoft.com/office/drawing/2014/main" xmlns="" id="{CF3778BA-A28C-2BBD-D5A0-137375783D1F}"/>
              </a:ext>
            </a:extLst>
          </p:cNvPr>
          <p:cNvCxnSpPr/>
          <p:nvPr/>
        </p:nvCxnSpPr>
        <p:spPr>
          <a:xfrm flipV="1">
            <a:off x="892734" y="2913882"/>
            <a:ext cx="11363" cy="1800000"/>
          </a:xfrm>
          <a:prstGeom prst="line">
            <a:avLst/>
          </a:prstGeom>
          <a:ln w="25400">
            <a:solidFill>
              <a:srgbClr val="226CF5"/>
            </a:solidFill>
            <a:tailEnd type="oval"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653454A7-CC72-4ECD-BF08-2B9AFAB17FD6}"/>
              </a:ext>
            </a:extLst>
          </p:cNvPr>
          <p:cNvCxnSpPr/>
          <p:nvPr/>
        </p:nvCxnSpPr>
        <p:spPr>
          <a:xfrm flipV="1">
            <a:off x="2979157" y="2549616"/>
            <a:ext cx="11363" cy="1800000"/>
          </a:xfrm>
          <a:prstGeom prst="line">
            <a:avLst/>
          </a:prstGeom>
          <a:ln w="25400">
            <a:solidFill>
              <a:srgbClr val="FF7361"/>
            </a:solidFill>
            <a:tailEnd type="oval" w="lg" len="lg"/>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332792D-DC5B-7DEF-925E-ECB6ADAC645F}"/>
              </a:ext>
            </a:extLst>
          </p:cNvPr>
          <p:cNvCxnSpPr/>
          <p:nvPr/>
        </p:nvCxnSpPr>
        <p:spPr>
          <a:xfrm flipV="1">
            <a:off x="5065580" y="2185348"/>
            <a:ext cx="11363" cy="1800000"/>
          </a:xfrm>
          <a:prstGeom prst="line">
            <a:avLst/>
          </a:prstGeom>
          <a:ln w="25400">
            <a:solidFill>
              <a:srgbClr val="0E1B2C"/>
            </a:solidFill>
            <a:tailEnd type="oval" w="lg" len="lg"/>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F7D1CC50-347A-94F6-918E-9B80DE03DBFA}"/>
              </a:ext>
            </a:extLst>
          </p:cNvPr>
          <p:cNvCxnSpPr/>
          <p:nvPr/>
        </p:nvCxnSpPr>
        <p:spPr>
          <a:xfrm flipV="1">
            <a:off x="7152003" y="1821080"/>
            <a:ext cx="11363" cy="1800000"/>
          </a:xfrm>
          <a:prstGeom prst="line">
            <a:avLst/>
          </a:prstGeom>
          <a:ln w="25400">
            <a:solidFill>
              <a:srgbClr val="226CF5"/>
            </a:solidFill>
            <a:tailEnd type="oval" w="lg" len="lg"/>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7C0B9256-1BBA-43D1-4C89-1C906B1EE6C0}"/>
              </a:ext>
            </a:extLst>
          </p:cNvPr>
          <p:cNvSpPr txBox="1"/>
          <p:nvPr/>
        </p:nvSpPr>
        <p:spPr>
          <a:xfrm>
            <a:off x="1042587" y="3101720"/>
            <a:ext cx="1832281" cy="1569660"/>
          </a:xfrm>
          <a:prstGeom prst="rect">
            <a:avLst/>
          </a:prstGeom>
          <a:noFill/>
        </p:spPr>
        <p:txBody>
          <a:bodyPr wrap="square" rtlCol="0">
            <a:spAutoFit/>
          </a:bodyPr>
          <a:lstStyle/>
          <a:p>
            <a:pPr marL="171450" indent="-171450">
              <a:buFont typeface="Arial" panose="020B0604020202020204" pitchFamily="34" charset="0"/>
              <a:buChar char="•"/>
            </a:pPr>
            <a:r>
              <a:rPr lang="en-US" altLang="ko-KR" sz="1200">
                <a:solidFill>
                  <a:schemeClr val="tx1">
                    <a:lumMod val="75000"/>
                    <a:lumOff val="25000"/>
                  </a:schemeClr>
                </a:solidFill>
                <a:cs typeface="Arial" pitchFamily="34" charset="0"/>
              </a:rPr>
              <a:t>In these programs, students take advanced courses in their field of study.</a:t>
            </a:r>
          </a:p>
          <a:p>
            <a:pPr marL="171450" indent="-171450">
              <a:buFont typeface="Arial" panose="020B0604020202020204" pitchFamily="34" charset="0"/>
              <a:buChar char="•"/>
            </a:pPr>
            <a:r>
              <a:rPr lang="en-US" altLang="ko-KR" sz="1200">
                <a:solidFill>
                  <a:schemeClr val="tx1">
                    <a:lumMod val="75000"/>
                    <a:lumOff val="25000"/>
                  </a:schemeClr>
                </a:solidFill>
                <a:cs typeface="Arial" pitchFamily="34" charset="0"/>
              </a:rPr>
              <a:t>But may not be required to conduct research or write a thesis.</a:t>
            </a:r>
          </a:p>
        </p:txBody>
      </p:sp>
      <p:sp>
        <p:nvSpPr>
          <p:cNvPr id="22" name="TextBox 21">
            <a:extLst>
              <a:ext uri="{FF2B5EF4-FFF2-40B4-BE49-F238E27FC236}">
                <a16:creationId xmlns:a16="http://schemas.microsoft.com/office/drawing/2014/main" xmlns="" id="{F6603FB6-EB32-29CF-DF94-B7876C7AE9EE}"/>
              </a:ext>
            </a:extLst>
          </p:cNvPr>
          <p:cNvSpPr txBox="1"/>
          <p:nvPr/>
        </p:nvSpPr>
        <p:spPr>
          <a:xfrm>
            <a:off x="3143556" y="2425515"/>
            <a:ext cx="1832281" cy="1938992"/>
          </a:xfrm>
          <a:prstGeom prst="rect">
            <a:avLst/>
          </a:prstGeom>
          <a:noFill/>
        </p:spPr>
        <p:txBody>
          <a:bodyPr wrap="square" rtlCol="0">
            <a:spAutoFit/>
          </a:bodyPr>
          <a:lstStyle/>
          <a:p>
            <a:pPr marL="171450" indent="-171450">
              <a:buFont typeface="Arial" panose="020B0604020202020204" pitchFamily="34" charset="0"/>
              <a:buChar char="•"/>
            </a:pPr>
            <a:r>
              <a:rPr lang="en-US" altLang="ko-KR" sz="1200">
                <a:solidFill>
                  <a:schemeClr val="tx1">
                    <a:lumMod val="75000"/>
                    <a:lumOff val="25000"/>
                  </a:schemeClr>
                </a:solidFill>
                <a:cs typeface="Arial" pitchFamily="34" charset="0"/>
              </a:rPr>
              <a:t>These require students to conduct research and write a thesis on a specific topic within their field of study. </a:t>
            </a:r>
          </a:p>
          <a:p>
            <a:pPr marL="171450" indent="-171450">
              <a:buFont typeface="Arial" panose="020B0604020202020204" pitchFamily="34" charset="0"/>
              <a:buChar char="•"/>
            </a:pPr>
            <a:r>
              <a:rPr lang="en-US" altLang="ko-KR" sz="1200">
                <a:solidFill>
                  <a:schemeClr val="tx1">
                    <a:lumMod val="75000"/>
                    <a:lumOff val="25000"/>
                  </a:schemeClr>
                </a:solidFill>
                <a:cs typeface="Arial" pitchFamily="34" charset="0"/>
              </a:rPr>
              <a:t>It’s ideal for students who plan to pursue a doctoral degree or careers in academia or research.</a:t>
            </a:r>
          </a:p>
        </p:txBody>
      </p:sp>
      <p:sp>
        <p:nvSpPr>
          <p:cNvPr id="23" name="TextBox 22">
            <a:extLst>
              <a:ext uri="{FF2B5EF4-FFF2-40B4-BE49-F238E27FC236}">
                <a16:creationId xmlns:a16="http://schemas.microsoft.com/office/drawing/2014/main" xmlns="" id="{55842EF7-64B0-320F-1505-237BB748D6C7}"/>
              </a:ext>
            </a:extLst>
          </p:cNvPr>
          <p:cNvSpPr txBox="1"/>
          <p:nvPr/>
        </p:nvSpPr>
        <p:spPr>
          <a:xfrm>
            <a:off x="5260428" y="2730887"/>
            <a:ext cx="1832281" cy="830997"/>
          </a:xfrm>
          <a:prstGeom prst="rect">
            <a:avLst/>
          </a:prstGeom>
          <a:noFill/>
        </p:spPr>
        <p:txBody>
          <a:bodyPr wrap="square" rtlCol="0">
            <a:spAutoFit/>
          </a:bodyPr>
          <a:lstStyle/>
          <a:p>
            <a:r>
              <a:rPr lang="en-US" altLang="ko-KR" sz="1200">
                <a:solidFill>
                  <a:schemeClr val="tx1">
                    <a:lumMod val="75000"/>
                    <a:lumOff val="25000"/>
                  </a:schemeClr>
                </a:solidFill>
                <a:cs typeface="Arial" pitchFamily="34" charset="0"/>
              </a:rPr>
              <a:t>In some fields, students may complete a final project or capstone instead of a thesis.</a:t>
            </a:r>
          </a:p>
        </p:txBody>
      </p:sp>
      <p:sp>
        <p:nvSpPr>
          <p:cNvPr id="24" name="TextBox 23">
            <a:extLst>
              <a:ext uri="{FF2B5EF4-FFF2-40B4-BE49-F238E27FC236}">
                <a16:creationId xmlns:a16="http://schemas.microsoft.com/office/drawing/2014/main" xmlns="" id="{294076FF-BDEF-A87D-89A6-1413C683A38A}"/>
              </a:ext>
            </a:extLst>
          </p:cNvPr>
          <p:cNvSpPr txBox="1"/>
          <p:nvPr/>
        </p:nvSpPr>
        <p:spPr>
          <a:xfrm>
            <a:off x="7209572" y="1116988"/>
            <a:ext cx="1832281" cy="2308324"/>
          </a:xfrm>
          <a:prstGeom prst="rect">
            <a:avLst/>
          </a:prstGeom>
          <a:noFill/>
        </p:spPr>
        <p:txBody>
          <a:bodyPr wrap="square" rtlCol="0">
            <a:spAutoFit/>
          </a:bodyPr>
          <a:lstStyle/>
          <a:p>
            <a:pPr marL="171450" indent="-171450">
              <a:buFont typeface="Arial" panose="020B0604020202020204" pitchFamily="34" charset="0"/>
              <a:buChar char="•"/>
            </a:pPr>
            <a:r>
              <a:rPr lang="en-US" altLang="ko-KR" sz="1200">
                <a:solidFill>
                  <a:schemeClr val="tx1">
                    <a:lumMod val="75000"/>
                    <a:lumOff val="25000"/>
                  </a:schemeClr>
                </a:solidFill>
                <a:cs typeface="Arial" pitchFamily="34" charset="0"/>
              </a:rPr>
              <a:t>Graduate program designed to provide advanced technical knowledge and practical skills in engineering disciplines.</a:t>
            </a:r>
          </a:p>
          <a:p>
            <a:pPr marL="171450" indent="-171450">
              <a:buFont typeface="Arial" panose="020B0604020202020204" pitchFamily="34" charset="0"/>
              <a:buChar char="•"/>
            </a:pPr>
            <a:r>
              <a:rPr lang="en-US" altLang="ko-KR" sz="1200">
                <a:solidFill>
                  <a:schemeClr val="tx1">
                    <a:lumMod val="75000"/>
                    <a:lumOff val="25000"/>
                  </a:schemeClr>
                </a:solidFill>
                <a:cs typeface="Arial" pitchFamily="34" charset="0"/>
              </a:rPr>
              <a:t>Emphasizes on applied learning, preparing graduates for leadership and managerial roles in the engineering industry.</a:t>
            </a:r>
          </a:p>
        </p:txBody>
      </p:sp>
      <p:cxnSp>
        <p:nvCxnSpPr>
          <p:cNvPr id="25" name="Straight Connector 24">
            <a:extLst>
              <a:ext uri="{FF2B5EF4-FFF2-40B4-BE49-F238E27FC236}">
                <a16:creationId xmlns:a16="http://schemas.microsoft.com/office/drawing/2014/main" xmlns="" id="{1329A246-B612-94F3-3106-6DDC9B5C525C}"/>
              </a:ext>
            </a:extLst>
          </p:cNvPr>
          <p:cNvCxnSpPr/>
          <p:nvPr/>
        </p:nvCxnSpPr>
        <p:spPr>
          <a:xfrm flipV="1">
            <a:off x="9238427" y="1456812"/>
            <a:ext cx="11363" cy="1800000"/>
          </a:xfrm>
          <a:prstGeom prst="line">
            <a:avLst/>
          </a:prstGeom>
          <a:ln w="25400">
            <a:solidFill>
              <a:srgbClr val="0E1B2C"/>
            </a:solidFill>
            <a:tailEnd type="oval" w="lg" len="lg"/>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xmlns="" id="{D72932EA-A3B1-C67F-3751-2B3D93D58216}"/>
              </a:ext>
            </a:extLst>
          </p:cNvPr>
          <p:cNvSpPr txBox="1"/>
          <p:nvPr/>
        </p:nvSpPr>
        <p:spPr>
          <a:xfrm>
            <a:off x="9466426" y="2017271"/>
            <a:ext cx="1832281" cy="830997"/>
          </a:xfrm>
          <a:prstGeom prst="rect">
            <a:avLst/>
          </a:prstGeom>
          <a:noFill/>
        </p:spPr>
        <p:txBody>
          <a:bodyPr wrap="square" rtlCol="0">
            <a:spAutoFit/>
          </a:bodyPr>
          <a:lstStyle/>
          <a:p>
            <a:r>
              <a:rPr lang="en-US" altLang="ko-KR" sz="1200">
                <a:solidFill>
                  <a:schemeClr val="tx1">
                    <a:lumMod val="75000"/>
                    <a:lumOff val="25000"/>
                  </a:schemeClr>
                </a:solidFill>
                <a:cs typeface="Arial" pitchFamily="34" charset="0"/>
              </a:rPr>
              <a:t>Graduate-level degree that emphasizes practical, career-focused education in specific fields.</a:t>
            </a:r>
          </a:p>
        </p:txBody>
      </p:sp>
      <p:sp>
        <p:nvSpPr>
          <p:cNvPr id="27" name="Rectangle: Rounded Corners 51">
            <a:extLst>
              <a:ext uri="{FF2B5EF4-FFF2-40B4-BE49-F238E27FC236}">
                <a16:creationId xmlns:a16="http://schemas.microsoft.com/office/drawing/2014/main" xmlns="" id="{600BD999-808D-FF30-4CC8-5421DFA86419}"/>
              </a:ext>
            </a:extLst>
          </p:cNvPr>
          <p:cNvSpPr/>
          <p:nvPr/>
        </p:nvSpPr>
        <p:spPr>
          <a:xfrm>
            <a:off x="5732882" y="694711"/>
            <a:ext cx="966719" cy="64625"/>
          </a:xfrm>
          <a:prstGeom prst="roundRect">
            <a:avLst>
              <a:gd name="adj" fmla="val 50000"/>
            </a:avLst>
          </a:prstGeom>
          <a:solidFill>
            <a:srgbClr val="226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350">
              <a:solidFill>
                <a:srgbClr val="FF0000"/>
              </a:solidFill>
            </a:endParaRPr>
          </a:p>
        </p:txBody>
      </p:sp>
      <p:sp>
        <p:nvSpPr>
          <p:cNvPr id="28" name="Rectangle: Rounded Corners 1">
            <a:extLst>
              <a:ext uri="{FF2B5EF4-FFF2-40B4-BE49-F238E27FC236}">
                <a16:creationId xmlns:a16="http://schemas.microsoft.com/office/drawing/2014/main" xmlns="" id="{9B61EB9C-E8A5-5CB4-B0C1-5C32B84DDBF6}"/>
              </a:ext>
            </a:extLst>
          </p:cNvPr>
          <p:cNvSpPr/>
          <p:nvPr/>
        </p:nvSpPr>
        <p:spPr>
          <a:xfrm>
            <a:off x="0" y="923890"/>
            <a:ext cx="12192000" cy="5310685"/>
          </a:xfrm>
          <a:prstGeom prst="roundRect">
            <a:avLst/>
          </a:prstGeom>
          <a:solidFill>
            <a:srgbClr val="7F7F7F">
              <a:alpha val="4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4B0DA3-859F-838C-E8A2-4D6B879D9F07}"/>
              </a:ext>
            </a:extLst>
          </p:cNvPr>
          <p:cNvSpPr txBox="1">
            <a:spLocks/>
          </p:cNvSpPr>
          <p:nvPr/>
        </p:nvSpPr>
        <p:spPr>
          <a:xfrm>
            <a:off x="1833716" y="-193279"/>
            <a:ext cx="8229600" cy="97339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smtClean="0">
                <a:ln>
                  <a:noFill/>
                </a:ln>
                <a:solidFill>
                  <a:schemeClr val="tx1"/>
                </a:solidFill>
                <a:effectLst/>
                <a:uLnTx/>
                <a:uFillTx/>
                <a:latin typeface="Buenos Aires" pitchFamily="2" charset="0"/>
                <a:ea typeface="+mn-ea"/>
                <a:cs typeface="+mn-cs"/>
              </a:rPr>
              <a:t>Professional</a:t>
            </a:r>
            <a:r>
              <a:rPr kumimoji="0" lang="en-US" sz="4400" b="0" i="0" u="none" strike="noStrike" kern="1200" cap="none" spc="0" normalizeH="0" baseline="0" noProof="0" smtClean="0">
                <a:ln>
                  <a:noFill/>
                </a:ln>
                <a:solidFill>
                  <a:schemeClr val="tx1"/>
                </a:solidFill>
                <a:effectLst/>
                <a:uLnTx/>
                <a:uFillTx/>
                <a:latin typeface="+mj-lt"/>
                <a:ea typeface="+mj-ea"/>
                <a:cs typeface="+mj-cs"/>
              </a:rPr>
              <a:t> </a:t>
            </a:r>
            <a:r>
              <a:rPr kumimoji="0" lang="en-US" sz="2800" b="0" i="0" u="none" strike="noStrike" kern="1200" cap="none" spc="0" normalizeH="0" baseline="0" noProof="0" smtClean="0">
                <a:ln>
                  <a:noFill/>
                </a:ln>
                <a:solidFill>
                  <a:schemeClr val="tx1"/>
                </a:solidFill>
                <a:effectLst/>
                <a:uLnTx/>
                <a:uFillTx/>
                <a:latin typeface="Buenos Aires" pitchFamily="2" charset="0"/>
                <a:ea typeface="+mn-ea"/>
                <a:cs typeface="+mn-cs"/>
              </a:rPr>
              <a:t>Programs</a:t>
            </a:r>
            <a:endParaRPr kumimoji="0" lang="en-IN" sz="2800" b="0" i="0" u="none" strike="noStrike" kern="1200" cap="none" spc="0" normalizeH="0" baseline="0" noProof="0">
              <a:ln>
                <a:noFill/>
              </a:ln>
              <a:solidFill>
                <a:schemeClr val="tx1"/>
              </a:solidFill>
              <a:effectLst/>
              <a:uLnTx/>
              <a:uFillTx/>
              <a:latin typeface="Buenos Aires" pitchFamily="2" charset="0"/>
              <a:ea typeface="+mn-ea"/>
              <a:cs typeface="+mn-cs"/>
            </a:endParaRPr>
          </a:p>
        </p:txBody>
      </p:sp>
      <p:sp>
        <p:nvSpPr>
          <p:cNvPr id="3" name="Content Placeholder 2">
            <a:extLst>
              <a:ext uri="{FF2B5EF4-FFF2-40B4-BE49-F238E27FC236}">
                <a16:creationId xmlns:a16="http://schemas.microsoft.com/office/drawing/2014/main" xmlns="" id="{1C9E05C6-7690-0F5F-3701-A8166C6875C5}"/>
              </a:ext>
            </a:extLst>
          </p:cNvPr>
          <p:cNvSpPr txBox="1">
            <a:spLocks/>
          </p:cNvSpPr>
          <p:nvPr/>
        </p:nvSpPr>
        <p:spPr>
          <a:xfrm>
            <a:off x="393700" y="826807"/>
            <a:ext cx="11468099" cy="5472393"/>
          </a:xfrm>
          <a:prstGeom prst="rect">
            <a:avLst/>
          </a:prstGeom>
        </p:spPr>
        <p:txBody>
          <a:bodyPr>
            <a:normAutofit fontScale="3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700" b="1" i="0" u="none" strike="noStrike" kern="1200" cap="none" spc="0" normalizeH="0" baseline="0" noProof="0" smtClean="0">
                <a:ln>
                  <a:noFill/>
                </a:ln>
                <a:solidFill>
                  <a:schemeClr val="tx1"/>
                </a:solidFill>
                <a:effectLst/>
                <a:uLnTx/>
                <a:uFillTx/>
                <a:latin typeface="+mn-lt"/>
                <a:ea typeface="+mn-ea"/>
                <a:cs typeface="+mn-cs"/>
              </a:rPr>
              <a:t>🔹 1. Medicine (MD)</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1" i="0" u="none" strike="noStrike" kern="1200" cap="none" spc="0" normalizeH="0" baseline="0" noProof="0" smtClean="0">
                <a:ln>
                  <a:noFill/>
                </a:ln>
                <a:solidFill>
                  <a:schemeClr val="tx1"/>
                </a:solidFill>
                <a:effectLst/>
                <a:uLnTx/>
                <a:uFillTx/>
                <a:latin typeface="+mn-lt"/>
                <a:ea typeface="+mn-ea"/>
                <a:cs typeface="+mn-cs"/>
              </a:rPr>
              <a:t>Cannot be pursued directly after high school</a:t>
            </a:r>
            <a:r>
              <a:rPr kumimoji="0" lang="en-US" sz="3700" b="0" i="0" u="none" strike="noStrike" kern="1200" cap="none" spc="0" normalizeH="0" baseline="0" noProof="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Students must first complete a </a:t>
            </a:r>
            <a:r>
              <a:rPr kumimoji="0" lang="en-US" sz="3700" b="1" i="0" u="none" strike="noStrike" kern="1200" cap="none" spc="0" normalizeH="0" baseline="0" noProof="0" smtClean="0">
                <a:ln>
                  <a:noFill/>
                </a:ln>
                <a:solidFill>
                  <a:schemeClr val="tx1"/>
                </a:solidFill>
                <a:effectLst/>
                <a:uLnTx/>
                <a:uFillTx/>
                <a:latin typeface="+mn-lt"/>
                <a:ea typeface="+mn-ea"/>
                <a:cs typeface="+mn-cs"/>
              </a:rPr>
              <a:t>4-year bachelor’s degree</a:t>
            </a:r>
            <a:r>
              <a:rPr kumimoji="0" lang="en-US" sz="3700" b="0" i="0" u="none" strike="noStrike" kern="1200" cap="none" spc="0" normalizeH="0" baseline="0" noProof="0" smtClean="0">
                <a:ln>
                  <a:noFill/>
                </a:ln>
                <a:solidFill>
                  <a:schemeClr val="tx1"/>
                </a:solidFill>
                <a:effectLst/>
                <a:uLnTx/>
                <a:uFillTx/>
                <a:latin typeface="+mn-lt"/>
                <a:ea typeface="+mn-ea"/>
                <a:cs typeface="+mn-cs"/>
              </a:rPr>
              <a:t>, usually with pre-med coursework (biology, chemistry, physics, etc.).</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Then they take the </a:t>
            </a:r>
            <a:r>
              <a:rPr kumimoji="0" lang="en-US" sz="3700" b="1" i="0" u="none" strike="noStrike" kern="1200" cap="none" spc="0" normalizeH="0" baseline="0" noProof="0" smtClean="0">
                <a:ln>
                  <a:noFill/>
                </a:ln>
                <a:solidFill>
                  <a:schemeClr val="tx1"/>
                </a:solidFill>
                <a:effectLst/>
                <a:uLnTx/>
                <a:uFillTx/>
                <a:latin typeface="+mn-lt"/>
                <a:ea typeface="+mn-ea"/>
                <a:cs typeface="+mn-cs"/>
              </a:rPr>
              <a:t>MCAT</a:t>
            </a:r>
            <a:r>
              <a:rPr kumimoji="0" lang="en-US" sz="3700" b="0" i="0" u="none" strike="noStrike" kern="1200" cap="none" spc="0" normalizeH="0" baseline="0" noProof="0" smtClean="0">
                <a:ln>
                  <a:noFill/>
                </a:ln>
                <a:solidFill>
                  <a:schemeClr val="tx1"/>
                </a:solidFill>
                <a:effectLst/>
                <a:uLnTx/>
                <a:uFillTx/>
                <a:latin typeface="+mn-lt"/>
                <a:ea typeface="+mn-ea"/>
                <a:cs typeface="+mn-cs"/>
              </a:rPr>
              <a:t> (Medical College Admission Test).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After that, they apply to medical school (MD).</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700" b="1" i="0" u="none" strike="noStrike" kern="1200" cap="none" spc="0" normalizeH="0" baseline="0" noProof="0" smtClean="0">
                <a:ln>
                  <a:noFill/>
                </a:ln>
                <a:solidFill>
                  <a:schemeClr val="tx1"/>
                </a:solidFill>
                <a:effectLst/>
                <a:uLnTx/>
                <a:uFillTx/>
                <a:latin typeface="+mn-lt"/>
                <a:ea typeface="+mn-ea"/>
                <a:cs typeface="+mn-cs"/>
              </a:rPr>
              <a:t>🔹 2. Law (JD)</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Also a </a:t>
            </a:r>
            <a:r>
              <a:rPr kumimoji="0" lang="en-US" sz="3700" b="1" i="0" u="none" strike="noStrike" kern="1200" cap="none" spc="0" normalizeH="0" baseline="0" noProof="0" smtClean="0">
                <a:ln>
                  <a:noFill/>
                </a:ln>
                <a:solidFill>
                  <a:schemeClr val="tx1"/>
                </a:solidFill>
                <a:effectLst/>
                <a:uLnTx/>
                <a:uFillTx/>
                <a:latin typeface="+mn-lt"/>
                <a:ea typeface="+mn-ea"/>
                <a:cs typeface="+mn-cs"/>
              </a:rPr>
              <a:t>postgraduate degree</a:t>
            </a:r>
            <a:r>
              <a:rPr kumimoji="0" lang="en-US" sz="3700" b="0" i="0" u="none" strike="noStrike" kern="1200" cap="none" spc="0" normalizeH="0" baseline="0" noProof="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Requires a </a:t>
            </a:r>
            <a:r>
              <a:rPr kumimoji="0" lang="en-US" sz="3700" b="1" i="0" u="none" strike="noStrike" kern="1200" cap="none" spc="0" normalizeH="0" baseline="0" noProof="0" smtClean="0">
                <a:ln>
                  <a:noFill/>
                </a:ln>
                <a:solidFill>
                  <a:schemeClr val="tx1"/>
                </a:solidFill>
                <a:effectLst/>
                <a:uLnTx/>
                <a:uFillTx/>
                <a:latin typeface="+mn-lt"/>
                <a:ea typeface="+mn-ea"/>
                <a:cs typeface="+mn-cs"/>
              </a:rPr>
              <a:t>bachelor’s degree first</a:t>
            </a:r>
            <a:r>
              <a:rPr kumimoji="0" lang="en-US" sz="3700" b="0" i="0" u="none" strike="noStrike" kern="1200" cap="none" spc="0" normalizeH="0" baseline="0" noProof="0" smtClean="0">
                <a:ln>
                  <a:noFill/>
                </a:ln>
                <a:solidFill>
                  <a:schemeClr val="tx1"/>
                </a:solidFill>
                <a:effectLst/>
                <a:uLnTx/>
                <a:uFillTx/>
                <a:latin typeface="+mn-lt"/>
                <a:ea typeface="+mn-ea"/>
                <a:cs typeface="+mn-cs"/>
              </a:rPr>
              <a:t>, in any major (though many choose political science, philosophy, etc.).</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Students take the </a:t>
            </a:r>
            <a:r>
              <a:rPr kumimoji="0" lang="en-US" sz="3700" b="1" i="0" u="none" strike="noStrike" kern="1200" cap="none" spc="0" normalizeH="0" baseline="0" noProof="0" smtClean="0">
                <a:ln>
                  <a:noFill/>
                </a:ln>
                <a:solidFill>
                  <a:schemeClr val="tx1"/>
                </a:solidFill>
                <a:effectLst/>
                <a:uLnTx/>
                <a:uFillTx/>
                <a:latin typeface="+mn-lt"/>
                <a:ea typeface="+mn-ea"/>
                <a:cs typeface="+mn-cs"/>
              </a:rPr>
              <a:t>LSAT</a:t>
            </a:r>
            <a:r>
              <a:rPr kumimoji="0" lang="en-US" sz="3700" b="0" i="0" u="none" strike="noStrike" kern="1200" cap="none" spc="0" normalizeH="0" baseline="0" noProof="0" smtClean="0">
                <a:ln>
                  <a:noFill/>
                </a:ln>
                <a:solidFill>
                  <a:schemeClr val="tx1"/>
                </a:solidFill>
                <a:effectLst/>
                <a:uLnTx/>
                <a:uFillTx/>
                <a:latin typeface="+mn-lt"/>
                <a:ea typeface="+mn-ea"/>
                <a:cs typeface="+mn-cs"/>
              </a:rPr>
              <a:t> (Law School Admission Test) or </a:t>
            </a:r>
            <a:r>
              <a:rPr kumimoji="0" lang="en-US" sz="3700" b="1" i="0" u="none" strike="noStrike" kern="1200" cap="none" spc="0" normalizeH="0" baseline="0" noProof="0" smtClean="0">
                <a:ln>
                  <a:noFill/>
                </a:ln>
                <a:solidFill>
                  <a:schemeClr val="tx1"/>
                </a:solidFill>
                <a:effectLst/>
                <a:uLnTx/>
                <a:uFillTx/>
                <a:latin typeface="+mn-lt"/>
                <a:ea typeface="+mn-ea"/>
                <a:cs typeface="+mn-cs"/>
              </a:rPr>
              <a:t>GRE</a:t>
            </a:r>
            <a:r>
              <a:rPr kumimoji="0" lang="en-US" sz="3700" b="0" i="0" u="none" strike="noStrike" kern="1200" cap="none" spc="0" normalizeH="0" baseline="0" noProof="0" smtClean="0">
                <a:ln>
                  <a:noFill/>
                </a:ln>
                <a:solidFill>
                  <a:schemeClr val="tx1"/>
                </a:solidFill>
                <a:effectLst/>
                <a:uLnTx/>
                <a:uFillTx/>
                <a:latin typeface="+mn-lt"/>
                <a:ea typeface="+mn-ea"/>
                <a:cs typeface="+mn-cs"/>
              </a:rPr>
              <a:t> (some schools accept it).</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Then they apply for a </a:t>
            </a:r>
            <a:r>
              <a:rPr kumimoji="0" lang="en-US" sz="3700" b="1" i="0" u="none" strike="noStrike" kern="1200" cap="none" spc="0" normalizeH="0" baseline="0" noProof="0" smtClean="0">
                <a:ln>
                  <a:noFill/>
                </a:ln>
                <a:solidFill>
                  <a:schemeClr val="tx1"/>
                </a:solidFill>
                <a:effectLst/>
                <a:uLnTx/>
                <a:uFillTx/>
                <a:latin typeface="+mn-lt"/>
                <a:ea typeface="+mn-ea"/>
                <a:cs typeface="+mn-cs"/>
              </a:rPr>
              <a:t>Juris Doctor (JD)</a:t>
            </a:r>
            <a:r>
              <a:rPr kumimoji="0" lang="en-US" sz="3700" b="0" i="0" u="none" strike="noStrike" kern="1200" cap="none" spc="0" normalizeH="0" baseline="0" noProof="0" smtClean="0">
                <a:ln>
                  <a:noFill/>
                </a:ln>
                <a:solidFill>
                  <a:schemeClr val="tx1"/>
                </a:solidFill>
                <a:effectLst/>
                <a:uLnTx/>
                <a:uFillTx/>
                <a:latin typeface="+mn-lt"/>
                <a:ea typeface="+mn-ea"/>
                <a:cs typeface="+mn-cs"/>
              </a:rPr>
              <a:t> program.</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700" b="1" i="0" u="none" strike="noStrike" kern="1200" cap="none" spc="0" normalizeH="0" baseline="0" noProof="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700" b="1" i="0" u="none" strike="noStrike" kern="1200" cap="none" spc="0" normalizeH="0" baseline="0" noProof="0" smtClean="0">
                <a:ln>
                  <a:noFill/>
                </a:ln>
                <a:solidFill>
                  <a:schemeClr val="tx1"/>
                </a:solidFill>
                <a:effectLst/>
                <a:uLnTx/>
                <a:uFillTx/>
                <a:latin typeface="+mn-lt"/>
                <a:ea typeface="+mn-ea"/>
                <a:cs typeface="+mn-cs"/>
              </a:rPr>
              <a:t>🔹 3. Nusing</a:t>
            </a:r>
            <a:endParaRPr kumimoji="0" lang="en-US" sz="3700" b="1" i="0" u="none" strike="noStrike" kern="1200" cap="none" spc="0" normalizeH="0" baseline="0" noProof="0" smtClean="0">
              <a:ln>
                <a:noFill/>
              </a:ln>
              <a:solidFill>
                <a:schemeClr val="tx1"/>
              </a:solidFill>
              <a:effectLst/>
              <a:highlight>
                <a:srgbClr val="FFFF00"/>
              </a:highligh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To apply for Nursing, Student has to complete bachelors in any related degree in USA like BS Biology, BS Biomedical Science, BS Pre Nursing or BS Nursing (Traditional) then has to give NCLAT Exam, after that they can apply for Nursing Schools.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0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700" b="1"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700" b="1" i="0" u="none" strike="noStrike" kern="1200" cap="none" spc="0" normalizeH="0" baseline="0" noProof="0" smtClean="0">
                <a:ln>
                  <a:noFill/>
                </a:ln>
                <a:solidFill>
                  <a:schemeClr val="tx1"/>
                </a:solidFill>
                <a:effectLst/>
                <a:uLnTx/>
                <a:uFillTx/>
                <a:latin typeface="+mn-lt"/>
                <a:ea typeface="+mn-ea"/>
                <a:cs typeface="+mn-cs"/>
              </a:rPr>
              <a:t>🔹 Why This System?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The U.S. favors a </a:t>
            </a:r>
            <a:r>
              <a:rPr kumimoji="0" lang="en-US" sz="3700" b="1" i="0" u="none" strike="noStrike" kern="1200" cap="none" spc="0" normalizeH="0" baseline="0" noProof="0" smtClean="0">
                <a:ln>
                  <a:noFill/>
                </a:ln>
                <a:solidFill>
                  <a:schemeClr val="tx1"/>
                </a:solidFill>
                <a:effectLst/>
                <a:uLnTx/>
                <a:uFillTx/>
                <a:latin typeface="+mn-lt"/>
                <a:ea typeface="+mn-ea"/>
                <a:cs typeface="+mn-cs"/>
              </a:rPr>
              <a:t>broad undergraduate education</a:t>
            </a:r>
            <a:r>
              <a:rPr kumimoji="0" lang="en-US" sz="3700" b="0" i="0" u="none" strike="noStrike" kern="1200" cap="none" spc="0" normalizeH="0" baseline="0" noProof="0" smtClean="0">
                <a:ln>
                  <a:noFill/>
                </a:ln>
                <a:solidFill>
                  <a:schemeClr val="tx1"/>
                </a:solidFill>
                <a:effectLst/>
                <a:uLnTx/>
                <a:uFillTx/>
                <a:latin typeface="+mn-lt"/>
                <a:ea typeface="+mn-ea"/>
                <a:cs typeface="+mn-cs"/>
              </a:rPr>
              <a:t>. The idea is to:</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Give students time to explore interests.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Build critical thinking and writing skills.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700" b="0" i="0" u="none" strike="noStrike" kern="1200" cap="none" spc="0" normalizeH="0" baseline="0" noProof="0" smtClean="0">
                <a:ln>
                  <a:noFill/>
                </a:ln>
                <a:solidFill>
                  <a:schemeClr val="tx1"/>
                </a:solidFill>
                <a:effectLst/>
                <a:uLnTx/>
                <a:uFillTx/>
                <a:latin typeface="+mn-lt"/>
                <a:ea typeface="+mn-ea"/>
                <a:cs typeface="+mn-cs"/>
              </a:rPr>
              <a:t>Make sure they're mature and committed before entering demanding professional programs.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500" b="0" i="0" u="none" strike="noStrike" kern="1200" cap="none" spc="0" normalizeH="0" baseline="0" noProof="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801" b="0" i="0" u="none" strike="noStrike" kern="1200" cap="none" spc="0" normalizeH="0" baseline="0" noProof="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IN" sz="1801" b="0" i="0" u="none" strike="noStrike" kern="1200" cap="none" spc="0" normalizeH="0" baseline="0" noProof="0" dirty="0">
              <a:ln>
                <a:noFill/>
              </a:ln>
              <a:solidFill>
                <a:schemeClr val="tx1"/>
              </a:solidFill>
              <a:effectLst/>
              <a:uLnTx/>
              <a:uFillTx/>
              <a:latin typeface="+mn-lt"/>
              <a:ea typeface="+mn-ea"/>
              <a:cs typeface="+mn-cs"/>
            </a:endParaRPr>
          </a:p>
        </p:txBody>
      </p:sp>
      <p:sp>
        <p:nvSpPr>
          <p:cNvPr id="4" name="Rectangle 3">
            <a:extLst>
              <a:ext uri="{FF2B5EF4-FFF2-40B4-BE49-F238E27FC236}">
                <a16:creationId xmlns:a16="http://schemas.microsoft.com/office/drawing/2014/main" xmlns="" id="{0821A39A-E86A-57FE-DC0F-7C2A24EE40B0}"/>
              </a:ext>
            </a:extLst>
          </p:cNvPr>
          <p:cNvSpPr/>
          <p:nvPr/>
        </p:nvSpPr>
        <p:spPr>
          <a:xfrm>
            <a:off x="323850" y="733425"/>
            <a:ext cx="11537949" cy="11811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xmlns="" id="{8891445C-1DD6-9277-14E0-87F89A66DDB1}"/>
              </a:ext>
            </a:extLst>
          </p:cNvPr>
          <p:cNvSpPr/>
          <p:nvPr/>
        </p:nvSpPr>
        <p:spPr>
          <a:xfrm>
            <a:off x="323849" y="3429001"/>
            <a:ext cx="11537949" cy="992874"/>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xmlns="" id="{5522029D-36E8-6A32-8437-5A835398642D}"/>
              </a:ext>
            </a:extLst>
          </p:cNvPr>
          <p:cNvSpPr/>
          <p:nvPr/>
        </p:nvSpPr>
        <p:spPr>
          <a:xfrm>
            <a:off x="323849" y="2172859"/>
            <a:ext cx="11537949" cy="992874"/>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7" name="Rectangle 6">
            <a:extLst>
              <a:ext uri="{FF2B5EF4-FFF2-40B4-BE49-F238E27FC236}">
                <a16:creationId xmlns:a16="http://schemas.microsoft.com/office/drawing/2014/main" xmlns="" id="{83757F7E-FE07-0C53-4011-51A377CCA66C}"/>
              </a:ext>
            </a:extLst>
          </p:cNvPr>
          <p:cNvSpPr/>
          <p:nvPr/>
        </p:nvSpPr>
        <p:spPr>
          <a:xfrm>
            <a:off x="330201" y="4790364"/>
            <a:ext cx="11537949" cy="1572337"/>
          </a:xfrm>
          <a:prstGeom prst="rect">
            <a:avLst/>
          </a:prstGeom>
          <a:noFill/>
          <a:ln>
            <a:solidFill>
              <a:srgbClr val="FF736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4546</Words>
  <Application>Microsoft Office PowerPoint</Application>
  <PresentationFormat>Custom</PresentationFormat>
  <Paragraphs>730</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DELL</cp:lastModifiedBy>
  <cp:revision>5</cp:revision>
  <dcterms:created xsi:type="dcterms:W3CDTF">2006-08-16T00:00:00Z</dcterms:created>
  <dcterms:modified xsi:type="dcterms:W3CDTF">2026-06-08T08:26:14Z</dcterms:modified>
</cp:coreProperties>
</file>