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diagrams/data3.xml" ContentType="application/vnd.openxmlformats-officedocument.drawingml.diagramData+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Default Extension="mp4" ContentType="video/mp4"/>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Default Extension="svg" ContentType="image/svg+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 id="313" r:id="rId57"/>
    <p:sldId id="314" r:id="rId58"/>
    <p:sldId id="315" r:id="rId59"/>
    <p:sldId id="316" r:id="rId60"/>
    <p:sldId id="317" r:id="rId61"/>
    <p:sldId id="318" r:id="rId62"/>
    <p:sldId id="319" r:id="rId63"/>
    <p:sldId id="320" r:id="rId64"/>
    <p:sldId id="321" r:id="rId65"/>
    <p:sldId id="322" r:id="rId66"/>
    <p:sldId id="323" r:id="rId67"/>
    <p:sldId id="324" r:id="rId68"/>
    <p:sldId id="325" r:id="rId69"/>
    <p:sldId id="326" r:id="rId70"/>
    <p:sldId id="328" r:id="rId71"/>
  </p:sldIdLst>
  <p:sldSz cx="14447838" cy="7954963"/>
  <p:notesSz cx="6858000" cy="9144000"/>
  <p:defaultTextStyle>
    <a:defPPr>
      <a:defRPr lang="en-US"/>
    </a:defPPr>
    <a:lvl1pPr marL="0" algn="l" defTabSz="1076980" rtl="0" eaLnBrk="1" latinLnBrk="0" hangingPunct="1">
      <a:defRPr sz="2100" kern="1200">
        <a:solidFill>
          <a:schemeClr val="tx1"/>
        </a:solidFill>
        <a:latin typeface="+mn-lt"/>
        <a:ea typeface="+mn-ea"/>
        <a:cs typeface="+mn-cs"/>
      </a:defRPr>
    </a:lvl1pPr>
    <a:lvl2pPr marL="538490" algn="l" defTabSz="1076980" rtl="0" eaLnBrk="1" latinLnBrk="0" hangingPunct="1">
      <a:defRPr sz="2100" kern="1200">
        <a:solidFill>
          <a:schemeClr val="tx1"/>
        </a:solidFill>
        <a:latin typeface="+mn-lt"/>
        <a:ea typeface="+mn-ea"/>
        <a:cs typeface="+mn-cs"/>
      </a:defRPr>
    </a:lvl2pPr>
    <a:lvl3pPr marL="1076980" algn="l" defTabSz="1076980" rtl="0" eaLnBrk="1" latinLnBrk="0" hangingPunct="1">
      <a:defRPr sz="2100" kern="1200">
        <a:solidFill>
          <a:schemeClr val="tx1"/>
        </a:solidFill>
        <a:latin typeface="+mn-lt"/>
        <a:ea typeface="+mn-ea"/>
        <a:cs typeface="+mn-cs"/>
      </a:defRPr>
    </a:lvl3pPr>
    <a:lvl4pPr marL="1615470" algn="l" defTabSz="1076980" rtl="0" eaLnBrk="1" latinLnBrk="0" hangingPunct="1">
      <a:defRPr sz="2100" kern="1200">
        <a:solidFill>
          <a:schemeClr val="tx1"/>
        </a:solidFill>
        <a:latin typeface="+mn-lt"/>
        <a:ea typeface="+mn-ea"/>
        <a:cs typeface="+mn-cs"/>
      </a:defRPr>
    </a:lvl4pPr>
    <a:lvl5pPr marL="2153961" algn="l" defTabSz="1076980" rtl="0" eaLnBrk="1" latinLnBrk="0" hangingPunct="1">
      <a:defRPr sz="2100" kern="1200">
        <a:solidFill>
          <a:schemeClr val="tx1"/>
        </a:solidFill>
        <a:latin typeface="+mn-lt"/>
        <a:ea typeface="+mn-ea"/>
        <a:cs typeface="+mn-cs"/>
      </a:defRPr>
    </a:lvl5pPr>
    <a:lvl6pPr marL="2692451" algn="l" defTabSz="1076980" rtl="0" eaLnBrk="1" latinLnBrk="0" hangingPunct="1">
      <a:defRPr sz="2100" kern="1200">
        <a:solidFill>
          <a:schemeClr val="tx1"/>
        </a:solidFill>
        <a:latin typeface="+mn-lt"/>
        <a:ea typeface="+mn-ea"/>
        <a:cs typeface="+mn-cs"/>
      </a:defRPr>
    </a:lvl6pPr>
    <a:lvl7pPr marL="3230941" algn="l" defTabSz="1076980" rtl="0" eaLnBrk="1" latinLnBrk="0" hangingPunct="1">
      <a:defRPr sz="2100" kern="1200">
        <a:solidFill>
          <a:schemeClr val="tx1"/>
        </a:solidFill>
        <a:latin typeface="+mn-lt"/>
        <a:ea typeface="+mn-ea"/>
        <a:cs typeface="+mn-cs"/>
      </a:defRPr>
    </a:lvl7pPr>
    <a:lvl8pPr marL="3769431" algn="l" defTabSz="1076980" rtl="0" eaLnBrk="1" latinLnBrk="0" hangingPunct="1">
      <a:defRPr sz="2100" kern="1200">
        <a:solidFill>
          <a:schemeClr val="tx1"/>
        </a:solidFill>
        <a:latin typeface="+mn-lt"/>
        <a:ea typeface="+mn-ea"/>
        <a:cs typeface="+mn-cs"/>
      </a:defRPr>
    </a:lvl8pPr>
    <a:lvl9pPr marL="4307921" algn="l" defTabSz="1076980" rtl="0" eaLnBrk="1" latinLnBrk="0" hangingPunct="1">
      <a:defRPr sz="21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56" d="100"/>
          <a:sy n="56" d="100"/>
        </p:scale>
        <p:origin x="-616" y="-64"/>
      </p:cViewPr>
      <p:guideLst>
        <p:guide orient="horz" pos="2506"/>
        <p:guide pos="4551"/>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_rels/data2.xml.rels><?xml version="1.0" encoding="UTF-8" standalone="yes"?>
<Relationships xmlns="http://schemas.openxmlformats.org/package/2006/relationships"><Relationship Id="rId8" Type="http://schemas.openxmlformats.org/officeDocument/2006/relationships/image" Target="../media/image60.svg"/><Relationship Id="rId3" Type="http://schemas.openxmlformats.org/officeDocument/2006/relationships/image" Target="../media/image52.png"/><Relationship Id="rId7" Type="http://schemas.openxmlformats.org/officeDocument/2006/relationships/image" Target="../media/image54.png"/><Relationship Id="rId12" Type="http://schemas.openxmlformats.org/officeDocument/2006/relationships/image" Target="../media/image64.svg"/><Relationship Id="rId2" Type="http://schemas.openxmlformats.org/officeDocument/2006/relationships/image" Target="../media/image54.svg"/><Relationship Id="rId1" Type="http://schemas.openxmlformats.org/officeDocument/2006/relationships/image" Target="../media/image51.png"/><Relationship Id="rId6" Type="http://schemas.openxmlformats.org/officeDocument/2006/relationships/image" Target="../media/image58.svg"/><Relationship Id="rId11" Type="http://schemas.openxmlformats.org/officeDocument/2006/relationships/image" Target="../media/image56.png"/><Relationship Id="rId5" Type="http://schemas.openxmlformats.org/officeDocument/2006/relationships/image" Target="../media/image53.png"/><Relationship Id="rId10" Type="http://schemas.openxmlformats.org/officeDocument/2006/relationships/image" Target="../media/image62.svg"/><Relationship Id="rId4" Type="http://schemas.openxmlformats.org/officeDocument/2006/relationships/image" Target="../media/image56.svg"/><Relationship Id="rId9" Type="http://schemas.openxmlformats.org/officeDocument/2006/relationships/image" Target="../media/image5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756A38-B1B8-4EBE-B9AE-C3E8B1A092FB}"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EDE12C67-ADB6-4B81-9176-61B09675A3FA}">
      <dgm:prSet/>
      <dgm:spPr/>
      <dgm:t>
        <a:bodyPr/>
        <a:lstStyle/>
        <a:p>
          <a:r>
            <a:rPr lang="en-US" dirty="0"/>
            <a:t>2 Years UG Diploma – 50 – 55% in 12</a:t>
          </a:r>
          <a:r>
            <a:rPr lang="en-US" baseline="30000" dirty="0"/>
            <a:t>th</a:t>
          </a:r>
          <a:r>
            <a:rPr lang="en-US" dirty="0"/>
            <a:t> Standard</a:t>
          </a:r>
        </a:p>
      </dgm:t>
    </dgm:pt>
    <dgm:pt modelId="{C08EC58F-D6A3-4647-B436-C505776F645A}" type="parTrans" cxnId="{D428A0A3-DA4C-4D19-A70E-EC4035588928}">
      <dgm:prSet/>
      <dgm:spPr/>
      <dgm:t>
        <a:bodyPr/>
        <a:lstStyle/>
        <a:p>
          <a:endParaRPr lang="en-US"/>
        </a:p>
      </dgm:t>
    </dgm:pt>
    <dgm:pt modelId="{53CE1250-05FB-44F5-9DAF-330C897A3745}" type="sibTrans" cxnId="{D428A0A3-DA4C-4D19-A70E-EC4035588928}">
      <dgm:prSet/>
      <dgm:spPr/>
      <dgm:t>
        <a:bodyPr/>
        <a:lstStyle/>
        <a:p>
          <a:endParaRPr lang="en-US"/>
        </a:p>
      </dgm:t>
    </dgm:pt>
    <dgm:pt modelId="{831221EF-EC51-4C5B-BCD6-82875B76BAE6}">
      <dgm:prSet/>
      <dgm:spPr/>
      <dgm:t>
        <a:bodyPr/>
        <a:lstStyle/>
        <a:p>
          <a:r>
            <a:rPr lang="en-US" dirty="0"/>
            <a:t>Bachelor Degree (3 years) 60% and above in 12</a:t>
          </a:r>
          <a:r>
            <a:rPr lang="en-US" baseline="30000" dirty="0"/>
            <a:t>th</a:t>
          </a:r>
          <a:r>
            <a:rPr lang="en-US" dirty="0"/>
            <a:t> Standard</a:t>
          </a:r>
        </a:p>
      </dgm:t>
    </dgm:pt>
    <dgm:pt modelId="{B5601658-7C3F-4800-AC72-54DA2B8D9761}" type="parTrans" cxnId="{E065E030-AC08-4285-822A-DB53A68B4E62}">
      <dgm:prSet/>
      <dgm:spPr/>
      <dgm:t>
        <a:bodyPr/>
        <a:lstStyle/>
        <a:p>
          <a:endParaRPr lang="en-US"/>
        </a:p>
      </dgm:t>
    </dgm:pt>
    <dgm:pt modelId="{9AA2E869-0C1F-4185-A5B2-DA8443A82F86}" type="sibTrans" cxnId="{E065E030-AC08-4285-822A-DB53A68B4E62}">
      <dgm:prSet/>
      <dgm:spPr/>
      <dgm:t>
        <a:bodyPr/>
        <a:lstStyle/>
        <a:p>
          <a:endParaRPr lang="en-US"/>
        </a:p>
      </dgm:t>
    </dgm:pt>
    <dgm:pt modelId="{D03D172C-BBA3-4886-AE4F-583858C32F0D}">
      <dgm:prSet/>
      <dgm:spPr/>
      <dgm:t>
        <a:bodyPr/>
        <a:lstStyle/>
        <a:p>
          <a:r>
            <a:rPr lang="en-US" dirty="0"/>
            <a:t>Graduate Diploma (1 year) – 50% and above in Bachelor Degree</a:t>
          </a:r>
        </a:p>
      </dgm:t>
    </dgm:pt>
    <dgm:pt modelId="{9EFF73CD-C269-4782-86E5-914B095DB9C8}" type="parTrans" cxnId="{2F322B3E-764E-4A11-B370-5829E025CC31}">
      <dgm:prSet/>
      <dgm:spPr/>
      <dgm:t>
        <a:bodyPr/>
        <a:lstStyle/>
        <a:p>
          <a:endParaRPr lang="en-US"/>
        </a:p>
      </dgm:t>
    </dgm:pt>
    <dgm:pt modelId="{B2586C53-FBC1-406D-B82C-FAB99897D82D}" type="sibTrans" cxnId="{2F322B3E-764E-4A11-B370-5829E025CC31}">
      <dgm:prSet/>
      <dgm:spPr/>
      <dgm:t>
        <a:bodyPr/>
        <a:lstStyle/>
        <a:p>
          <a:endParaRPr lang="en-US"/>
        </a:p>
      </dgm:t>
    </dgm:pt>
    <dgm:pt modelId="{84721923-3CE8-4026-92CD-03F84912BB83}">
      <dgm:prSet/>
      <dgm:spPr/>
      <dgm:t>
        <a:bodyPr/>
        <a:lstStyle/>
        <a:p>
          <a:r>
            <a:rPr lang="en-US" dirty="0"/>
            <a:t>PG Diploma (1 year) -  60% and above in Bachelor Degree</a:t>
          </a:r>
        </a:p>
      </dgm:t>
    </dgm:pt>
    <dgm:pt modelId="{9156A1AC-5425-45C6-8891-3C83850C9EC7}" type="parTrans" cxnId="{81409418-94AE-42FD-AECE-BE5DF0776EC8}">
      <dgm:prSet/>
      <dgm:spPr/>
      <dgm:t>
        <a:bodyPr/>
        <a:lstStyle/>
        <a:p>
          <a:endParaRPr lang="en-US"/>
        </a:p>
      </dgm:t>
    </dgm:pt>
    <dgm:pt modelId="{A511D56B-E149-4521-B4BA-A942315CB63B}" type="sibTrans" cxnId="{81409418-94AE-42FD-AECE-BE5DF0776EC8}">
      <dgm:prSet/>
      <dgm:spPr/>
      <dgm:t>
        <a:bodyPr/>
        <a:lstStyle/>
        <a:p>
          <a:endParaRPr lang="en-US"/>
        </a:p>
      </dgm:t>
    </dgm:pt>
    <dgm:pt modelId="{0F935377-A0A3-491B-A545-66C20CC6C3A7}">
      <dgm:prSet/>
      <dgm:spPr/>
      <dgm:t>
        <a:bodyPr/>
        <a:lstStyle/>
        <a:p>
          <a:r>
            <a:rPr lang="en-US" dirty="0"/>
            <a:t>Masters Degree (1-2 years) – 65% and above in Bachelor Degree</a:t>
          </a:r>
        </a:p>
      </dgm:t>
    </dgm:pt>
    <dgm:pt modelId="{72F27E42-4D1A-4630-95EA-02CD7CA42DC2}" type="parTrans" cxnId="{D4AE4894-2D81-4BBD-81F4-6F7A85FD369D}">
      <dgm:prSet/>
      <dgm:spPr/>
      <dgm:t>
        <a:bodyPr/>
        <a:lstStyle/>
        <a:p>
          <a:endParaRPr lang="en-US"/>
        </a:p>
      </dgm:t>
    </dgm:pt>
    <dgm:pt modelId="{18FFFE5B-D5C8-42C5-AA86-B09C43ECE0B9}" type="sibTrans" cxnId="{D4AE4894-2D81-4BBD-81F4-6F7A85FD369D}">
      <dgm:prSet/>
      <dgm:spPr/>
      <dgm:t>
        <a:bodyPr/>
        <a:lstStyle/>
        <a:p>
          <a:endParaRPr lang="en-US"/>
        </a:p>
      </dgm:t>
    </dgm:pt>
    <dgm:pt modelId="{B837EB2A-C527-40F5-BBCA-5C01EFAFF278}" type="pres">
      <dgm:prSet presAssocID="{E9756A38-B1B8-4EBE-B9AE-C3E8B1A092FB}" presName="linear" presStyleCnt="0">
        <dgm:presLayoutVars>
          <dgm:animLvl val="lvl"/>
          <dgm:resizeHandles val="exact"/>
        </dgm:presLayoutVars>
      </dgm:prSet>
      <dgm:spPr/>
      <dgm:t>
        <a:bodyPr/>
        <a:lstStyle/>
        <a:p>
          <a:endParaRPr lang="en-US"/>
        </a:p>
      </dgm:t>
    </dgm:pt>
    <dgm:pt modelId="{4F264B4C-F201-4454-AFE6-C6F75FB12C7E}" type="pres">
      <dgm:prSet presAssocID="{EDE12C67-ADB6-4B81-9176-61B09675A3FA}" presName="parentText" presStyleLbl="node1" presStyleIdx="0" presStyleCnt="5">
        <dgm:presLayoutVars>
          <dgm:chMax val="0"/>
          <dgm:bulletEnabled val="1"/>
        </dgm:presLayoutVars>
      </dgm:prSet>
      <dgm:spPr/>
      <dgm:t>
        <a:bodyPr/>
        <a:lstStyle/>
        <a:p>
          <a:endParaRPr lang="en-US"/>
        </a:p>
      </dgm:t>
    </dgm:pt>
    <dgm:pt modelId="{FAF4C767-B32D-426E-9C45-CF687D516DE6}" type="pres">
      <dgm:prSet presAssocID="{53CE1250-05FB-44F5-9DAF-330C897A3745}" presName="spacer" presStyleCnt="0"/>
      <dgm:spPr/>
    </dgm:pt>
    <dgm:pt modelId="{BE2973C9-B166-496D-BFA6-819DCA7AC496}" type="pres">
      <dgm:prSet presAssocID="{831221EF-EC51-4C5B-BCD6-82875B76BAE6}" presName="parentText" presStyleLbl="node1" presStyleIdx="1" presStyleCnt="5">
        <dgm:presLayoutVars>
          <dgm:chMax val="0"/>
          <dgm:bulletEnabled val="1"/>
        </dgm:presLayoutVars>
      </dgm:prSet>
      <dgm:spPr/>
      <dgm:t>
        <a:bodyPr/>
        <a:lstStyle/>
        <a:p>
          <a:endParaRPr lang="en-US"/>
        </a:p>
      </dgm:t>
    </dgm:pt>
    <dgm:pt modelId="{DF749D12-C42B-4E18-92A2-FE8593B0F08B}" type="pres">
      <dgm:prSet presAssocID="{9AA2E869-0C1F-4185-A5B2-DA8443A82F86}" presName="spacer" presStyleCnt="0"/>
      <dgm:spPr/>
    </dgm:pt>
    <dgm:pt modelId="{C9F93E07-6DE1-4561-8572-2DDB0F6CCB84}" type="pres">
      <dgm:prSet presAssocID="{D03D172C-BBA3-4886-AE4F-583858C32F0D}" presName="parentText" presStyleLbl="node1" presStyleIdx="2" presStyleCnt="5">
        <dgm:presLayoutVars>
          <dgm:chMax val="0"/>
          <dgm:bulletEnabled val="1"/>
        </dgm:presLayoutVars>
      </dgm:prSet>
      <dgm:spPr/>
      <dgm:t>
        <a:bodyPr/>
        <a:lstStyle/>
        <a:p>
          <a:endParaRPr lang="en-US"/>
        </a:p>
      </dgm:t>
    </dgm:pt>
    <dgm:pt modelId="{79FE595B-BA07-4AB6-95F9-84A97E72FF12}" type="pres">
      <dgm:prSet presAssocID="{B2586C53-FBC1-406D-B82C-FAB99897D82D}" presName="spacer" presStyleCnt="0"/>
      <dgm:spPr/>
    </dgm:pt>
    <dgm:pt modelId="{BAED2B2D-C823-4433-9C06-441C1B8FDB16}" type="pres">
      <dgm:prSet presAssocID="{84721923-3CE8-4026-92CD-03F84912BB83}" presName="parentText" presStyleLbl="node1" presStyleIdx="3" presStyleCnt="5">
        <dgm:presLayoutVars>
          <dgm:chMax val="0"/>
          <dgm:bulletEnabled val="1"/>
        </dgm:presLayoutVars>
      </dgm:prSet>
      <dgm:spPr/>
      <dgm:t>
        <a:bodyPr/>
        <a:lstStyle/>
        <a:p>
          <a:endParaRPr lang="en-US"/>
        </a:p>
      </dgm:t>
    </dgm:pt>
    <dgm:pt modelId="{5AAAB3D7-D745-4EE2-AC7B-75E5F611C631}" type="pres">
      <dgm:prSet presAssocID="{A511D56B-E149-4521-B4BA-A942315CB63B}" presName="spacer" presStyleCnt="0"/>
      <dgm:spPr/>
    </dgm:pt>
    <dgm:pt modelId="{1645A1A0-E7C0-4A47-8D4C-D3743E08D0AB}" type="pres">
      <dgm:prSet presAssocID="{0F935377-A0A3-491B-A545-66C20CC6C3A7}" presName="parentText" presStyleLbl="node1" presStyleIdx="4" presStyleCnt="5">
        <dgm:presLayoutVars>
          <dgm:chMax val="0"/>
          <dgm:bulletEnabled val="1"/>
        </dgm:presLayoutVars>
      </dgm:prSet>
      <dgm:spPr/>
      <dgm:t>
        <a:bodyPr/>
        <a:lstStyle/>
        <a:p>
          <a:endParaRPr lang="en-US"/>
        </a:p>
      </dgm:t>
    </dgm:pt>
  </dgm:ptLst>
  <dgm:cxnLst>
    <dgm:cxn modelId="{2F322B3E-764E-4A11-B370-5829E025CC31}" srcId="{E9756A38-B1B8-4EBE-B9AE-C3E8B1A092FB}" destId="{D03D172C-BBA3-4886-AE4F-583858C32F0D}" srcOrd="2" destOrd="0" parTransId="{9EFF73CD-C269-4782-86E5-914B095DB9C8}" sibTransId="{B2586C53-FBC1-406D-B82C-FAB99897D82D}"/>
    <dgm:cxn modelId="{704BDF63-4477-4E50-AC6F-1E1CAC51218C}" type="presOf" srcId="{0F935377-A0A3-491B-A545-66C20CC6C3A7}" destId="{1645A1A0-E7C0-4A47-8D4C-D3743E08D0AB}" srcOrd="0" destOrd="0" presId="urn:microsoft.com/office/officeart/2005/8/layout/vList2"/>
    <dgm:cxn modelId="{D428A0A3-DA4C-4D19-A70E-EC4035588928}" srcId="{E9756A38-B1B8-4EBE-B9AE-C3E8B1A092FB}" destId="{EDE12C67-ADB6-4B81-9176-61B09675A3FA}" srcOrd="0" destOrd="0" parTransId="{C08EC58F-D6A3-4647-B436-C505776F645A}" sibTransId="{53CE1250-05FB-44F5-9DAF-330C897A3745}"/>
    <dgm:cxn modelId="{05D32E19-201A-4372-BE8B-7C45D06C6E87}" type="presOf" srcId="{831221EF-EC51-4C5B-BCD6-82875B76BAE6}" destId="{BE2973C9-B166-496D-BFA6-819DCA7AC496}" srcOrd="0" destOrd="0" presId="urn:microsoft.com/office/officeart/2005/8/layout/vList2"/>
    <dgm:cxn modelId="{8597E341-5A39-4241-896A-F8D0330EC62F}" type="presOf" srcId="{D03D172C-BBA3-4886-AE4F-583858C32F0D}" destId="{C9F93E07-6DE1-4561-8572-2DDB0F6CCB84}" srcOrd="0" destOrd="0" presId="urn:microsoft.com/office/officeart/2005/8/layout/vList2"/>
    <dgm:cxn modelId="{38A38682-C046-40BC-A532-27C682DC7AC6}" type="presOf" srcId="{EDE12C67-ADB6-4B81-9176-61B09675A3FA}" destId="{4F264B4C-F201-4454-AFE6-C6F75FB12C7E}" srcOrd="0" destOrd="0" presId="urn:microsoft.com/office/officeart/2005/8/layout/vList2"/>
    <dgm:cxn modelId="{D4AE4894-2D81-4BBD-81F4-6F7A85FD369D}" srcId="{E9756A38-B1B8-4EBE-B9AE-C3E8B1A092FB}" destId="{0F935377-A0A3-491B-A545-66C20CC6C3A7}" srcOrd="4" destOrd="0" parTransId="{72F27E42-4D1A-4630-95EA-02CD7CA42DC2}" sibTransId="{18FFFE5B-D5C8-42C5-AA86-B09C43ECE0B9}"/>
    <dgm:cxn modelId="{E065E030-AC08-4285-822A-DB53A68B4E62}" srcId="{E9756A38-B1B8-4EBE-B9AE-C3E8B1A092FB}" destId="{831221EF-EC51-4C5B-BCD6-82875B76BAE6}" srcOrd="1" destOrd="0" parTransId="{B5601658-7C3F-4800-AC72-54DA2B8D9761}" sibTransId="{9AA2E869-0C1F-4185-A5B2-DA8443A82F86}"/>
    <dgm:cxn modelId="{81409418-94AE-42FD-AECE-BE5DF0776EC8}" srcId="{E9756A38-B1B8-4EBE-B9AE-C3E8B1A092FB}" destId="{84721923-3CE8-4026-92CD-03F84912BB83}" srcOrd="3" destOrd="0" parTransId="{9156A1AC-5425-45C6-8891-3C83850C9EC7}" sibTransId="{A511D56B-E149-4521-B4BA-A942315CB63B}"/>
    <dgm:cxn modelId="{AA27D0B5-F6CA-4BFC-946D-3CE805C5C284}" type="presOf" srcId="{E9756A38-B1B8-4EBE-B9AE-C3E8B1A092FB}" destId="{B837EB2A-C527-40F5-BBCA-5C01EFAFF278}" srcOrd="0" destOrd="0" presId="urn:microsoft.com/office/officeart/2005/8/layout/vList2"/>
    <dgm:cxn modelId="{78BFE703-6E2A-42D4-B644-64D0BCCF4B16}" type="presOf" srcId="{84721923-3CE8-4026-92CD-03F84912BB83}" destId="{BAED2B2D-C823-4433-9C06-441C1B8FDB16}" srcOrd="0" destOrd="0" presId="urn:microsoft.com/office/officeart/2005/8/layout/vList2"/>
    <dgm:cxn modelId="{59BEC2CB-459B-4E22-B1FF-19CAE12A39EC}" type="presParOf" srcId="{B837EB2A-C527-40F5-BBCA-5C01EFAFF278}" destId="{4F264B4C-F201-4454-AFE6-C6F75FB12C7E}" srcOrd="0" destOrd="0" presId="urn:microsoft.com/office/officeart/2005/8/layout/vList2"/>
    <dgm:cxn modelId="{2C4CD0B6-52D1-4087-A669-3DA42DE9CB88}" type="presParOf" srcId="{B837EB2A-C527-40F5-BBCA-5C01EFAFF278}" destId="{FAF4C767-B32D-426E-9C45-CF687D516DE6}" srcOrd="1" destOrd="0" presId="urn:microsoft.com/office/officeart/2005/8/layout/vList2"/>
    <dgm:cxn modelId="{97165DC4-940C-42CB-8E7D-2710CF3F5FFE}" type="presParOf" srcId="{B837EB2A-C527-40F5-BBCA-5C01EFAFF278}" destId="{BE2973C9-B166-496D-BFA6-819DCA7AC496}" srcOrd="2" destOrd="0" presId="urn:microsoft.com/office/officeart/2005/8/layout/vList2"/>
    <dgm:cxn modelId="{49BE03FA-B744-4140-A7AB-47AF3306F5D8}" type="presParOf" srcId="{B837EB2A-C527-40F5-BBCA-5C01EFAFF278}" destId="{DF749D12-C42B-4E18-92A2-FE8593B0F08B}" srcOrd="3" destOrd="0" presId="urn:microsoft.com/office/officeart/2005/8/layout/vList2"/>
    <dgm:cxn modelId="{B99612E3-5A2C-41CD-8BD5-9E0ECD429710}" type="presParOf" srcId="{B837EB2A-C527-40F5-BBCA-5C01EFAFF278}" destId="{C9F93E07-6DE1-4561-8572-2DDB0F6CCB84}" srcOrd="4" destOrd="0" presId="urn:microsoft.com/office/officeart/2005/8/layout/vList2"/>
    <dgm:cxn modelId="{89744740-D793-4C4E-BE9B-F7F948E88D59}" type="presParOf" srcId="{B837EB2A-C527-40F5-BBCA-5C01EFAFF278}" destId="{79FE595B-BA07-4AB6-95F9-84A97E72FF12}" srcOrd="5" destOrd="0" presId="urn:microsoft.com/office/officeart/2005/8/layout/vList2"/>
    <dgm:cxn modelId="{CA3A56FA-A719-46EF-806A-66BA17AA557B}" type="presParOf" srcId="{B837EB2A-C527-40F5-BBCA-5C01EFAFF278}" destId="{BAED2B2D-C823-4433-9C06-441C1B8FDB16}" srcOrd="6" destOrd="0" presId="urn:microsoft.com/office/officeart/2005/8/layout/vList2"/>
    <dgm:cxn modelId="{4F6A7FFC-C6DF-4DE6-ACF9-15CB611ED79E}" type="presParOf" srcId="{B837EB2A-C527-40F5-BBCA-5C01EFAFF278}" destId="{5AAAB3D7-D745-4EE2-AC7B-75E5F611C631}" srcOrd="7" destOrd="0" presId="urn:microsoft.com/office/officeart/2005/8/layout/vList2"/>
    <dgm:cxn modelId="{AB0D2E2A-A6F4-41EF-9A56-CA17AA50AF45}" type="presParOf" srcId="{B837EB2A-C527-40F5-BBCA-5C01EFAFF278}" destId="{1645A1A0-E7C0-4A47-8D4C-D3743E08D0AB}" srcOrd="8" destOrd="0" presId="urn:microsoft.com/office/officeart/2005/8/layout/vList2"/>
  </dgm:cxnLst>
  <dgm:bg/>
  <dgm:whole/>
</dgm:dataModel>
</file>

<file path=ppt/diagrams/data2.xml><?xml version="1.0" encoding="utf-8"?>
<dgm:dataModel xmlns:dgm="http://schemas.openxmlformats.org/drawingml/2006/diagram" xmlns:a="http://schemas.openxmlformats.org/drawingml/2006/main">
  <dgm:ptLst>
    <dgm:pt modelId="{493F00F4-E113-40D4-BAD6-13244D5BD247}"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3661D816-C423-4777-92C5-2F0DAA26EAA7}">
      <dgm:prSet phldrT="[Text]"/>
      <dgm:spPr/>
      <dgm:t>
        <a:bodyPr/>
        <a:lstStyle/>
        <a:p>
          <a:pPr>
            <a:lnSpc>
              <a:spcPct val="100000"/>
            </a:lnSpc>
          </a:pPr>
          <a:r>
            <a:rPr lang="en-US" dirty="0"/>
            <a:t>Tourism &amp; Hospitality Management</a:t>
          </a:r>
        </a:p>
      </dgm:t>
    </dgm:pt>
    <dgm:pt modelId="{CF976ACE-EBCA-4896-AE5D-EF8FBBDD65DB}" type="parTrans" cxnId="{D9C9DE42-03B2-4011-B0C8-0675040090AA}">
      <dgm:prSet/>
      <dgm:spPr/>
      <dgm:t>
        <a:bodyPr/>
        <a:lstStyle/>
        <a:p>
          <a:endParaRPr lang="en-US"/>
        </a:p>
      </dgm:t>
    </dgm:pt>
    <dgm:pt modelId="{2EB3FB96-5B31-4E76-B96F-1ECA7765BA5C}" type="sibTrans" cxnId="{D9C9DE42-03B2-4011-B0C8-0675040090AA}">
      <dgm:prSet/>
      <dgm:spPr/>
      <dgm:t>
        <a:bodyPr/>
        <a:lstStyle/>
        <a:p>
          <a:endParaRPr lang="en-US"/>
        </a:p>
      </dgm:t>
    </dgm:pt>
    <dgm:pt modelId="{5362F420-960F-437E-BB0F-2854CAA7E86D}">
      <dgm:prSet phldrT="[Text]"/>
      <dgm:spPr/>
      <dgm:t>
        <a:bodyPr/>
        <a:lstStyle/>
        <a:p>
          <a:pPr>
            <a:lnSpc>
              <a:spcPct val="100000"/>
            </a:lnSpc>
          </a:pPr>
          <a:r>
            <a:rPr lang="en-US" dirty="0"/>
            <a:t>Applied Management, Supply Chain Management</a:t>
          </a:r>
        </a:p>
      </dgm:t>
    </dgm:pt>
    <dgm:pt modelId="{79F0908F-334B-4D62-BF74-FA8E53C54DC5}" type="parTrans" cxnId="{D502F52A-6F29-408C-ACC7-E6EB8CC98E5C}">
      <dgm:prSet/>
      <dgm:spPr/>
      <dgm:t>
        <a:bodyPr/>
        <a:lstStyle/>
        <a:p>
          <a:endParaRPr lang="en-US"/>
        </a:p>
      </dgm:t>
    </dgm:pt>
    <dgm:pt modelId="{28B116B1-731D-4CE0-96C7-17B39538F780}" type="sibTrans" cxnId="{D502F52A-6F29-408C-ACC7-E6EB8CC98E5C}">
      <dgm:prSet/>
      <dgm:spPr/>
      <dgm:t>
        <a:bodyPr/>
        <a:lstStyle/>
        <a:p>
          <a:endParaRPr lang="en-US"/>
        </a:p>
      </dgm:t>
    </dgm:pt>
    <dgm:pt modelId="{CB243FBF-320F-485D-BCF5-C66615692237}">
      <dgm:prSet phldrT="[Text]"/>
      <dgm:spPr/>
      <dgm:t>
        <a:bodyPr/>
        <a:lstStyle/>
        <a:p>
          <a:pPr>
            <a:lnSpc>
              <a:spcPct val="100000"/>
            </a:lnSpc>
          </a:pPr>
          <a:r>
            <a:rPr lang="en-US" dirty="0"/>
            <a:t>Computing and Information Technology</a:t>
          </a:r>
        </a:p>
      </dgm:t>
    </dgm:pt>
    <dgm:pt modelId="{A837A1B2-117C-4013-91AA-9A6581DBE841}" type="parTrans" cxnId="{4AF5E7BB-BCD7-4661-91C1-131775633EAA}">
      <dgm:prSet/>
      <dgm:spPr/>
      <dgm:t>
        <a:bodyPr/>
        <a:lstStyle/>
        <a:p>
          <a:endParaRPr lang="en-US"/>
        </a:p>
      </dgm:t>
    </dgm:pt>
    <dgm:pt modelId="{1DBAA269-EC32-4DA0-8075-99429D426F9F}" type="sibTrans" cxnId="{4AF5E7BB-BCD7-4661-91C1-131775633EAA}">
      <dgm:prSet/>
      <dgm:spPr/>
      <dgm:t>
        <a:bodyPr/>
        <a:lstStyle/>
        <a:p>
          <a:endParaRPr lang="en-US"/>
        </a:p>
      </dgm:t>
    </dgm:pt>
    <dgm:pt modelId="{6D318830-2218-4760-84B8-F9B6E6D2BA48}">
      <dgm:prSet phldrT="[Text]"/>
      <dgm:spPr/>
      <dgm:t>
        <a:bodyPr/>
        <a:lstStyle/>
        <a:p>
          <a:pPr>
            <a:lnSpc>
              <a:spcPct val="100000"/>
            </a:lnSpc>
          </a:pPr>
          <a:r>
            <a:rPr lang="en-US" dirty="0"/>
            <a:t>Marketing and Communication</a:t>
          </a:r>
        </a:p>
      </dgm:t>
    </dgm:pt>
    <dgm:pt modelId="{411A44F1-BF79-4261-8A7C-0C3F179DC05E}" type="parTrans" cxnId="{0B855E02-C455-4AA1-8834-EACCD205BC76}">
      <dgm:prSet/>
      <dgm:spPr/>
      <dgm:t>
        <a:bodyPr/>
        <a:lstStyle/>
        <a:p>
          <a:endParaRPr lang="en-US"/>
        </a:p>
      </dgm:t>
    </dgm:pt>
    <dgm:pt modelId="{60ABC85A-9846-44A9-9831-F3D6BA55D35E}" type="sibTrans" cxnId="{0B855E02-C455-4AA1-8834-EACCD205BC76}">
      <dgm:prSet/>
      <dgm:spPr/>
      <dgm:t>
        <a:bodyPr/>
        <a:lstStyle/>
        <a:p>
          <a:endParaRPr lang="en-US"/>
        </a:p>
      </dgm:t>
    </dgm:pt>
    <dgm:pt modelId="{70B55B43-C3D8-4EC0-A7CF-3D5D8FA092C3}">
      <dgm:prSet phldrT="[Text]"/>
      <dgm:spPr/>
      <dgm:t>
        <a:bodyPr/>
        <a:lstStyle/>
        <a:p>
          <a:pPr>
            <a:lnSpc>
              <a:spcPct val="100000"/>
            </a:lnSpc>
          </a:pPr>
          <a:r>
            <a:rPr lang="en-US" dirty="0"/>
            <a:t>Construction Engineering, Project Management</a:t>
          </a:r>
        </a:p>
      </dgm:t>
    </dgm:pt>
    <dgm:pt modelId="{10EE5497-4B1C-4A4D-B2FE-C054CC2F6F21}" type="parTrans" cxnId="{991B2882-9362-421D-A1F8-A371FBA1D411}">
      <dgm:prSet/>
      <dgm:spPr/>
      <dgm:t>
        <a:bodyPr/>
        <a:lstStyle/>
        <a:p>
          <a:endParaRPr lang="en-US"/>
        </a:p>
      </dgm:t>
    </dgm:pt>
    <dgm:pt modelId="{5E20BE4E-4899-48CD-B72C-57FC5E4C08C6}" type="sibTrans" cxnId="{991B2882-9362-421D-A1F8-A371FBA1D411}">
      <dgm:prSet/>
      <dgm:spPr/>
      <dgm:t>
        <a:bodyPr/>
        <a:lstStyle/>
        <a:p>
          <a:endParaRPr lang="en-US"/>
        </a:p>
      </dgm:t>
    </dgm:pt>
    <dgm:pt modelId="{C671856A-D444-4DDA-A59A-0265F023FC44}">
      <dgm:prSet/>
      <dgm:spPr/>
      <dgm:t>
        <a:bodyPr/>
        <a:lstStyle/>
        <a:p>
          <a:pPr>
            <a:lnSpc>
              <a:spcPct val="100000"/>
            </a:lnSpc>
          </a:pPr>
          <a:r>
            <a:rPr lang="en-US" dirty="0"/>
            <a:t>Business with specialization in Accounting</a:t>
          </a:r>
        </a:p>
      </dgm:t>
    </dgm:pt>
    <dgm:pt modelId="{72893485-758C-4610-B872-A4E075B71CF2}" type="parTrans" cxnId="{417C6947-DE1D-48A0-A555-E0EA21739666}">
      <dgm:prSet/>
      <dgm:spPr/>
      <dgm:t>
        <a:bodyPr/>
        <a:lstStyle/>
        <a:p>
          <a:endParaRPr lang="en-US"/>
        </a:p>
      </dgm:t>
    </dgm:pt>
    <dgm:pt modelId="{C3417160-F697-4183-BBA0-6D8CAAF9F7C0}" type="sibTrans" cxnId="{417C6947-DE1D-48A0-A555-E0EA21739666}">
      <dgm:prSet/>
      <dgm:spPr/>
      <dgm:t>
        <a:bodyPr/>
        <a:lstStyle/>
        <a:p>
          <a:endParaRPr lang="en-US"/>
        </a:p>
      </dgm:t>
    </dgm:pt>
    <dgm:pt modelId="{8C55C68D-C79E-4421-8013-64F0319ADADF}" type="pres">
      <dgm:prSet presAssocID="{493F00F4-E113-40D4-BAD6-13244D5BD247}" presName="root" presStyleCnt="0">
        <dgm:presLayoutVars>
          <dgm:dir/>
          <dgm:resizeHandles val="exact"/>
        </dgm:presLayoutVars>
      </dgm:prSet>
      <dgm:spPr/>
      <dgm:t>
        <a:bodyPr/>
        <a:lstStyle/>
        <a:p>
          <a:endParaRPr lang="en-US"/>
        </a:p>
      </dgm:t>
    </dgm:pt>
    <dgm:pt modelId="{B134444E-01EA-4D2B-887D-F7F7F2FD43D8}" type="pres">
      <dgm:prSet presAssocID="{3661D816-C423-4777-92C5-2F0DAA26EAA7}" presName="compNode" presStyleCnt="0"/>
      <dgm:spPr/>
    </dgm:pt>
    <dgm:pt modelId="{66A670D6-017C-4C72-B87F-83AE261A1542}" type="pres">
      <dgm:prSet presAssocID="{3661D816-C423-4777-92C5-2F0DAA26EAA7}" presName="bgRect" presStyleLbl="bgShp" presStyleIdx="0" presStyleCnt="6"/>
      <dgm:spPr/>
    </dgm:pt>
    <dgm:pt modelId="{FB01302C-7A6D-426A-9771-9DD5382E37B0}" type="pres">
      <dgm:prSet presAssocID="{3661D816-C423-4777-92C5-2F0DAA26EAA7}"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xmlns="" val="0"/>
              </a:ext>
              <a:ext uri="{96DAC541-7B7A-43D3-8B79-37D633B846F1}">
                <asvg:svgBlip xmlns:asvg="http://schemas.microsoft.com/office/drawing/2016/SVG/main" xmlns="" r:embed="rId2"/>
              </a:ext>
            </a:extLst>
          </a:blip>
          <a:stretch>
            <a:fillRect/>
          </a:stretch>
        </a:blipFill>
        <a:ln>
          <a:noFill/>
        </a:ln>
      </dgm:spPr>
      <dgm:extLst>
        <a:ext uri="{E40237B7-FDA0-4F09-8148-C483321AD2D9}">
          <dgm14:cNvPr xmlns:dgm14="http://schemas.microsoft.com/office/drawing/2010/diagram" xmlns="" id="0" name="" descr="Airplane"/>
        </a:ext>
      </dgm:extLst>
    </dgm:pt>
    <dgm:pt modelId="{14950538-642F-4656-8B1C-8C24ADCDBC2E}" type="pres">
      <dgm:prSet presAssocID="{3661D816-C423-4777-92C5-2F0DAA26EAA7}" presName="spaceRect" presStyleCnt="0"/>
      <dgm:spPr/>
    </dgm:pt>
    <dgm:pt modelId="{B84D422E-2D26-4F55-BDB4-8C5350A2055E}" type="pres">
      <dgm:prSet presAssocID="{3661D816-C423-4777-92C5-2F0DAA26EAA7}" presName="parTx" presStyleLbl="revTx" presStyleIdx="0" presStyleCnt="6">
        <dgm:presLayoutVars>
          <dgm:chMax val="0"/>
          <dgm:chPref val="0"/>
        </dgm:presLayoutVars>
      </dgm:prSet>
      <dgm:spPr/>
      <dgm:t>
        <a:bodyPr/>
        <a:lstStyle/>
        <a:p>
          <a:endParaRPr lang="en-US"/>
        </a:p>
      </dgm:t>
    </dgm:pt>
    <dgm:pt modelId="{0BDF112C-1322-4B04-BE0E-1DD858B6A23D}" type="pres">
      <dgm:prSet presAssocID="{2EB3FB96-5B31-4E76-B96F-1ECA7765BA5C}" presName="sibTrans" presStyleCnt="0"/>
      <dgm:spPr/>
    </dgm:pt>
    <dgm:pt modelId="{B82C81A1-0A1C-4604-8345-CC4CF90FCB2C}" type="pres">
      <dgm:prSet presAssocID="{5362F420-960F-437E-BB0F-2854CAA7E86D}" presName="compNode" presStyleCnt="0"/>
      <dgm:spPr/>
    </dgm:pt>
    <dgm:pt modelId="{1B3A1486-3C81-4444-BBBA-DF529C38D9F0}" type="pres">
      <dgm:prSet presAssocID="{5362F420-960F-437E-BB0F-2854CAA7E86D}" presName="bgRect" presStyleLbl="bgShp" presStyleIdx="1" presStyleCnt="6"/>
      <dgm:spPr/>
    </dgm:pt>
    <dgm:pt modelId="{4C054DF4-0DF5-4442-99D7-C890CCC25B46}" type="pres">
      <dgm:prSet presAssocID="{5362F420-960F-437E-BB0F-2854CAA7E86D}"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a:blipFill>
        <a:ln>
          <a:noFill/>
        </a:ln>
      </dgm:spPr>
      <dgm:extLst>
        <a:ext uri="{E40237B7-FDA0-4F09-8148-C483321AD2D9}">
          <dgm14:cNvPr xmlns:dgm14="http://schemas.microsoft.com/office/drawing/2010/diagram" xmlns="" id="0" name="" descr="Hierarchy"/>
        </a:ext>
      </dgm:extLst>
    </dgm:pt>
    <dgm:pt modelId="{AA8CE356-F5E4-4B00-8D9D-FC4C5E5F3E43}" type="pres">
      <dgm:prSet presAssocID="{5362F420-960F-437E-BB0F-2854CAA7E86D}" presName="spaceRect" presStyleCnt="0"/>
      <dgm:spPr/>
    </dgm:pt>
    <dgm:pt modelId="{A87A1D22-66B6-4AF3-8117-2CC54729426B}" type="pres">
      <dgm:prSet presAssocID="{5362F420-960F-437E-BB0F-2854CAA7E86D}" presName="parTx" presStyleLbl="revTx" presStyleIdx="1" presStyleCnt="6">
        <dgm:presLayoutVars>
          <dgm:chMax val="0"/>
          <dgm:chPref val="0"/>
        </dgm:presLayoutVars>
      </dgm:prSet>
      <dgm:spPr/>
      <dgm:t>
        <a:bodyPr/>
        <a:lstStyle/>
        <a:p>
          <a:endParaRPr lang="en-US"/>
        </a:p>
      </dgm:t>
    </dgm:pt>
    <dgm:pt modelId="{5E528231-7BCE-4492-A5F8-4CBBE91FF567}" type="pres">
      <dgm:prSet presAssocID="{28B116B1-731D-4CE0-96C7-17B39538F780}" presName="sibTrans" presStyleCnt="0"/>
      <dgm:spPr/>
    </dgm:pt>
    <dgm:pt modelId="{5E37B56B-D490-46F1-A7CE-4C95D3205DE3}" type="pres">
      <dgm:prSet presAssocID="{CB243FBF-320F-485D-BCF5-C66615692237}" presName="compNode" presStyleCnt="0"/>
      <dgm:spPr/>
    </dgm:pt>
    <dgm:pt modelId="{2B163350-D53E-4996-BB93-D614402D63FE}" type="pres">
      <dgm:prSet presAssocID="{CB243FBF-320F-485D-BCF5-C66615692237}" presName="bgRect" presStyleLbl="bgShp" presStyleIdx="2" presStyleCnt="6"/>
      <dgm:spPr/>
    </dgm:pt>
    <dgm:pt modelId="{C5C08109-13F7-4754-8057-55F7E52A7837}" type="pres">
      <dgm:prSet presAssocID="{CB243FBF-320F-485D-BCF5-C66615692237}"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tretch>
            <a:fillRect/>
          </a:stretch>
        </a:blipFill>
        <a:ln>
          <a:noFill/>
        </a:ln>
      </dgm:spPr>
      <dgm:extLst>
        <a:ext uri="{E40237B7-FDA0-4F09-8148-C483321AD2D9}">
          <dgm14:cNvPr xmlns:dgm14="http://schemas.microsoft.com/office/drawing/2010/diagram" xmlns="" id="0" name="" descr="Cloud Computing"/>
        </a:ext>
      </dgm:extLst>
    </dgm:pt>
    <dgm:pt modelId="{C6FBBD97-4A3C-41FE-A202-09616EDC6053}" type="pres">
      <dgm:prSet presAssocID="{CB243FBF-320F-485D-BCF5-C66615692237}" presName="spaceRect" presStyleCnt="0"/>
      <dgm:spPr/>
    </dgm:pt>
    <dgm:pt modelId="{978DEB12-661E-45B6-9FE1-6E749EB0C182}" type="pres">
      <dgm:prSet presAssocID="{CB243FBF-320F-485D-BCF5-C66615692237}" presName="parTx" presStyleLbl="revTx" presStyleIdx="2" presStyleCnt="6">
        <dgm:presLayoutVars>
          <dgm:chMax val="0"/>
          <dgm:chPref val="0"/>
        </dgm:presLayoutVars>
      </dgm:prSet>
      <dgm:spPr/>
      <dgm:t>
        <a:bodyPr/>
        <a:lstStyle/>
        <a:p>
          <a:endParaRPr lang="en-US"/>
        </a:p>
      </dgm:t>
    </dgm:pt>
    <dgm:pt modelId="{A6FC9DC3-B278-4832-BE22-5C3E95BB6E5F}" type="pres">
      <dgm:prSet presAssocID="{1DBAA269-EC32-4DA0-8075-99429D426F9F}" presName="sibTrans" presStyleCnt="0"/>
      <dgm:spPr/>
    </dgm:pt>
    <dgm:pt modelId="{63F54819-7EC2-4D34-98D4-6EE67E1052F1}" type="pres">
      <dgm:prSet presAssocID="{6D318830-2218-4760-84B8-F9B6E6D2BA48}" presName="compNode" presStyleCnt="0"/>
      <dgm:spPr/>
    </dgm:pt>
    <dgm:pt modelId="{9A5FDCD0-F7A3-4CDB-9980-C2C8F1239C41}" type="pres">
      <dgm:prSet presAssocID="{6D318830-2218-4760-84B8-F9B6E6D2BA48}" presName="bgRect" presStyleLbl="bgShp" presStyleIdx="3" presStyleCnt="6"/>
      <dgm:spPr/>
    </dgm:pt>
    <dgm:pt modelId="{105B0AED-9B99-4D8C-AD95-05A847BC14C9}" type="pres">
      <dgm:prSet presAssocID="{6D318830-2218-4760-84B8-F9B6E6D2BA48}"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xmlns="" val="0"/>
              </a:ext>
              <a:ext uri="{96DAC541-7B7A-43D3-8B79-37D633B846F1}">
                <asvg:svgBlip xmlns:asvg="http://schemas.microsoft.com/office/drawing/2016/SVG/main" xmlns="" r:embed="rId8"/>
              </a:ext>
            </a:extLst>
          </a:blip>
          <a:stretch>
            <a:fillRect/>
          </a:stretch>
        </a:blipFill>
        <a:ln>
          <a:noFill/>
        </a:ln>
      </dgm:spPr>
      <dgm:extLst>
        <a:ext uri="{E40237B7-FDA0-4F09-8148-C483321AD2D9}">
          <dgm14:cNvPr xmlns:dgm14="http://schemas.microsoft.com/office/drawing/2010/diagram" xmlns="" id="0" name="" descr="Email"/>
        </a:ext>
      </dgm:extLst>
    </dgm:pt>
    <dgm:pt modelId="{7EDAC5DD-22ED-4BE0-B4F1-E64122E009E9}" type="pres">
      <dgm:prSet presAssocID="{6D318830-2218-4760-84B8-F9B6E6D2BA48}" presName="spaceRect" presStyleCnt="0"/>
      <dgm:spPr/>
    </dgm:pt>
    <dgm:pt modelId="{1B458233-82F7-41BD-916B-E33B5F775127}" type="pres">
      <dgm:prSet presAssocID="{6D318830-2218-4760-84B8-F9B6E6D2BA48}" presName="parTx" presStyleLbl="revTx" presStyleIdx="3" presStyleCnt="6">
        <dgm:presLayoutVars>
          <dgm:chMax val="0"/>
          <dgm:chPref val="0"/>
        </dgm:presLayoutVars>
      </dgm:prSet>
      <dgm:spPr/>
      <dgm:t>
        <a:bodyPr/>
        <a:lstStyle/>
        <a:p>
          <a:endParaRPr lang="en-US"/>
        </a:p>
      </dgm:t>
    </dgm:pt>
    <dgm:pt modelId="{4AC916A2-35C0-445A-88F2-677BF51F2B78}" type="pres">
      <dgm:prSet presAssocID="{60ABC85A-9846-44A9-9831-F3D6BA55D35E}" presName="sibTrans" presStyleCnt="0"/>
      <dgm:spPr/>
    </dgm:pt>
    <dgm:pt modelId="{FD3F47E4-7471-4EB1-B3A9-1CED75D3E0C1}" type="pres">
      <dgm:prSet presAssocID="{70B55B43-C3D8-4EC0-A7CF-3D5D8FA092C3}" presName="compNode" presStyleCnt="0"/>
      <dgm:spPr/>
    </dgm:pt>
    <dgm:pt modelId="{81B21E0F-404F-47DA-BB76-94C0F296A45F}" type="pres">
      <dgm:prSet presAssocID="{70B55B43-C3D8-4EC0-A7CF-3D5D8FA092C3}" presName="bgRect" presStyleLbl="bgShp" presStyleIdx="4" presStyleCnt="6"/>
      <dgm:spPr/>
    </dgm:pt>
    <dgm:pt modelId="{4D6842E9-3E35-4E76-92F0-60E85EFEDED5}" type="pres">
      <dgm:prSet presAssocID="{70B55B43-C3D8-4EC0-A7CF-3D5D8FA092C3}"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xmlns="" val="0"/>
              </a:ext>
              <a:ext uri="{96DAC541-7B7A-43D3-8B79-37D633B846F1}">
                <asvg:svgBlip xmlns:asvg="http://schemas.microsoft.com/office/drawing/2016/SVG/main" xmlns="" r:embed="rId10"/>
              </a:ext>
            </a:extLst>
          </a:blip>
          <a:stretch>
            <a:fillRect/>
          </a:stretch>
        </a:blipFill>
        <a:ln>
          <a:noFill/>
        </a:ln>
      </dgm:spPr>
      <dgm:extLst>
        <a:ext uri="{E40237B7-FDA0-4F09-8148-C483321AD2D9}">
          <dgm14:cNvPr xmlns:dgm14="http://schemas.microsoft.com/office/drawing/2010/diagram" xmlns="" id="0" name="" descr="Excavator"/>
        </a:ext>
      </dgm:extLst>
    </dgm:pt>
    <dgm:pt modelId="{64760668-3993-47B1-8F18-0FFFB62142C4}" type="pres">
      <dgm:prSet presAssocID="{70B55B43-C3D8-4EC0-A7CF-3D5D8FA092C3}" presName="spaceRect" presStyleCnt="0"/>
      <dgm:spPr/>
    </dgm:pt>
    <dgm:pt modelId="{CF25DB07-6032-4FA4-BDB9-56E00350E628}" type="pres">
      <dgm:prSet presAssocID="{70B55B43-C3D8-4EC0-A7CF-3D5D8FA092C3}" presName="parTx" presStyleLbl="revTx" presStyleIdx="4" presStyleCnt="6">
        <dgm:presLayoutVars>
          <dgm:chMax val="0"/>
          <dgm:chPref val="0"/>
        </dgm:presLayoutVars>
      </dgm:prSet>
      <dgm:spPr/>
      <dgm:t>
        <a:bodyPr/>
        <a:lstStyle/>
        <a:p>
          <a:endParaRPr lang="en-US"/>
        </a:p>
      </dgm:t>
    </dgm:pt>
    <dgm:pt modelId="{C6D2745E-DB51-46F5-AF13-49EB88208FDB}" type="pres">
      <dgm:prSet presAssocID="{5E20BE4E-4899-48CD-B72C-57FC5E4C08C6}" presName="sibTrans" presStyleCnt="0"/>
      <dgm:spPr/>
    </dgm:pt>
    <dgm:pt modelId="{4437F93B-BF59-4A6C-88EC-88CE5F0474C8}" type="pres">
      <dgm:prSet presAssocID="{C671856A-D444-4DDA-A59A-0265F023FC44}" presName="compNode" presStyleCnt="0"/>
      <dgm:spPr/>
    </dgm:pt>
    <dgm:pt modelId="{939339B1-3D12-4B59-AB6B-1B7144D6C02C}" type="pres">
      <dgm:prSet presAssocID="{C671856A-D444-4DDA-A59A-0265F023FC44}" presName="bgRect" presStyleLbl="bgShp" presStyleIdx="5" presStyleCnt="6"/>
      <dgm:spPr/>
    </dgm:pt>
    <dgm:pt modelId="{F9F3FAC3-F0DB-4169-A30C-58A65E516990}" type="pres">
      <dgm:prSet presAssocID="{C671856A-D444-4DDA-A59A-0265F023FC44}"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xmlns="" val="0"/>
              </a:ext>
              <a:ext uri="{96DAC541-7B7A-43D3-8B79-37D633B846F1}">
                <asvg:svgBlip xmlns:asvg="http://schemas.microsoft.com/office/drawing/2016/SVG/main" xmlns="" r:embed="rId12"/>
              </a:ext>
            </a:extLst>
          </a:blip>
          <a:stretch>
            <a:fillRect/>
          </a:stretch>
        </a:blipFill>
        <a:ln>
          <a:noFill/>
        </a:ln>
      </dgm:spPr>
      <dgm:extLst>
        <a:ext uri="{E40237B7-FDA0-4F09-8148-C483321AD2D9}">
          <dgm14:cNvPr xmlns:dgm14="http://schemas.microsoft.com/office/drawing/2010/diagram" xmlns="" id="0" name="" descr="Calculator"/>
        </a:ext>
      </dgm:extLst>
    </dgm:pt>
    <dgm:pt modelId="{85F757DA-245D-4F74-8108-0B31F23C9360}" type="pres">
      <dgm:prSet presAssocID="{C671856A-D444-4DDA-A59A-0265F023FC44}" presName="spaceRect" presStyleCnt="0"/>
      <dgm:spPr/>
    </dgm:pt>
    <dgm:pt modelId="{56754752-61CC-4B52-B337-F3147058B8D5}" type="pres">
      <dgm:prSet presAssocID="{C671856A-D444-4DDA-A59A-0265F023FC44}" presName="parTx" presStyleLbl="revTx" presStyleIdx="5" presStyleCnt="6">
        <dgm:presLayoutVars>
          <dgm:chMax val="0"/>
          <dgm:chPref val="0"/>
        </dgm:presLayoutVars>
      </dgm:prSet>
      <dgm:spPr/>
      <dgm:t>
        <a:bodyPr/>
        <a:lstStyle/>
        <a:p>
          <a:endParaRPr lang="en-US"/>
        </a:p>
      </dgm:t>
    </dgm:pt>
  </dgm:ptLst>
  <dgm:cxnLst>
    <dgm:cxn modelId="{417C6947-DE1D-48A0-A555-E0EA21739666}" srcId="{493F00F4-E113-40D4-BAD6-13244D5BD247}" destId="{C671856A-D444-4DDA-A59A-0265F023FC44}" srcOrd="5" destOrd="0" parTransId="{72893485-758C-4610-B872-A4E075B71CF2}" sibTransId="{C3417160-F697-4183-BBA0-6D8CAAF9F7C0}"/>
    <dgm:cxn modelId="{0B855E02-C455-4AA1-8834-EACCD205BC76}" srcId="{493F00F4-E113-40D4-BAD6-13244D5BD247}" destId="{6D318830-2218-4760-84B8-F9B6E6D2BA48}" srcOrd="3" destOrd="0" parTransId="{411A44F1-BF79-4261-8A7C-0C3F179DC05E}" sibTransId="{60ABC85A-9846-44A9-9831-F3D6BA55D35E}"/>
    <dgm:cxn modelId="{2E9B4E98-6986-45F3-BBDF-7AC41DEF3E81}" type="presOf" srcId="{70B55B43-C3D8-4EC0-A7CF-3D5D8FA092C3}" destId="{CF25DB07-6032-4FA4-BDB9-56E00350E628}" srcOrd="0" destOrd="0" presId="urn:microsoft.com/office/officeart/2018/2/layout/IconVerticalSolidList"/>
    <dgm:cxn modelId="{02E2655B-4C8C-4D89-B913-35FD9114327E}" type="presOf" srcId="{493F00F4-E113-40D4-BAD6-13244D5BD247}" destId="{8C55C68D-C79E-4421-8013-64F0319ADADF}" srcOrd="0" destOrd="0" presId="urn:microsoft.com/office/officeart/2018/2/layout/IconVerticalSolidList"/>
    <dgm:cxn modelId="{4AF5E7BB-BCD7-4661-91C1-131775633EAA}" srcId="{493F00F4-E113-40D4-BAD6-13244D5BD247}" destId="{CB243FBF-320F-485D-BCF5-C66615692237}" srcOrd="2" destOrd="0" parTransId="{A837A1B2-117C-4013-91AA-9A6581DBE841}" sibTransId="{1DBAA269-EC32-4DA0-8075-99429D426F9F}"/>
    <dgm:cxn modelId="{F20499E8-2E35-48EB-8B27-31C7219FD440}" type="presOf" srcId="{5362F420-960F-437E-BB0F-2854CAA7E86D}" destId="{A87A1D22-66B6-4AF3-8117-2CC54729426B}" srcOrd="0" destOrd="0" presId="urn:microsoft.com/office/officeart/2018/2/layout/IconVerticalSolidList"/>
    <dgm:cxn modelId="{2D4A9312-42E6-46F9-9D7E-85376AFBD71B}" type="presOf" srcId="{CB243FBF-320F-485D-BCF5-C66615692237}" destId="{978DEB12-661E-45B6-9FE1-6E749EB0C182}" srcOrd="0" destOrd="0" presId="urn:microsoft.com/office/officeart/2018/2/layout/IconVerticalSolidList"/>
    <dgm:cxn modelId="{2B3ECE6D-C577-4368-8DF0-D2A267E9DE59}" type="presOf" srcId="{C671856A-D444-4DDA-A59A-0265F023FC44}" destId="{56754752-61CC-4B52-B337-F3147058B8D5}" srcOrd="0" destOrd="0" presId="urn:microsoft.com/office/officeart/2018/2/layout/IconVerticalSolidList"/>
    <dgm:cxn modelId="{991B2882-9362-421D-A1F8-A371FBA1D411}" srcId="{493F00F4-E113-40D4-BAD6-13244D5BD247}" destId="{70B55B43-C3D8-4EC0-A7CF-3D5D8FA092C3}" srcOrd="4" destOrd="0" parTransId="{10EE5497-4B1C-4A4D-B2FE-C054CC2F6F21}" sibTransId="{5E20BE4E-4899-48CD-B72C-57FC5E4C08C6}"/>
    <dgm:cxn modelId="{2594D06B-D06C-4448-B38E-051FC4BF91CF}" type="presOf" srcId="{6D318830-2218-4760-84B8-F9B6E6D2BA48}" destId="{1B458233-82F7-41BD-916B-E33B5F775127}" srcOrd="0" destOrd="0" presId="urn:microsoft.com/office/officeart/2018/2/layout/IconVerticalSolidList"/>
    <dgm:cxn modelId="{D502F52A-6F29-408C-ACC7-E6EB8CC98E5C}" srcId="{493F00F4-E113-40D4-BAD6-13244D5BD247}" destId="{5362F420-960F-437E-BB0F-2854CAA7E86D}" srcOrd="1" destOrd="0" parTransId="{79F0908F-334B-4D62-BF74-FA8E53C54DC5}" sibTransId="{28B116B1-731D-4CE0-96C7-17B39538F780}"/>
    <dgm:cxn modelId="{DA63F1D2-78A5-4E9C-A191-010B9AEA03A7}" type="presOf" srcId="{3661D816-C423-4777-92C5-2F0DAA26EAA7}" destId="{B84D422E-2D26-4F55-BDB4-8C5350A2055E}" srcOrd="0" destOrd="0" presId="urn:microsoft.com/office/officeart/2018/2/layout/IconVerticalSolidList"/>
    <dgm:cxn modelId="{D9C9DE42-03B2-4011-B0C8-0675040090AA}" srcId="{493F00F4-E113-40D4-BAD6-13244D5BD247}" destId="{3661D816-C423-4777-92C5-2F0DAA26EAA7}" srcOrd="0" destOrd="0" parTransId="{CF976ACE-EBCA-4896-AE5D-EF8FBBDD65DB}" sibTransId="{2EB3FB96-5B31-4E76-B96F-1ECA7765BA5C}"/>
    <dgm:cxn modelId="{08C2393F-A19B-49FF-AEB9-F4BA1D7978E2}" type="presParOf" srcId="{8C55C68D-C79E-4421-8013-64F0319ADADF}" destId="{B134444E-01EA-4D2B-887D-F7F7F2FD43D8}" srcOrd="0" destOrd="0" presId="urn:microsoft.com/office/officeart/2018/2/layout/IconVerticalSolidList"/>
    <dgm:cxn modelId="{99F82342-98DE-4430-BEBC-9C9F55C25752}" type="presParOf" srcId="{B134444E-01EA-4D2B-887D-F7F7F2FD43D8}" destId="{66A670D6-017C-4C72-B87F-83AE261A1542}" srcOrd="0" destOrd="0" presId="urn:microsoft.com/office/officeart/2018/2/layout/IconVerticalSolidList"/>
    <dgm:cxn modelId="{49E13381-1BE4-42F0-9841-1135C6B1342E}" type="presParOf" srcId="{B134444E-01EA-4D2B-887D-F7F7F2FD43D8}" destId="{FB01302C-7A6D-426A-9771-9DD5382E37B0}" srcOrd="1" destOrd="0" presId="urn:microsoft.com/office/officeart/2018/2/layout/IconVerticalSolidList"/>
    <dgm:cxn modelId="{C387AE6D-42FB-4E0E-8052-ADFF525A288A}" type="presParOf" srcId="{B134444E-01EA-4D2B-887D-F7F7F2FD43D8}" destId="{14950538-642F-4656-8B1C-8C24ADCDBC2E}" srcOrd="2" destOrd="0" presId="urn:microsoft.com/office/officeart/2018/2/layout/IconVerticalSolidList"/>
    <dgm:cxn modelId="{374B4DB4-44C5-495F-8FAD-84BA4C634EF3}" type="presParOf" srcId="{B134444E-01EA-4D2B-887D-F7F7F2FD43D8}" destId="{B84D422E-2D26-4F55-BDB4-8C5350A2055E}" srcOrd="3" destOrd="0" presId="urn:microsoft.com/office/officeart/2018/2/layout/IconVerticalSolidList"/>
    <dgm:cxn modelId="{3256588C-0084-4FD8-99C0-3B75E6CA1ADD}" type="presParOf" srcId="{8C55C68D-C79E-4421-8013-64F0319ADADF}" destId="{0BDF112C-1322-4B04-BE0E-1DD858B6A23D}" srcOrd="1" destOrd="0" presId="urn:microsoft.com/office/officeart/2018/2/layout/IconVerticalSolidList"/>
    <dgm:cxn modelId="{24FD9353-BEEB-4BBE-8C21-934B0C840322}" type="presParOf" srcId="{8C55C68D-C79E-4421-8013-64F0319ADADF}" destId="{B82C81A1-0A1C-4604-8345-CC4CF90FCB2C}" srcOrd="2" destOrd="0" presId="urn:microsoft.com/office/officeart/2018/2/layout/IconVerticalSolidList"/>
    <dgm:cxn modelId="{EE161A1C-024A-4C80-A12B-01B80E8104D7}" type="presParOf" srcId="{B82C81A1-0A1C-4604-8345-CC4CF90FCB2C}" destId="{1B3A1486-3C81-4444-BBBA-DF529C38D9F0}" srcOrd="0" destOrd="0" presId="urn:microsoft.com/office/officeart/2018/2/layout/IconVerticalSolidList"/>
    <dgm:cxn modelId="{A4351652-9B75-48E9-AF10-EC62712AD939}" type="presParOf" srcId="{B82C81A1-0A1C-4604-8345-CC4CF90FCB2C}" destId="{4C054DF4-0DF5-4442-99D7-C890CCC25B46}" srcOrd="1" destOrd="0" presId="urn:microsoft.com/office/officeart/2018/2/layout/IconVerticalSolidList"/>
    <dgm:cxn modelId="{A1CF8A09-82F7-48BA-B665-E06C7E304C4E}" type="presParOf" srcId="{B82C81A1-0A1C-4604-8345-CC4CF90FCB2C}" destId="{AA8CE356-F5E4-4B00-8D9D-FC4C5E5F3E43}" srcOrd="2" destOrd="0" presId="urn:microsoft.com/office/officeart/2018/2/layout/IconVerticalSolidList"/>
    <dgm:cxn modelId="{15CC2127-FE4F-411C-AA34-12E3CB79F61B}" type="presParOf" srcId="{B82C81A1-0A1C-4604-8345-CC4CF90FCB2C}" destId="{A87A1D22-66B6-4AF3-8117-2CC54729426B}" srcOrd="3" destOrd="0" presId="urn:microsoft.com/office/officeart/2018/2/layout/IconVerticalSolidList"/>
    <dgm:cxn modelId="{27376E64-EA93-4C3C-9DDC-3994CC947432}" type="presParOf" srcId="{8C55C68D-C79E-4421-8013-64F0319ADADF}" destId="{5E528231-7BCE-4492-A5F8-4CBBE91FF567}" srcOrd="3" destOrd="0" presId="urn:microsoft.com/office/officeart/2018/2/layout/IconVerticalSolidList"/>
    <dgm:cxn modelId="{7C5F15C6-C55C-4F80-8579-465AF7956D5D}" type="presParOf" srcId="{8C55C68D-C79E-4421-8013-64F0319ADADF}" destId="{5E37B56B-D490-46F1-A7CE-4C95D3205DE3}" srcOrd="4" destOrd="0" presId="urn:microsoft.com/office/officeart/2018/2/layout/IconVerticalSolidList"/>
    <dgm:cxn modelId="{CC95B5BD-C167-42D2-BE46-E158B90C142C}" type="presParOf" srcId="{5E37B56B-D490-46F1-A7CE-4C95D3205DE3}" destId="{2B163350-D53E-4996-BB93-D614402D63FE}" srcOrd="0" destOrd="0" presId="urn:microsoft.com/office/officeart/2018/2/layout/IconVerticalSolidList"/>
    <dgm:cxn modelId="{268FC8F1-DD8C-4538-A5C5-5ADADAAFAFD2}" type="presParOf" srcId="{5E37B56B-D490-46F1-A7CE-4C95D3205DE3}" destId="{C5C08109-13F7-4754-8057-55F7E52A7837}" srcOrd="1" destOrd="0" presId="urn:microsoft.com/office/officeart/2018/2/layout/IconVerticalSolidList"/>
    <dgm:cxn modelId="{9BEFDD36-2868-41F7-9F15-FF57DE414B4B}" type="presParOf" srcId="{5E37B56B-D490-46F1-A7CE-4C95D3205DE3}" destId="{C6FBBD97-4A3C-41FE-A202-09616EDC6053}" srcOrd="2" destOrd="0" presId="urn:microsoft.com/office/officeart/2018/2/layout/IconVerticalSolidList"/>
    <dgm:cxn modelId="{C4E14902-741F-4E18-8EF2-0B4721F6FF50}" type="presParOf" srcId="{5E37B56B-D490-46F1-A7CE-4C95D3205DE3}" destId="{978DEB12-661E-45B6-9FE1-6E749EB0C182}" srcOrd="3" destOrd="0" presId="urn:microsoft.com/office/officeart/2018/2/layout/IconVerticalSolidList"/>
    <dgm:cxn modelId="{B20DDB33-4DB6-4F8D-A839-65338FF7892D}" type="presParOf" srcId="{8C55C68D-C79E-4421-8013-64F0319ADADF}" destId="{A6FC9DC3-B278-4832-BE22-5C3E95BB6E5F}" srcOrd="5" destOrd="0" presId="urn:microsoft.com/office/officeart/2018/2/layout/IconVerticalSolidList"/>
    <dgm:cxn modelId="{505D13DF-259C-499F-897F-FD62131E0BCD}" type="presParOf" srcId="{8C55C68D-C79E-4421-8013-64F0319ADADF}" destId="{63F54819-7EC2-4D34-98D4-6EE67E1052F1}" srcOrd="6" destOrd="0" presId="urn:microsoft.com/office/officeart/2018/2/layout/IconVerticalSolidList"/>
    <dgm:cxn modelId="{FFAC547E-053B-4E7B-95CB-6F7094C1BA42}" type="presParOf" srcId="{63F54819-7EC2-4D34-98D4-6EE67E1052F1}" destId="{9A5FDCD0-F7A3-4CDB-9980-C2C8F1239C41}" srcOrd="0" destOrd="0" presId="urn:microsoft.com/office/officeart/2018/2/layout/IconVerticalSolidList"/>
    <dgm:cxn modelId="{F57D5AC4-340F-46D3-9CD4-F0FFA2E5F6E9}" type="presParOf" srcId="{63F54819-7EC2-4D34-98D4-6EE67E1052F1}" destId="{105B0AED-9B99-4D8C-AD95-05A847BC14C9}" srcOrd="1" destOrd="0" presId="urn:microsoft.com/office/officeart/2018/2/layout/IconVerticalSolidList"/>
    <dgm:cxn modelId="{D895A594-588A-424F-94F3-321D5DE58A5C}" type="presParOf" srcId="{63F54819-7EC2-4D34-98D4-6EE67E1052F1}" destId="{7EDAC5DD-22ED-4BE0-B4F1-E64122E009E9}" srcOrd="2" destOrd="0" presId="urn:microsoft.com/office/officeart/2018/2/layout/IconVerticalSolidList"/>
    <dgm:cxn modelId="{B89C40A6-0BF3-47E7-A3B0-E20152F7D681}" type="presParOf" srcId="{63F54819-7EC2-4D34-98D4-6EE67E1052F1}" destId="{1B458233-82F7-41BD-916B-E33B5F775127}" srcOrd="3" destOrd="0" presId="urn:microsoft.com/office/officeart/2018/2/layout/IconVerticalSolidList"/>
    <dgm:cxn modelId="{3D6470FF-3768-44C5-A1AB-05F36018CCA0}" type="presParOf" srcId="{8C55C68D-C79E-4421-8013-64F0319ADADF}" destId="{4AC916A2-35C0-445A-88F2-677BF51F2B78}" srcOrd="7" destOrd="0" presId="urn:microsoft.com/office/officeart/2018/2/layout/IconVerticalSolidList"/>
    <dgm:cxn modelId="{8A287499-F08E-44AC-99AB-4E1998C70630}" type="presParOf" srcId="{8C55C68D-C79E-4421-8013-64F0319ADADF}" destId="{FD3F47E4-7471-4EB1-B3A9-1CED75D3E0C1}" srcOrd="8" destOrd="0" presId="urn:microsoft.com/office/officeart/2018/2/layout/IconVerticalSolidList"/>
    <dgm:cxn modelId="{8A5C2C10-3D6E-4114-9A38-7E94CE635249}" type="presParOf" srcId="{FD3F47E4-7471-4EB1-B3A9-1CED75D3E0C1}" destId="{81B21E0F-404F-47DA-BB76-94C0F296A45F}" srcOrd="0" destOrd="0" presId="urn:microsoft.com/office/officeart/2018/2/layout/IconVerticalSolidList"/>
    <dgm:cxn modelId="{493C900E-B15F-491C-94EA-111A2FAC22E5}" type="presParOf" srcId="{FD3F47E4-7471-4EB1-B3A9-1CED75D3E0C1}" destId="{4D6842E9-3E35-4E76-92F0-60E85EFEDED5}" srcOrd="1" destOrd="0" presId="urn:microsoft.com/office/officeart/2018/2/layout/IconVerticalSolidList"/>
    <dgm:cxn modelId="{43D6961D-08EC-4DA8-BB56-85E9588E0DFB}" type="presParOf" srcId="{FD3F47E4-7471-4EB1-B3A9-1CED75D3E0C1}" destId="{64760668-3993-47B1-8F18-0FFFB62142C4}" srcOrd="2" destOrd="0" presId="urn:microsoft.com/office/officeart/2018/2/layout/IconVerticalSolidList"/>
    <dgm:cxn modelId="{B9F164BB-65BD-4AA4-9E65-7406407BAC26}" type="presParOf" srcId="{FD3F47E4-7471-4EB1-B3A9-1CED75D3E0C1}" destId="{CF25DB07-6032-4FA4-BDB9-56E00350E628}" srcOrd="3" destOrd="0" presId="urn:microsoft.com/office/officeart/2018/2/layout/IconVerticalSolidList"/>
    <dgm:cxn modelId="{8702FF01-F685-477C-8C55-2C3A0D770B91}" type="presParOf" srcId="{8C55C68D-C79E-4421-8013-64F0319ADADF}" destId="{C6D2745E-DB51-46F5-AF13-49EB88208FDB}" srcOrd="9" destOrd="0" presId="urn:microsoft.com/office/officeart/2018/2/layout/IconVerticalSolidList"/>
    <dgm:cxn modelId="{7B2AC136-2A06-4FDE-ACE0-3187F535F133}" type="presParOf" srcId="{8C55C68D-C79E-4421-8013-64F0319ADADF}" destId="{4437F93B-BF59-4A6C-88EC-88CE5F0474C8}" srcOrd="10" destOrd="0" presId="urn:microsoft.com/office/officeart/2018/2/layout/IconVerticalSolidList"/>
    <dgm:cxn modelId="{65DC1C09-F89B-4419-8A22-3460FF16CD1A}" type="presParOf" srcId="{4437F93B-BF59-4A6C-88EC-88CE5F0474C8}" destId="{939339B1-3D12-4B59-AB6B-1B7144D6C02C}" srcOrd="0" destOrd="0" presId="urn:microsoft.com/office/officeart/2018/2/layout/IconVerticalSolidList"/>
    <dgm:cxn modelId="{FB82383E-90E1-47F3-960A-191623A44B6B}" type="presParOf" srcId="{4437F93B-BF59-4A6C-88EC-88CE5F0474C8}" destId="{F9F3FAC3-F0DB-4169-A30C-58A65E516990}" srcOrd="1" destOrd="0" presId="urn:microsoft.com/office/officeart/2018/2/layout/IconVerticalSolidList"/>
    <dgm:cxn modelId="{16C5A4F0-F95D-431D-BFD3-B6DB954F04B5}" type="presParOf" srcId="{4437F93B-BF59-4A6C-88EC-88CE5F0474C8}" destId="{85F757DA-245D-4F74-8108-0B31F23C9360}" srcOrd="2" destOrd="0" presId="urn:microsoft.com/office/officeart/2018/2/layout/IconVerticalSolidList"/>
    <dgm:cxn modelId="{E3858C9F-6FD1-4087-B7C7-547630A543A2}" type="presParOf" srcId="{4437F93B-BF59-4A6C-88EC-88CE5F0474C8}" destId="{56754752-61CC-4B52-B337-F3147058B8D5}" srcOrd="3" destOrd="0" presId="urn:microsoft.com/office/officeart/2018/2/layout/IconVerticalSolidList"/>
  </dgm:cxnLst>
  <dgm:bg/>
  <dgm:whole/>
</dgm:dataModel>
</file>

<file path=ppt/diagrams/data3.xml><?xml version="1.0" encoding="utf-8"?>
<dgm:dataModel xmlns:dgm="http://schemas.openxmlformats.org/drawingml/2006/diagram" xmlns:a="http://schemas.openxmlformats.org/drawingml/2006/main">
  <dgm:ptLst>
    <dgm:pt modelId="{36F075C4-44A0-4F74-8BA9-B9E0D3464696}" type="doc">
      <dgm:prSet loTypeId="urn:microsoft.com/office/officeart/2005/8/layout/hList9" loCatId="list" qsTypeId="urn:microsoft.com/office/officeart/2005/8/quickstyle/simple1" qsCatId="simple" csTypeId="urn:microsoft.com/office/officeart/2005/8/colors/colorful1#2" csCatId="colorful" phldr="1"/>
      <dgm:spPr/>
      <dgm:t>
        <a:bodyPr/>
        <a:lstStyle/>
        <a:p>
          <a:endParaRPr lang="en-US"/>
        </a:p>
      </dgm:t>
    </dgm:pt>
    <dgm:pt modelId="{47A47065-04A3-4AFD-826B-E3E20EA0EA9A}">
      <dgm:prSet phldrT="[Text]"/>
      <dgm:spPr/>
      <dgm:t>
        <a:bodyPr/>
        <a:lstStyle/>
        <a:p>
          <a:r>
            <a:rPr lang="en-US" dirty="0"/>
            <a:t>Less than 1 year</a:t>
          </a:r>
        </a:p>
      </dgm:t>
    </dgm:pt>
    <dgm:pt modelId="{5CE2334F-A3EF-4172-B315-3657F92C0555}" type="parTrans" cxnId="{93A1ADC5-EDD9-4AA9-ACDF-129D9BA08CDE}">
      <dgm:prSet/>
      <dgm:spPr/>
      <dgm:t>
        <a:bodyPr/>
        <a:lstStyle/>
        <a:p>
          <a:endParaRPr lang="en-US"/>
        </a:p>
      </dgm:t>
    </dgm:pt>
    <dgm:pt modelId="{7B10DDAC-1DE2-4DD0-83A9-E98E963B657E}" type="sibTrans" cxnId="{93A1ADC5-EDD9-4AA9-ACDF-129D9BA08CDE}">
      <dgm:prSet/>
      <dgm:spPr/>
      <dgm:t>
        <a:bodyPr/>
        <a:lstStyle/>
        <a:p>
          <a:endParaRPr lang="en-US"/>
        </a:p>
      </dgm:t>
    </dgm:pt>
    <dgm:pt modelId="{FD7C2392-FE0D-4241-A417-A933AD1C55AC}">
      <dgm:prSet phldrT="[Text]"/>
      <dgm:spPr/>
      <dgm:t>
        <a:bodyPr/>
        <a:lstStyle/>
        <a:p>
          <a:r>
            <a:rPr lang="en-US" dirty="0"/>
            <a:t>Tuition fee for entire course.</a:t>
          </a:r>
        </a:p>
      </dgm:t>
    </dgm:pt>
    <dgm:pt modelId="{AAFAB264-AD2E-4274-B1CC-97C5C5D4D0ED}" type="parTrans" cxnId="{1D46A05A-D3B0-486C-AC56-607907EFAF3E}">
      <dgm:prSet/>
      <dgm:spPr/>
      <dgm:t>
        <a:bodyPr/>
        <a:lstStyle/>
        <a:p>
          <a:endParaRPr lang="en-US"/>
        </a:p>
      </dgm:t>
    </dgm:pt>
    <dgm:pt modelId="{90430D17-5115-46C1-AEBC-65A3C98A09FA}" type="sibTrans" cxnId="{1D46A05A-D3B0-486C-AC56-607907EFAF3E}">
      <dgm:prSet/>
      <dgm:spPr/>
      <dgm:t>
        <a:bodyPr/>
        <a:lstStyle/>
        <a:p>
          <a:endParaRPr lang="en-US"/>
        </a:p>
      </dgm:t>
    </dgm:pt>
    <dgm:pt modelId="{5E5FD78C-F446-4F91-8A00-4621CDF3A013}">
      <dgm:prSet phldrT="[Text]"/>
      <dgm:spPr/>
      <dgm:t>
        <a:bodyPr/>
        <a:lstStyle/>
        <a:p>
          <a:r>
            <a:rPr lang="en-US" dirty="0"/>
            <a:t>NZD 20,000 living expenses.</a:t>
          </a:r>
        </a:p>
      </dgm:t>
    </dgm:pt>
    <dgm:pt modelId="{16536218-C79B-4123-A4A5-80E80F57BDE4}" type="parTrans" cxnId="{3FAB7282-385A-4180-98A8-2F402FF201DA}">
      <dgm:prSet/>
      <dgm:spPr/>
      <dgm:t>
        <a:bodyPr/>
        <a:lstStyle/>
        <a:p>
          <a:endParaRPr lang="en-US"/>
        </a:p>
      </dgm:t>
    </dgm:pt>
    <dgm:pt modelId="{FB4EDDB2-947E-41A2-BFFB-ED02D9EA69F3}" type="sibTrans" cxnId="{3FAB7282-385A-4180-98A8-2F402FF201DA}">
      <dgm:prSet/>
      <dgm:spPr/>
      <dgm:t>
        <a:bodyPr/>
        <a:lstStyle/>
        <a:p>
          <a:endParaRPr lang="en-US"/>
        </a:p>
      </dgm:t>
    </dgm:pt>
    <dgm:pt modelId="{3E5AD445-1232-463B-8736-ED6B8194599D}">
      <dgm:prSet phldrT="[Text]"/>
      <dgm:spPr/>
      <dgm:t>
        <a:bodyPr/>
        <a:lstStyle/>
        <a:p>
          <a:r>
            <a:rPr lang="en-US" dirty="0"/>
            <a:t>More than 1 year</a:t>
          </a:r>
        </a:p>
      </dgm:t>
    </dgm:pt>
    <dgm:pt modelId="{201D7028-2189-4B9F-8DE5-D3BEC558CE0C}" type="parTrans" cxnId="{7062EAFE-49E2-45F9-B009-3A9678C4EF1F}">
      <dgm:prSet/>
      <dgm:spPr/>
      <dgm:t>
        <a:bodyPr/>
        <a:lstStyle/>
        <a:p>
          <a:endParaRPr lang="en-US"/>
        </a:p>
      </dgm:t>
    </dgm:pt>
    <dgm:pt modelId="{9730263D-B234-4CEE-B87E-09F3755065EA}" type="sibTrans" cxnId="{7062EAFE-49E2-45F9-B009-3A9678C4EF1F}">
      <dgm:prSet/>
      <dgm:spPr/>
      <dgm:t>
        <a:bodyPr/>
        <a:lstStyle/>
        <a:p>
          <a:endParaRPr lang="en-US"/>
        </a:p>
      </dgm:t>
    </dgm:pt>
    <dgm:pt modelId="{43EE3BB6-8A80-4F04-8D14-B8918F6885ED}">
      <dgm:prSet phldrT="[Text]"/>
      <dgm:spPr/>
      <dgm:t>
        <a:bodyPr/>
        <a:lstStyle/>
        <a:p>
          <a:r>
            <a:rPr lang="en-US" dirty="0"/>
            <a:t>Tuition fee for 1</a:t>
          </a:r>
          <a:r>
            <a:rPr lang="en-US" baseline="30000" dirty="0"/>
            <a:t>st</a:t>
          </a:r>
          <a:r>
            <a:rPr lang="en-US" dirty="0"/>
            <a:t> year</a:t>
          </a:r>
        </a:p>
        <a:p>
          <a:r>
            <a:rPr lang="en-US" dirty="0"/>
            <a:t>NZD 20,000 living expenses.</a:t>
          </a:r>
        </a:p>
      </dgm:t>
    </dgm:pt>
    <dgm:pt modelId="{F360FBF1-F46C-4E04-A7AF-A6C3A0815D36}" type="parTrans" cxnId="{AA837705-2777-4997-8FAF-E7EF72FC18A2}">
      <dgm:prSet/>
      <dgm:spPr/>
      <dgm:t>
        <a:bodyPr/>
        <a:lstStyle/>
        <a:p>
          <a:endParaRPr lang="en-US"/>
        </a:p>
      </dgm:t>
    </dgm:pt>
    <dgm:pt modelId="{770B55CF-99E8-49F1-B62D-E40B35E1B3D1}" type="sibTrans" cxnId="{AA837705-2777-4997-8FAF-E7EF72FC18A2}">
      <dgm:prSet/>
      <dgm:spPr/>
      <dgm:t>
        <a:bodyPr/>
        <a:lstStyle/>
        <a:p>
          <a:endParaRPr lang="en-US"/>
        </a:p>
      </dgm:t>
    </dgm:pt>
    <dgm:pt modelId="{7B7E38BF-C9F8-4E34-97C2-E9B727AE3CBC}">
      <dgm:prSet phldrT="[Text]"/>
      <dgm:spPr/>
      <dgm:t>
        <a:bodyPr/>
        <a:lstStyle/>
        <a:p>
          <a:r>
            <a:rPr lang="en-US" dirty="0"/>
            <a:t>Payment plan for tuition fees for next year and ability to meet living expenses.</a:t>
          </a:r>
        </a:p>
      </dgm:t>
    </dgm:pt>
    <dgm:pt modelId="{988F22F5-32B2-4998-8AB2-7F200BEA5B86}" type="parTrans" cxnId="{B8AFDC2F-11E1-4DCE-96C8-C560E557EB06}">
      <dgm:prSet/>
      <dgm:spPr/>
      <dgm:t>
        <a:bodyPr/>
        <a:lstStyle/>
        <a:p>
          <a:endParaRPr lang="en-US"/>
        </a:p>
      </dgm:t>
    </dgm:pt>
    <dgm:pt modelId="{EBC89ED8-C0DD-4080-9274-AA5CF511DB90}" type="sibTrans" cxnId="{B8AFDC2F-11E1-4DCE-96C8-C560E557EB06}">
      <dgm:prSet/>
      <dgm:spPr/>
      <dgm:t>
        <a:bodyPr/>
        <a:lstStyle/>
        <a:p>
          <a:endParaRPr lang="en-US"/>
        </a:p>
      </dgm:t>
    </dgm:pt>
    <dgm:pt modelId="{B2A863D3-939B-4CEF-9BBC-2627265BAD97}" type="pres">
      <dgm:prSet presAssocID="{36F075C4-44A0-4F74-8BA9-B9E0D3464696}" presName="list" presStyleCnt="0">
        <dgm:presLayoutVars>
          <dgm:dir/>
          <dgm:animLvl val="lvl"/>
        </dgm:presLayoutVars>
      </dgm:prSet>
      <dgm:spPr/>
      <dgm:t>
        <a:bodyPr/>
        <a:lstStyle/>
        <a:p>
          <a:endParaRPr lang="en-US"/>
        </a:p>
      </dgm:t>
    </dgm:pt>
    <dgm:pt modelId="{B7FB83F5-4901-4616-8819-6F472D932C14}" type="pres">
      <dgm:prSet presAssocID="{47A47065-04A3-4AFD-826B-E3E20EA0EA9A}" presName="posSpace" presStyleCnt="0"/>
      <dgm:spPr/>
    </dgm:pt>
    <dgm:pt modelId="{07C129AE-1982-427C-9136-A2667B94B8C8}" type="pres">
      <dgm:prSet presAssocID="{47A47065-04A3-4AFD-826B-E3E20EA0EA9A}" presName="vertFlow" presStyleCnt="0"/>
      <dgm:spPr/>
    </dgm:pt>
    <dgm:pt modelId="{CE98AFD8-4B43-4915-BD53-F98F2F51E955}" type="pres">
      <dgm:prSet presAssocID="{47A47065-04A3-4AFD-826B-E3E20EA0EA9A}" presName="topSpace" presStyleCnt="0"/>
      <dgm:spPr/>
    </dgm:pt>
    <dgm:pt modelId="{DAB5BE10-9645-471A-ABF7-E6BE6140DFC0}" type="pres">
      <dgm:prSet presAssocID="{47A47065-04A3-4AFD-826B-E3E20EA0EA9A}" presName="firstComp" presStyleCnt="0"/>
      <dgm:spPr/>
    </dgm:pt>
    <dgm:pt modelId="{440E5D60-8EF2-40ED-8B08-178A88AE123F}" type="pres">
      <dgm:prSet presAssocID="{47A47065-04A3-4AFD-826B-E3E20EA0EA9A}" presName="firstChild" presStyleLbl="bgAccFollowNode1" presStyleIdx="0" presStyleCnt="4"/>
      <dgm:spPr/>
      <dgm:t>
        <a:bodyPr/>
        <a:lstStyle/>
        <a:p>
          <a:endParaRPr lang="en-US"/>
        </a:p>
      </dgm:t>
    </dgm:pt>
    <dgm:pt modelId="{4FDEAA27-5690-4572-A79F-5AE00C6210F9}" type="pres">
      <dgm:prSet presAssocID="{47A47065-04A3-4AFD-826B-E3E20EA0EA9A}" presName="firstChildTx" presStyleLbl="bgAccFollowNode1" presStyleIdx="0" presStyleCnt="4">
        <dgm:presLayoutVars>
          <dgm:bulletEnabled val="1"/>
        </dgm:presLayoutVars>
      </dgm:prSet>
      <dgm:spPr/>
      <dgm:t>
        <a:bodyPr/>
        <a:lstStyle/>
        <a:p>
          <a:endParaRPr lang="en-US"/>
        </a:p>
      </dgm:t>
    </dgm:pt>
    <dgm:pt modelId="{C946CC18-B915-46FA-8418-F50FCE6C7567}" type="pres">
      <dgm:prSet presAssocID="{5E5FD78C-F446-4F91-8A00-4621CDF3A013}" presName="comp" presStyleCnt="0"/>
      <dgm:spPr/>
    </dgm:pt>
    <dgm:pt modelId="{49F8CBC6-036B-4E65-9973-61F1244CBE19}" type="pres">
      <dgm:prSet presAssocID="{5E5FD78C-F446-4F91-8A00-4621CDF3A013}" presName="child" presStyleLbl="bgAccFollowNode1" presStyleIdx="1" presStyleCnt="4"/>
      <dgm:spPr/>
      <dgm:t>
        <a:bodyPr/>
        <a:lstStyle/>
        <a:p>
          <a:endParaRPr lang="en-US"/>
        </a:p>
      </dgm:t>
    </dgm:pt>
    <dgm:pt modelId="{043231C0-2065-49C8-9196-8CFD19C60993}" type="pres">
      <dgm:prSet presAssocID="{5E5FD78C-F446-4F91-8A00-4621CDF3A013}" presName="childTx" presStyleLbl="bgAccFollowNode1" presStyleIdx="1" presStyleCnt="4">
        <dgm:presLayoutVars>
          <dgm:bulletEnabled val="1"/>
        </dgm:presLayoutVars>
      </dgm:prSet>
      <dgm:spPr/>
      <dgm:t>
        <a:bodyPr/>
        <a:lstStyle/>
        <a:p>
          <a:endParaRPr lang="en-US"/>
        </a:p>
      </dgm:t>
    </dgm:pt>
    <dgm:pt modelId="{E40C6269-253C-45DE-88A6-475149FB6B2C}" type="pres">
      <dgm:prSet presAssocID="{47A47065-04A3-4AFD-826B-E3E20EA0EA9A}" presName="negSpace" presStyleCnt="0"/>
      <dgm:spPr/>
    </dgm:pt>
    <dgm:pt modelId="{31F35A16-82C5-4361-8860-255D02F0ED59}" type="pres">
      <dgm:prSet presAssocID="{47A47065-04A3-4AFD-826B-E3E20EA0EA9A}" presName="circle" presStyleLbl="node1" presStyleIdx="0" presStyleCnt="2"/>
      <dgm:spPr/>
      <dgm:t>
        <a:bodyPr/>
        <a:lstStyle/>
        <a:p>
          <a:endParaRPr lang="en-US"/>
        </a:p>
      </dgm:t>
    </dgm:pt>
    <dgm:pt modelId="{65FF5ADF-D60C-46F5-86DD-12C307C8585E}" type="pres">
      <dgm:prSet presAssocID="{7B10DDAC-1DE2-4DD0-83A9-E98E963B657E}" presName="transSpace" presStyleCnt="0"/>
      <dgm:spPr/>
    </dgm:pt>
    <dgm:pt modelId="{C207EA6B-EBDD-4467-98CB-8065521FF6A9}" type="pres">
      <dgm:prSet presAssocID="{3E5AD445-1232-463B-8736-ED6B8194599D}" presName="posSpace" presStyleCnt="0"/>
      <dgm:spPr/>
    </dgm:pt>
    <dgm:pt modelId="{DA0D8A3A-FA54-4C6E-A471-9E0B6A92656E}" type="pres">
      <dgm:prSet presAssocID="{3E5AD445-1232-463B-8736-ED6B8194599D}" presName="vertFlow" presStyleCnt="0"/>
      <dgm:spPr/>
    </dgm:pt>
    <dgm:pt modelId="{5E7A7D48-56A8-4057-81DB-0D3B4B8D366C}" type="pres">
      <dgm:prSet presAssocID="{3E5AD445-1232-463B-8736-ED6B8194599D}" presName="topSpace" presStyleCnt="0"/>
      <dgm:spPr/>
    </dgm:pt>
    <dgm:pt modelId="{58834BBD-43CC-4DF6-8D85-52D69CFB4421}" type="pres">
      <dgm:prSet presAssocID="{3E5AD445-1232-463B-8736-ED6B8194599D}" presName="firstComp" presStyleCnt="0"/>
      <dgm:spPr/>
    </dgm:pt>
    <dgm:pt modelId="{4433BB57-0559-4131-91FF-078569F01727}" type="pres">
      <dgm:prSet presAssocID="{3E5AD445-1232-463B-8736-ED6B8194599D}" presName="firstChild" presStyleLbl="bgAccFollowNode1" presStyleIdx="2" presStyleCnt="4"/>
      <dgm:spPr/>
      <dgm:t>
        <a:bodyPr/>
        <a:lstStyle/>
        <a:p>
          <a:endParaRPr lang="en-US"/>
        </a:p>
      </dgm:t>
    </dgm:pt>
    <dgm:pt modelId="{09530A82-0C27-48F0-92B2-77C7AB4A01D3}" type="pres">
      <dgm:prSet presAssocID="{3E5AD445-1232-463B-8736-ED6B8194599D}" presName="firstChildTx" presStyleLbl="bgAccFollowNode1" presStyleIdx="2" presStyleCnt="4">
        <dgm:presLayoutVars>
          <dgm:bulletEnabled val="1"/>
        </dgm:presLayoutVars>
      </dgm:prSet>
      <dgm:spPr/>
      <dgm:t>
        <a:bodyPr/>
        <a:lstStyle/>
        <a:p>
          <a:endParaRPr lang="en-US"/>
        </a:p>
      </dgm:t>
    </dgm:pt>
    <dgm:pt modelId="{F444A71A-2FBA-43A8-A8DF-3CFD8FEAB638}" type="pres">
      <dgm:prSet presAssocID="{7B7E38BF-C9F8-4E34-97C2-E9B727AE3CBC}" presName="comp" presStyleCnt="0"/>
      <dgm:spPr/>
    </dgm:pt>
    <dgm:pt modelId="{16607FA7-35BB-46E0-A982-040344840AA4}" type="pres">
      <dgm:prSet presAssocID="{7B7E38BF-C9F8-4E34-97C2-E9B727AE3CBC}" presName="child" presStyleLbl="bgAccFollowNode1" presStyleIdx="3" presStyleCnt="4"/>
      <dgm:spPr/>
      <dgm:t>
        <a:bodyPr/>
        <a:lstStyle/>
        <a:p>
          <a:endParaRPr lang="en-US"/>
        </a:p>
      </dgm:t>
    </dgm:pt>
    <dgm:pt modelId="{BD804553-A14C-4BC2-A824-1CC1883A7DD7}" type="pres">
      <dgm:prSet presAssocID="{7B7E38BF-C9F8-4E34-97C2-E9B727AE3CBC}" presName="childTx" presStyleLbl="bgAccFollowNode1" presStyleIdx="3" presStyleCnt="4">
        <dgm:presLayoutVars>
          <dgm:bulletEnabled val="1"/>
        </dgm:presLayoutVars>
      </dgm:prSet>
      <dgm:spPr/>
      <dgm:t>
        <a:bodyPr/>
        <a:lstStyle/>
        <a:p>
          <a:endParaRPr lang="en-US"/>
        </a:p>
      </dgm:t>
    </dgm:pt>
    <dgm:pt modelId="{3226C45C-1993-4690-A60E-07F84318A80A}" type="pres">
      <dgm:prSet presAssocID="{3E5AD445-1232-463B-8736-ED6B8194599D}" presName="negSpace" presStyleCnt="0"/>
      <dgm:spPr/>
    </dgm:pt>
    <dgm:pt modelId="{8DBE0991-B2F1-4DAA-9B14-01164BCDAAC9}" type="pres">
      <dgm:prSet presAssocID="{3E5AD445-1232-463B-8736-ED6B8194599D}" presName="circle" presStyleLbl="node1" presStyleIdx="1" presStyleCnt="2"/>
      <dgm:spPr/>
      <dgm:t>
        <a:bodyPr/>
        <a:lstStyle/>
        <a:p>
          <a:endParaRPr lang="en-US"/>
        </a:p>
      </dgm:t>
    </dgm:pt>
  </dgm:ptLst>
  <dgm:cxnLst>
    <dgm:cxn modelId="{AA837705-2777-4997-8FAF-E7EF72FC18A2}" srcId="{3E5AD445-1232-463B-8736-ED6B8194599D}" destId="{43EE3BB6-8A80-4F04-8D14-B8918F6885ED}" srcOrd="0" destOrd="0" parTransId="{F360FBF1-F46C-4E04-A7AF-A6C3A0815D36}" sibTransId="{770B55CF-99E8-49F1-B62D-E40B35E1B3D1}"/>
    <dgm:cxn modelId="{7062EAFE-49E2-45F9-B009-3A9678C4EF1F}" srcId="{36F075C4-44A0-4F74-8BA9-B9E0D3464696}" destId="{3E5AD445-1232-463B-8736-ED6B8194599D}" srcOrd="1" destOrd="0" parTransId="{201D7028-2189-4B9F-8DE5-D3BEC558CE0C}" sibTransId="{9730263D-B234-4CEE-B87E-09F3755065EA}"/>
    <dgm:cxn modelId="{2FB5B80E-874C-4E40-9711-0E0142F95892}" type="presOf" srcId="{47A47065-04A3-4AFD-826B-E3E20EA0EA9A}" destId="{31F35A16-82C5-4361-8860-255D02F0ED59}" srcOrd="0" destOrd="0" presId="urn:microsoft.com/office/officeart/2005/8/layout/hList9"/>
    <dgm:cxn modelId="{93A1ADC5-EDD9-4AA9-ACDF-129D9BA08CDE}" srcId="{36F075C4-44A0-4F74-8BA9-B9E0D3464696}" destId="{47A47065-04A3-4AFD-826B-E3E20EA0EA9A}" srcOrd="0" destOrd="0" parTransId="{5CE2334F-A3EF-4172-B315-3657F92C0555}" sibTransId="{7B10DDAC-1DE2-4DD0-83A9-E98E963B657E}"/>
    <dgm:cxn modelId="{666602A4-7ED7-400E-A035-BC6894B07863}" type="presOf" srcId="{3E5AD445-1232-463B-8736-ED6B8194599D}" destId="{8DBE0991-B2F1-4DAA-9B14-01164BCDAAC9}" srcOrd="0" destOrd="0" presId="urn:microsoft.com/office/officeart/2005/8/layout/hList9"/>
    <dgm:cxn modelId="{8C997451-0EF0-45B8-BE86-055348ECEB2C}" type="presOf" srcId="{FD7C2392-FE0D-4241-A417-A933AD1C55AC}" destId="{440E5D60-8EF2-40ED-8B08-178A88AE123F}" srcOrd="0" destOrd="0" presId="urn:microsoft.com/office/officeart/2005/8/layout/hList9"/>
    <dgm:cxn modelId="{140B75F8-4887-4578-A62A-F166B056B1DA}" type="presOf" srcId="{43EE3BB6-8A80-4F04-8D14-B8918F6885ED}" destId="{09530A82-0C27-48F0-92B2-77C7AB4A01D3}" srcOrd="1" destOrd="0" presId="urn:microsoft.com/office/officeart/2005/8/layout/hList9"/>
    <dgm:cxn modelId="{1D46A05A-D3B0-486C-AC56-607907EFAF3E}" srcId="{47A47065-04A3-4AFD-826B-E3E20EA0EA9A}" destId="{FD7C2392-FE0D-4241-A417-A933AD1C55AC}" srcOrd="0" destOrd="0" parTransId="{AAFAB264-AD2E-4274-B1CC-97C5C5D4D0ED}" sibTransId="{90430D17-5115-46C1-AEBC-65A3C98A09FA}"/>
    <dgm:cxn modelId="{B8AFDC2F-11E1-4DCE-96C8-C560E557EB06}" srcId="{3E5AD445-1232-463B-8736-ED6B8194599D}" destId="{7B7E38BF-C9F8-4E34-97C2-E9B727AE3CBC}" srcOrd="1" destOrd="0" parTransId="{988F22F5-32B2-4998-8AB2-7F200BEA5B86}" sibTransId="{EBC89ED8-C0DD-4080-9274-AA5CF511DB90}"/>
    <dgm:cxn modelId="{F8A86C96-20B2-47BE-B696-C6161FC73621}" type="presOf" srcId="{5E5FD78C-F446-4F91-8A00-4621CDF3A013}" destId="{49F8CBC6-036B-4E65-9973-61F1244CBE19}" srcOrd="0" destOrd="0" presId="urn:microsoft.com/office/officeart/2005/8/layout/hList9"/>
    <dgm:cxn modelId="{EBECBE79-F36F-4986-9BDD-6817842615ED}" type="presOf" srcId="{36F075C4-44A0-4F74-8BA9-B9E0D3464696}" destId="{B2A863D3-939B-4CEF-9BBC-2627265BAD97}" srcOrd="0" destOrd="0" presId="urn:microsoft.com/office/officeart/2005/8/layout/hList9"/>
    <dgm:cxn modelId="{3FAB7282-385A-4180-98A8-2F402FF201DA}" srcId="{47A47065-04A3-4AFD-826B-E3E20EA0EA9A}" destId="{5E5FD78C-F446-4F91-8A00-4621CDF3A013}" srcOrd="1" destOrd="0" parTransId="{16536218-C79B-4123-A4A5-80E80F57BDE4}" sibTransId="{FB4EDDB2-947E-41A2-BFFB-ED02D9EA69F3}"/>
    <dgm:cxn modelId="{FFDEB0CD-B167-43D8-8396-BF18311EC9BF}" type="presOf" srcId="{FD7C2392-FE0D-4241-A417-A933AD1C55AC}" destId="{4FDEAA27-5690-4572-A79F-5AE00C6210F9}" srcOrd="1" destOrd="0" presId="urn:microsoft.com/office/officeart/2005/8/layout/hList9"/>
    <dgm:cxn modelId="{75DB324F-0855-4822-B33F-354FA664A683}" type="presOf" srcId="{5E5FD78C-F446-4F91-8A00-4621CDF3A013}" destId="{043231C0-2065-49C8-9196-8CFD19C60993}" srcOrd="1" destOrd="0" presId="urn:microsoft.com/office/officeart/2005/8/layout/hList9"/>
    <dgm:cxn modelId="{AFF6C3FB-4325-400D-8C28-7AA87A810F82}" type="presOf" srcId="{43EE3BB6-8A80-4F04-8D14-B8918F6885ED}" destId="{4433BB57-0559-4131-91FF-078569F01727}" srcOrd="0" destOrd="0" presId="urn:microsoft.com/office/officeart/2005/8/layout/hList9"/>
    <dgm:cxn modelId="{98AFE8D7-50C0-4759-B384-B10D9E56EDAA}" type="presOf" srcId="{7B7E38BF-C9F8-4E34-97C2-E9B727AE3CBC}" destId="{BD804553-A14C-4BC2-A824-1CC1883A7DD7}" srcOrd="1" destOrd="0" presId="urn:microsoft.com/office/officeart/2005/8/layout/hList9"/>
    <dgm:cxn modelId="{415F469D-757D-46CC-86D1-18B30389A81A}" type="presOf" srcId="{7B7E38BF-C9F8-4E34-97C2-E9B727AE3CBC}" destId="{16607FA7-35BB-46E0-A982-040344840AA4}" srcOrd="0" destOrd="0" presId="urn:microsoft.com/office/officeart/2005/8/layout/hList9"/>
    <dgm:cxn modelId="{892AAB2B-9B48-4148-AECC-2816C5CFC044}" type="presParOf" srcId="{B2A863D3-939B-4CEF-9BBC-2627265BAD97}" destId="{B7FB83F5-4901-4616-8819-6F472D932C14}" srcOrd="0" destOrd="0" presId="urn:microsoft.com/office/officeart/2005/8/layout/hList9"/>
    <dgm:cxn modelId="{614850E6-B4A9-401C-9AD1-23CCA6B4B395}" type="presParOf" srcId="{B2A863D3-939B-4CEF-9BBC-2627265BAD97}" destId="{07C129AE-1982-427C-9136-A2667B94B8C8}" srcOrd="1" destOrd="0" presId="urn:microsoft.com/office/officeart/2005/8/layout/hList9"/>
    <dgm:cxn modelId="{F7A17A1C-52ED-4E7E-9F4C-A3CC41D72400}" type="presParOf" srcId="{07C129AE-1982-427C-9136-A2667B94B8C8}" destId="{CE98AFD8-4B43-4915-BD53-F98F2F51E955}" srcOrd="0" destOrd="0" presId="urn:microsoft.com/office/officeart/2005/8/layout/hList9"/>
    <dgm:cxn modelId="{80E523F8-F2A7-4DB3-9CAF-1E77E616FF9F}" type="presParOf" srcId="{07C129AE-1982-427C-9136-A2667B94B8C8}" destId="{DAB5BE10-9645-471A-ABF7-E6BE6140DFC0}" srcOrd="1" destOrd="0" presId="urn:microsoft.com/office/officeart/2005/8/layout/hList9"/>
    <dgm:cxn modelId="{BAD7542C-C339-4B45-B895-B62D92AD3B69}" type="presParOf" srcId="{DAB5BE10-9645-471A-ABF7-E6BE6140DFC0}" destId="{440E5D60-8EF2-40ED-8B08-178A88AE123F}" srcOrd="0" destOrd="0" presId="urn:microsoft.com/office/officeart/2005/8/layout/hList9"/>
    <dgm:cxn modelId="{98684E29-6561-4E51-B426-D3B5F519A62E}" type="presParOf" srcId="{DAB5BE10-9645-471A-ABF7-E6BE6140DFC0}" destId="{4FDEAA27-5690-4572-A79F-5AE00C6210F9}" srcOrd="1" destOrd="0" presId="urn:microsoft.com/office/officeart/2005/8/layout/hList9"/>
    <dgm:cxn modelId="{9E81BCA7-E903-4E85-9EB9-52191E029029}" type="presParOf" srcId="{07C129AE-1982-427C-9136-A2667B94B8C8}" destId="{C946CC18-B915-46FA-8418-F50FCE6C7567}" srcOrd="2" destOrd="0" presId="urn:microsoft.com/office/officeart/2005/8/layout/hList9"/>
    <dgm:cxn modelId="{7F7E912A-0E64-495D-9B3D-C58DA9C28DD8}" type="presParOf" srcId="{C946CC18-B915-46FA-8418-F50FCE6C7567}" destId="{49F8CBC6-036B-4E65-9973-61F1244CBE19}" srcOrd="0" destOrd="0" presId="urn:microsoft.com/office/officeart/2005/8/layout/hList9"/>
    <dgm:cxn modelId="{E83857F0-97D7-415B-886C-E09AEEF14CA7}" type="presParOf" srcId="{C946CC18-B915-46FA-8418-F50FCE6C7567}" destId="{043231C0-2065-49C8-9196-8CFD19C60993}" srcOrd="1" destOrd="0" presId="urn:microsoft.com/office/officeart/2005/8/layout/hList9"/>
    <dgm:cxn modelId="{0C98DE07-FE28-4506-8F36-190F79996D23}" type="presParOf" srcId="{B2A863D3-939B-4CEF-9BBC-2627265BAD97}" destId="{E40C6269-253C-45DE-88A6-475149FB6B2C}" srcOrd="2" destOrd="0" presId="urn:microsoft.com/office/officeart/2005/8/layout/hList9"/>
    <dgm:cxn modelId="{5AFBAA50-89CB-43A4-82D1-A1DA2DD36AFD}" type="presParOf" srcId="{B2A863D3-939B-4CEF-9BBC-2627265BAD97}" destId="{31F35A16-82C5-4361-8860-255D02F0ED59}" srcOrd="3" destOrd="0" presId="urn:microsoft.com/office/officeart/2005/8/layout/hList9"/>
    <dgm:cxn modelId="{8BEE39AB-DB15-44D9-9818-36E099692B42}" type="presParOf" srcId="{B2A863D3-939B-4CEF-9BBC-2627265BAD97}" destId="{65FF5ADF-D60C-46F5-86DD-12C307C8585E}" srcOrd="4" destOrd="0" presId="urn:microsoft.com/office/officeart/2005/8/layout/hList9"/>
    <dgm:cxn modelId="{70BB9117-4928-4CDC-AE0B-B852299D92DB}" type="presParOf" srcId="{B2A863D3-939B-4CEF-9BBC-2627265BAD97}" destId="{C207EA6B-EBDD-4467-98CB-8065521FF6A9}" srcOrd="5" destOrd="0" presId="urn:microsoft.com/office/officeart/2005/8/layout/hList9"/>
    <dgm:cxn modelId="{0E789C5F-FE7F-4574-825E-FB805CD2B1C6}" type="presParOf" srcId="{B2A863D3-939B-4CEF-9BBC-2627265BAD97}" destId="{DA0D8A3A-FA54-4C6E-A471-9E0B6A92656E}" srcOrd="6" destOrd="0" presId="urn:microsoft.com/office/officeart/2005/8/layout/hList9"/>
    <dgm:cxn modelId="{538C87BA-1373-413D-93F6-588F4B72C9F4}" type="presParOf" srcId="{DA0D8A3A-FA54-4C6E-A471-9E0B6A92656E}" destId="{5E7A7D48-56A8-4057-81DB-0D3B4B8D366C}" srcOrd="0" destOrd="0" presId="urn:microsoft.com/office/officeart/2005/8/layout/hList9"/>
    <dgm:cxn modelId="{1F7016BA-7FF1-4833-8B2D-C8FE87FC8773}" type="presParOf" srcId="{DA0D8A3A-FA54-4C6E-A471-9E0B6A92656E}" destId="{58834BBD-43CC-4DF6-8D85-52D69CFB4421}" srcOrd="1" destOrd="0" presId="urn:microsoft.com/office/officeart/2005/8/layout/hList9"/>
    <dgm:cxn modelId="{8F30B20E-D514-4346-A01D-B2C6EED6D139}" type="presParOf" srcId="{58834BBD-43CC-4DF6-8D85-52D69CFB4421}" destId="{4433BB57-0559-4131-91FF-078569F01727}" srcOrd="0" destOrd="0" presId="urn:microsoft.com/office/officeart/2005/8/layout/hList9"/>
    <dgm:cxn modelId="{D2BA098C-99E5-4BAD-8677-61D511C2792B}" type="presParOf" srcId="{58834BBD-43CC-4DF6-8D85-52D69CFB4421}" destId="{09530A82-0C27-48F0-92B2-77C7AB4A01D3}" srcOrd="1" destOrd="0" presId="urn:microsoft.com/office/officeart/2005/8/layout/hList9"/>
    <dgm:cxn modelId="{5CCD1AC5-9774-4948-8482-0BDDAE892C58}" type="presParOf" srcId="{DA0D8A3A-FA54-4C6E-A471-9E0B6A92656E}" destId="{F444A71A-2FBA-43A8-A8DF-3CFD8FEAB638}" srcOrd="2" destOrd="0" presId="urn:microsoft.com/office/officeart/2005/8/layout/hList9"/>
    <dgm:cxn modelId="{D2373512-BA09-475C-9039-6A8409A993F4}" type="presParOf" srcId="{F444A71A-2FBA-43A8-A8DF-3CFD8FEAB638}" destId="{16607FA7-35BB-46E0-A982-040344840AA4}" srcOrd="0" destOrd="0" presId="urn:microsoft.com/office/officeart/2005/8/layout/hList9"/>
    <dgm:cxn modelId="{399E919A-7085-4436-839A-283C0BB4EE82}" type="presParOf" srcId="{F444A71A-2FBA-43A8-A8DF-3CFD8FEAB638}" destId="{BD804553-A14C-4BC2-A824-1CC1883A7DD7}" srcOrd="1" destOrd="0" presId="urn:microsoft.com/office/officeart/2005/8/layout/hList9"/>
    <dgm:cxn modelId="{600120FD-EAE0-4BE4-BF76-D13C6C5B8223}" type="presParOf" srcId="{B2A863D3-939B-4CEF-9BBC-2627265BAD97}" destId="{3226C45C-1993-4690-A60E-07F84318A80A}" srcOrd="7" destOrd="0" presId="urn:microsoft.com/office/officeart/2005/8/layout/hList9"/>
    <dgm:cxn modelId="{D13A6FBF-429D-41D2-BFBC-41FFFF33B811}" type="presParOf" srcId="{B2A863D3-939B-4CEF-9BBC-2627265BAD97}" destId="{8DBE0991-B2F1-4DAA-9B14-01164BCDAAC9}" srcOrd="8" destOrd="0" presId="urn:microsoft.com/office/officeart/2005/8/layout/hList9"/>
  </dgm:cxnLst>
  <dgm:bg/>
  <dgm:whole/>
</dgm:dataModel>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83589" y="2471197"/>
            <a:ext cx="12280663" cy="1705161"/>
          </a:xfrm>
        </p:spPr>
        <p:txBody>
          <a:bodyPr/>
          <a:lstStyle/>
          <a:p>
            <a:r>
              <a:rPr lang="en-US" smtClean="0"/>
              <a:t>Click to edit Master title style</a:t>
            </a:r>
            <a:endParaRPr lang="en-US"/>
          </a:p>
        </p:txBody>
      </p:sp>
      <p:sp>
        <p:nvSpPr>
          <p:cNvPr id="3" name="Subtitle 2"/>
          <p:cNvSpPr>
            <a:spLocks noGrp="1"/>
          </p:cNvSpPr>
          <p:nvPr>
            <p:ph type="subTitle" idx="1"/>
          </p:nvPr>
        </p:nvSpPr>
        <p:spPr>
          <a:xfrm>
            <a:off x="2167177" y="4507812"/>
            <a:ext cx="10113487" cy="2032935"/>
          </a:xfrm>
        </p:spPr>
        <p:txBody>
          <a:bodyPr/>
          <a:lstStyle>
            <a:lvl1pPr marL="0" indent="0" algn="ctr">
              <a:buNone/>
              <a:defRPr>
                <a:solidFill>
                  <a:schemeClr val="tx1">
                    <a:tint val="75000"/>
                  </a:schemeClr>
                </a:solidFill>
              </a:defRPr>
            </a:lvl1pPr>
            <a:lvl2pPr marL="538490" indent="0" algn="ctr">
              <a:buNone/>
              <a:defRPr>
                <a:solidFill>
                  <a:schemeClr val="tx1">
                    <a:tint val="75000"/>
                  </a:schemeClr>
                </a:solidFill>
              </a:defRPr>
            </a:lvl2pPr>
            <a:lvl3pPr marL="1076980" indent="0" algn="ctr">
              <a:buNone/>
              <a:defRPr>
                <a:solidFill>
                  <a:schemeClr val="tx1">
                    <a:tint val="75000"/>
                  </a:schemeClr>
                </a:solidFill>
              </a:defRPr>
            </a:lvl3pPr>
            <a:lvl4pPr marL="1615470" indent="0" algn="ctr">
              <a:buNone/>
              <a:defRPr>
                <a:solidFill>
                  <a:schemeClr val="tx1">
                    <a:tint val="75000"/>
                  </a:schemeClr>
                </a:solidFill>
              </a:defRPr>
            </a:lvl4pPr>
            <a:lvl5pPr marL="2153961" indent="0" algn="ctr">
              <a:buNone/>
              <a:defRPr>
                <a:solidFill>
                  <a:schemeClr val="tx1">
                    <a:tint val="75000"/>
                  </a:schemeClr>
                </a:solidFill>
              </a:defRPr>
            </a:lvl5pPr>
            <a:lvl6pPr marL="2692451" indent="0" algn="ctr">
              <a:buNone/>
              <a:defRPr>
                <a:solidFill>
                  <a:schemeClr val="tx1">
                    <a:tint val="75000"/>
                  </a:schemeClr>
                </a:solidFill>
              </a:defRPr>
            </a:lvl6pPr>
            <a:lvl7pPr marL="3230941" indent="0" algn="ctr">
              <a:buNone/>
              <a:defRPr>
                <a:solidFill>
                  <a:schemeClr val="tx1">
                    <a:tint val="75000"/>
                  </a:schemeClr>
                </a:solidFill>
              </a:defRPr>
            </a:lvl7pPr>
            <a:lvl8pPr marL="3769431" indent="0" algn="ctr">
              <a:buNone/>
              <a:defRPr>
                <a:solidFill>
                  <a:schemeClr val="tx1">
                    <a:tint val="75000"/>
                  </a:schemeClr>
                </a:solidFill>
              </a:defRPr>
            </a:lvl8pPr>
            <a:lvl9pPr marL="4307921"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474683" y="318570"/>
            <a:ext cx="3250764" cy="678749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22393" y="318570"/>
            <a:ext cx="9511493" cy="678749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281" y="5111803"/>
            <a:ext cx="12280663" cy="1579944"/>
          </a:xfrm>
        </p:spPr>
        <p:txBody>
          <a:bodyPr anchor="t"/>
          <a:lstStyle>
            <a:lvl1pPr algn="l">
              <a:defRPr sz="4700" b="1" cap="all"/>
            </a:lvl1pPr>
          </a:lstStyle>
          <a:p>
            <a:r>
              <a:rPr lang="en-US" smtClean="0"/>
              <a:t>Click to edit Master title style</a:t>
            </a:r>
            <a:endParaRPr lang="en-US"/>
          </a:p>
        </p:txBody>
      </p:sp>
      <p:sp>
        <p:nvSpPr>
          <p:cNvPr id="3" name="Text Placeholder 2"/>
          <p:cNvSpPr>
            <a:spLocks noGrp="1"/>
          </p:cNvSpPr>
          <p:nvPr>
            <p:ph type="body" idx="1"/>
          </p:nvPr>
        </p:nvSpPr>
        <p:spPr>
          <a:xfrm>
            <a:off x="1141281" y="3371653"/>
            <a:ext cx="12280663" cy="1740148"/>
          </a:xfrm>
        </p:spPr>
        <p:txBody>
          <a:bodyPr anchor="b"/>
          <a:lstStyle>
            <a:lvl1pPr marL="0" indent="0">
              <a:buNone/>
              <a:defRPr sz="2400">
                <a:solidFill>
                  <a:schemeClr val="tx1">
                    <a:tint val="75000"/>
                  </a:schemeClr>
                </a:solidFill>
              </a:defRPr>
            </a:lvl1pPr>
            <a:lvl2pPr marL="538490" indent="0">
              <a:buNone/>
              <a:defRPr sz="2100">
                <a:solidFill>
                  <a:schemeClr val="tx1">
                    <a:tint val="75000"/>
                  </a:schemeClr>
                </a:solidFill>
              </a:defRPr>
            </a:lvl2pPr>
            <a:lvl3pPr marL="1076980" indent="0">
              <a:buNone/>
              <a:defRPr sz="1900">
                <a:solidFill>
                  <a:schemeClr val="tx1">
                    <a:tint val="75000"/>
                  </a:schemeClr>
                </a:solidFill>
              </a:defRPr>
            </a:lvl3pPr>
            <a:lvl4pPr marL="1615470" indent="0">
              <a:buNone/>
              <a:defRPr sz="1600">
                <a:solidFill>
                  <a:schemeClr val="tx1">
                    <a:tint val="75000"/>
                  </a:schemeClr>
                </a:solidFill>
              </a:defRPr>
            </a:lvl4pPr>
            <a:lvl5pPr marL="2153961" indent="0">
              <a:buNone/>
              <a:defRPr sz="1600">
                <a:solidFill>
                  <a:schemeClr val="tx1">
                    <a:tint val="75000"/>
                  </a:schemeClr>
                </a:solidFill>
              </a:defRPr>
            </a:lvl5pPr>
            <a:lvl6pPr marL="2692451" indent="0">
              <a:buNone/>
              <a:defRPr sz="1600">
                <a:solidFill>
                  <a:schemeClr val="tx1">
                    <a:tint val="75000"/>
                  </a:schemeClr>
                </a:solidFill>
              </a:defRPr>
            </a:lvl6pPr>
            <a:lvl7pPr marL="3230941" indent="0">
              <a:buNone/>
              <a:defRPr sz="1600">
                <a:solidFill>
                  <a:schemeClr val="tx1">
                    <a:tint val="75000"/>
                  </a:schemeClr>
                </a:solidFill>
              </a:defRPr>
            </a:lvl7pPr>
            <a:lvl8pPr marL="3769431" indent="0">
              <a:buNone/>
              <a:defRPr sz="1600">
                <a:solidFill>
                  <a:schemeClr val="tx1">
                    <a:tint val="75000"/>
                  </a:schemeClr>
                </a:solidFill>
              </a:defRPr>
            </a:lvl8pPr>
            <a:lvl9pPr marL="4307921"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22392" y="1856161"/>
            <a:ext cx="6381128" cy="5249908"/>
          </a:xfrm>
        </p:spPr>
        <p:txBody>
          <a:bodyPr/>
          <a:lstStyle>
            <a:lvl1pPr>
              <a:defRPr sz="3300"/>
            </a:lvl1pPr>
            <a:lvl2pPr>
              <a:defRPr sz="28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7344318" y="1856161"/>
            <a:ext cx="6381128" cy="5249908"/>
          </a:xfrm>
        </p:spPr>
        <p:txBody>
          <a:bodyPr/>
          <a:lstStyle>
            <a:lvl1pPr>
              <a:defRPr sz="3300"/>
            </a:lvl1pPr>
            <a:lvl2pPr>
              <a:defRPr sz="28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722392" y="1780660"/>
            <a:ext cx="6383637" cy="742094"/>
          </a:xfrm>
        </p:spPr>
        <p:txBody>
          <a:bodyPr anchor="b"/>
          <a:lstStyle>
            <a:lvl1pPr marL="0" indent="0">
              <a:buNone/>
              <a:defRPr sz="2800" b="1"/>
            </a:lvl1pPr>
            <a:lvl2pPr marL="538490" indent="0">
              <a:buNone/>
              <a:defRPr sz="2400" b="1"/>
            </a:lvl2pPr>
            <a:lvl3pPr marL="1076980" indent="0">
              <a:buNone/>
              <a:defRPr sz="2100" b="1"/>
            </a:lvl3pPr>
            <a:lvl4pPr marL="1615470" indent="0">
              <a:buNone/>
              <a:defRPr sz="1900" b="1"/>
            </a:lvl4pPr>
            <a:lvl5pPr marL="2153961" indent="0">
              <a:buNone/>
              <a:defRPr sz="1900" b="1"/>
            </a:lvl5pPr>
            <a:lvl6pPr marL="2692451" indent="0">
              <a:buNone/>
              <a:defRPr sz="1900" b="1"/>
            </a:lvl6pPr>
            <a:lvl7pPr marL="3230941" indent="0">
              <a:buNone/>
              <a:defRPr sz="1900" b="1"/>
            </a:lvl7pPr>
            <a:lvl8pPr marL="3769431" indent="0">
              <a:buNone/>
              <a:defRPr sz="1900" b="1"/>
            </a:lvl8pPr>
            <a:lvl9pPr marL="4307921" indent="0">
              <a:buNone/>
              <a:defRPr sz="1900" b="1"/>
            </a:lvl9pPr>
          </a:lstStyle>
          <a:p>
            <a:pPr lvl="0"/>
            <a:r>
              <a:rPr lang="en-US" smtClean="0"/>
              <a:t>Click to edit Master text styles</a:t>
            </a:r>
          </a:p>
        </p:txBody>
      </p:sp>
      <p:sp>
        <p:nvSpPr>
          <p:cNvPr id="4" name="Content Placeholder 3"/>
          <p:cNvSpPr>
            <a:spLocks noGrp="1"/>
          </p:cNvSpPr>
          <p:nvPr>
            <p:ph sz="half" idx="2"/>
          </p:nvPr>
        </p:nvSpPr>
        <p:spPr>
          <a:xfrm>
            <a:off x="722392" y="2522755"/>
            <a:ext cx="6383637" cy="4583311"/>
          </a:xfrm>
        </p:spPr>
        <p:txBody>
          <a:bodyPr/>
          <a:lstStyle>
            <a:lvl1pPr>
              <a:defRPr sz="2800"/>
            </a:lvl1pPr>
            <a:lvl2pPr>
              <a:defRPr sz="2400"/>
            </a:lvl2pPr>
            <a:lvl3pPr>
              <a:defRPr sz="2100"/>
            </a:lvl3pPr>
            <a:lvl4pPr>
              <a:defRPr sz="1900"/>
            </a:lvl4pPr>
            <a:lvl5pPr>
              <a:defRPr sz="1900"/>
            </a:lvl5pPr>
            <a:lvl6pPr>
              <a:defRPr sz="1900"/>
            </a:lvl6pPr>
            <a:lvl7pPr>
              <a:defRPr sz="1900"/>
            </a:lvl7pPr>
            <a:lvl8pPr>
              <a:defRPr sz="1900"/>
            </a:lvl8pPr>
            <a:lvl9pPr>
              <a:defRPr sz="1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7339301" y="1780660"/>
            <a:ext cx="6386146" cy="742094"/>
          </a:xfrm>
        </p:spPr>
        <p:txBody>
          <a:bodyPr anchor="b"/>
          <a:lstStyle>
            <a:lvl1pPr marL="0" indent="0">
              <a:buNone/>
              <a:defRPr sz="2800" b="1"/>
            </a:lvl1pPr>
            <a:lvl2pPr marL="538490" indent="0">
              <a:buNone/>
              <a:defRPr sz="2400" b="1"/>
            </a:lvl2pPr>
            <a:lvl3pPr marL="1076980" indent="0">
              <a:buNone/>
              <a:defRPr sz="2100" b="1"/>
            </a:lvl3pPr>
            <a:lvl4pPr marL="1615470" indent="0">
              <a:buNone/>
              <a:defRPr sz="1900" b="1"/>
            </a:lvl4pPr>
            <a:lvl5pPr marL="2153961" indent="0">
              <a:buNone/>
              <a:defRPr sz="1900" b="1"/>
            </a:lvl5pPr>
            <a:lvl6pPr marL="2692451" indent="0">
              <a:buNone/>
              <a:defRPr sz="1900" b="1"/>
            </a:lvl6pPr>
            <a:lvl7pPr marL="3230941" indent="0">
              <a:buNone/>
              <a:defRPr sz="1900" b="1"/>
            </a:lvl7pPr>
            <a:lvl8pPr marL="3769431" indent="0">
              <a:buNone/>
              <a:defRPr sz="1900" b="1"/>
            </a:lvl8pPr>
            <a:lvl9pPr marL="4307921" indent="0">
              <a:buNone/>
              <a:defRPr sz="1900" b="1"/>
            </a:lvl9pPr>
          </a:lstStyle>
          <a:p>
            <a:pPr lvl="0"/>
            <a:r>
              <a:rPr lang="en-US" smtClean="0"/>
              <a:t>Click to edit Master text styles</a:t>
            </a:r>
          </a:p>
        </p:txBody>
      </p:sp>
      <p:sp>
        <p:nvSpPr>
          <p:cNvPr id="6" name="Content Placeholder 5"/>
          <p:cNvSpPr>
            <a:spLocks noGrp="1"/>
          </p:cNvSpPr>
          <p:nvPr>
            <p:ph sz="quarter" idx="4"/>
          </p:nvPr>
        </p:nvSpPr>
        <p:spPr>
          <a:xfrm>
            <a:off x="7339301" y="2522755"/>
            <a:ext cx="6386146" cy="4583311"/>
          </a:xfrm>
        </p:spPr>
        <p:txBody>
          <a:bodyPr/>
          <a:lstStyle>
            <a:lvl1pPr>
              <a:defRPr sz="2800"/>
            </a:lvl1pPr>
            <a:lvl2pPr>
              <a:defRPr sz="2400"/>
            </a:lvl2pPr>
            <a:lvl3pPr>
              <a:defRPr sz="2100"/>
            </a:lvl3pPr>
            <a:lvl4pPr>
              <a:defRPr sz="1900"/>
            </a:lvl4pPr>
            <a:lvl5pPr>
              <a:defRPr sz="1900"/>
            </a:lvl5pPr>
            <a:lvl6pPr>
              <a:defRPr sz="1900"/>
            </a:lvl6pPr>
            <a:lvl7pPr>
              <a:defRPr sz="1900"/>
            </a:lvl7pPr>
            <a:lvl8pPr>
              <a:defRPr sz="1900"/>
            </a:lvl8pPr>
            <a:lvl9pPr>
              <a:defRPr sz="1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2394" y="316726"/>
            <a:ext cx="4753239" cy="1347924"/>
          </a:xfrm>
        </p:spPr>
        <p:txBody>
          <a:bodyPr anchor="b"/>
          <a:lstStyle>
            <a:lvl1pPr algn="l">
              <a:defRPr sz="2400" b="1"/>
            </a:lvl1pPr>
          </a:lstStyle>
          <a:p>
            <a:r>
              <a:rPr lang="en-US" smtClean="0"/>
              <a:t>Click to edit Master title style</a:t>
            </a:r>
            <a:endParaRPr lang="en-US"/>
          </a:p>
        </p:txBody>
      </p:sp>
      <p:sp>
        <p:nvSpPr>
          <p:cNvPr id="3" name="Content Placeholder 2"/>
          <p:cNvSpPr>
            <a:spLocks noGrp="1"/>
          </p:cNvSpPr>
          <p:nvPr>
            <p:ph idx="1"/>
          </p:nvPr>
        </p:nvSpPr>
        <p:spPr>
          <a:xfrm>
            <a:off x="5648704" y="316728"/>
            <a:ext cx="8076742" cy="6789341"/>
          </a:xfrm>
        </p:spPr>
        <p:txBody>
          <a:bodyPr/>
          <a:lstStyle>
            <a:lvl1pPr>
              <a:defRPr sz="3800"/>
            </a:lvl1pPr>
            <a:lvl2pPr>
              <a:defRPr sz="3300"/>
            </a:lvl2pPr>
            <a:lvl3pPr>
              <a:defRPr sz="28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722394" y="1664653"/>
            <a:ext cx="4753239" cy="5441416"/>
          </a:xfrm>
        </p:spPr>
        <p:txBody>
          <a:bodyPr/>
          <a:lstStyle>
            <a:lvl1pPr marL="0" indent="0">
              <a:buNone/>
              <a:defRPr sz="1600"/>
            </a:lvl1pPr>
            <a:lvl2pPr marL="538490" indent="0">
              <a:buNone/>
              <a:defRPr sz="1400"/>
            </a:lvl2pPr>
            <a:lvl3pPr marL="1076980" indent="0">
              <a:buNone/>
              <a:defRPr sz="1200"/>
            </a:lvl3pPr>
            <a:lvl4pPr marL="1615470" indent="0">
              <a:buNone/>
              <a:defRPr sz="1100"/>
            </a:lvl4pPr>
            <a:lvl5pPr marL="2153961" indent="0">
              <a:buNone/>
              <a:defRPr sz="1100"/>
            </a:lvl5pPr>
            <a:lvl6pPr marL="2692451" indent="0">
              <a:buNone/>
              <a:defRPr sz="1100"/>
            </a:lvl6pPr>
            <a:lvl7pPr marL="3230941" indent="0">
              <a:buNone/>
              <a:defRPr sz="1100"/>
            </a:lvl7pPr>
            <a:lvl8pPr marL="3769431" indent="0">
              <a:buNone/>
              <a:defRPr sz="1100"/>
            </a:lvl8pPr>
            <a:lvl9pPr marL="4307921" indent="0">
              <a:buNone/>
              <a:defRPr sz="11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31878" y="5568474"/>
            <a:ext cx="8668703" cy="657390"/>
          </a:xfrm>
        </p:spPr>
        <p:txBody>
          <a:bodyPr anchor="b"/>
          <a:lstStyle>
            <a:lvl1pPr algn="l">
              <a:defRPr sz="2400" b="1"/>
            </a:lvl1pPr>
          </a:lstStyle>
          <a:p>
            <a:r>
              <a:rPr lang="en-US" smtClean="0"/>
              <a:t>Click to edit Master title style</a:t>
            </a:r>
            <a:endParaRPr lang="en-US"/>
          </a:p>
        </p:txBody>
      </p:sp>
      <p:sp>
        <p:nvSpPr>
          <p:cNvPr id="3" name="Picture Placeholder 2"/>
          <p:cNvSpPr>
            <a:spLocks noGrp="1"/>
          </p:cNvSpPr>
          <p:nvPr>
            <p:ph type="pic" idx="1"/>
          </p:nvPr>
        </p:nvSpPr>
        <p:spPr>
          <a:xfrm>
            <a:off x="2831878" y="710791"/>
            <a:ext cx="8668703" cy="4772978"/>
          </a:xfrm>
        </p:spPr>
        <p:txBody>
          <a:bodyPr/>
          <a:lstStyle>
            <a:lvl1pPr marL="0" indent="0">
              <a:buNone/>
              <a:defRPr sz="3800"/>
            </a:lvl1pPr>
            <a:lvl2pPr marL="538490" indent="0">
              <a:buNone/>
              <a:defRPr sz="3300"/>
            </a:lvl2pPr>
            <a:lvl3pPr marL="1076980" indent="0">
              <a:buNone/>
              <a:defRPr sz="2800"/>
            </a:lvl3pPr>
            <a:lvl4pPr marL="1615470" indent="0">
              <a:buNone/>
              <a:defRPr sz="2400"/>
            </a:lvl4pPr>
            <a:lvl5pPr marL="2153961" indent="0">
              <a:buNone/>
              <a:defRPr sz="2400"/>
            </a:lvl5pPr>
            <a:lvl6pPr marL="2692451" indent="0">
              <a:buNone/>
              <a:defRPr sz="2400"/>
            </a:lvl6pPr>
            <a:lvl7pPr marL="3230941" indent="0">
              <a:buNone/>
              <a:defRPr sz="2400"/>
            </a:lvl7pPr>
            <a:lvl8pPr marL="3769431" indent="0">
              <a:buNone/>
              <a:defRPr sz="2400"/>
            </a:lvl8pPr>
            <a:lvl9pPr marL="4307921" indent="0">
              <a:buNone/>
              <a:defRPr sz="2400"/>
            </a:lvl9pPr>
          </a:lstStyle>
          <a:p>
            <a:endParaRPr lang="en-US"/>
          </a:p>
        </p:txBody>
      </p:sp>
      <p:sp>
        <p:nvSpPr>
          <p:cNvPr id="4" name="Text Placeholder 3"/>
          <p:cNvSpPr>
            <a:spLocks noGrp="1"/>
          </p:cNvSpPr>
          <p:nvPr>
            <p:ph type="body" sz="half" idx="2"/>
          </p:nvPr>
        </p:nvSpPr>
        <p:spPr>
          <a:xfrm>
            <a:off x="2831878" y="6225864"/>
            <a:ext cx="8668703" cy="933603"/>
          </a:xfrm>
        </p:spPr>
        <p:txBody>
          <a:bodyPr/>
          <a:lstStyle>
            <a:lvl1pPr marL="0" indent="0">
              <a:buNone/>
              <a:defRPr sz="1600"/>
            </a:lvl1pPr>
            <a:lvl2pPr marL="538490" indent="0">
              <a:buNone/>
              <a:defRPr sz="1400"/>
            </a:lvl2pPr>
            <a:lvl3pPr marL="1076980" indent="0">
              <a:buNone/>
              <a:defRPr sz="1200"/>
            </a:lvl3pPr>
            <a:lvl4pPr marL="1615470" indent="0">
              <a:buNone/>
              <a:defRPr sz="1100"/>
            </a:lvl4pPr>
            <a:lvl5pPr marL="2153961" indent="0">
              <a:buNone/>
              <a:defRPr sz="1100"/>
            </a:lvl5pPr>
            <a:lvl6pPr marL="2692451" indent="0">
              <a:buNone/>
              <a:defRPr sz="1100"/>
            </a:lvl6pPr>
            <a:lvl7pPr marL="3230941" indent="0">
              <a:buNone/>
              <a:defRPr sz="1100"/>
            </a:lvl7pPr>
            <a:lvl8pPr marL="3769431" indent="0">
              <a:buNone/>
              <a:defRPr sz="1100"/>
            </a:lvl8pPr>
            <a:lvl9pPr marL="4307921" indent="0">
              <a:buNone/>
              <a:defRPr sz="11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22392" y="318567"/>
            <a:ext cx="13003054" cy="1325827"/>
          </a:xfrm>
          <a:prstGeom prst="rect">
            <a:avLst/>
          </a:prstGeom>
        </p:spPr>
        <p:txBody>
          <a:bodyPr vert="horz" lIns="107698" tIns="53849" rIns="107698" bIns="53849"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722392" y="1856161"/>
            <a:ext cx="13003054" cy="5249908"/>
          </a:xfrm>
          <a:prstGeom prst="rect">
            <a:avLst/>
          </a:prstGeom>
        </p:spPr>
        <p:txBody>
          <a:bodyPr vert="horz" lIns="107698" tIns="53849" rIns="107698" bIns="5384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722392" y="7373075"/>
            <a:ext cx="3371162" cy="423528"/>
          </a:xfrm>
          <a:prstGeom prst="rect">
            <a:avLst/>
          </a:prstGeom>
        </p:spPr>
        <p:txBody>
          <a:bodyPr vert="horz" lIns="107698" tIns="53849" rIns="107698" bIns="53849" rtlCol="0" anchor="ctr"/>
          <a:lstStyle>
            <a:lvl1pPr algn="l">
              <a:defRPr sz="1400">
                <a:solidFill>
                  <a:schemeClr val="tx1">
                    <a:tint val="75000"/>
                  </a:schemeClr>
                </a:solidFill>
              </a:defRPr>
            </a:lvl1pPr>
          </a:lstStyle>
          <a:p>
            <a:fld id="{1D8BD707-D9CF-40AE-B4C6-C98DA3205C09}" type="datetimeFigureOut">
              <a:rPr lang="en-US" smtClean="0"/>
              <a:pPr/>
              <a:t>6/17/2026</a:t>
            </a:fld>
            <a:endParaRPr lang="en-US"/>
          </a:p>
        </p:txBody>
      </p:sp>
      <p:sp>
        <p:nvSpPr>
          <p:cNvPr id="5" name="Footer Placeholder 4"/>
          <p:cNvSpPr>
            <a:spLocks noGrp="1"/>
          </p:cNvSpPr>
          <p:nvPr>
            <p:ph type="ftr" sz="quarter" idx="3"/>
          </p:nvPr>
        </p:nvSpPr>
        <p:spPr>
          <a:xfrm>
            <a:off x="4936346" y="7373075"/>
            <a:ext cx="4575149" cy="423528"/>
          </a:xfrm>
          <a:prstGeom prst="rect">
            <a:avLst/>
          </a:prstGeom>
        </p:spPr>
        <p:txBody>
          <a:bodyPr vert="horz" lIns="107698" tIns="53849" rIns="107698" bIns="53849" rtlCol="0" anchor="ctr"/>
          <a:lstStyle>
            <a:lvl1pPr algn="ctr">
              <a:defRPr sz="14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354284" y="7373075"/>
            <a:ext cx="3371162" cy="423528"/>
          </a:xfrm>
          <a:prstGeom prst="rect">
            <a:avLst/>
          </a:prstGeom>
        </p:spPr>
        <p:txBody>
          <a:bodyPr vert="horz" lIns="107698" tIns="53849" rIns="107698" bIns="53849" rtlCol="0" anchor="ctr"/>
          <a:lstStyle>
            <a:lvl1pPr algn="r">
              <a:defRPr sz="14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76980" rtl="0" eaLnBrk="1" latinLnBrk="0" hangingPunct="1">
        <a:spcBef>
          <a:spcPct val="0"/>
        </a:spcBef>
        <a:buNone/>
        <a:defRPr sz="5200" kern="1200">
          <a:solidFill>
            <a:schemeClr val="tx1"/>
          </a:solidFill>
          <a:latin typeface="+mj-lt"/>
          <a:ea typeface="+mj-ea"/>
          <a:cs typeface="+mj-cs"/>
        </a:defRPr>
      </a:lvl1pPr>
    </p:titleStyle>
    <p:bodyStyle>
      <a:lvl1pPr marL="403868" indent="-403868" algn="l" defTabSz="1076980"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75047" indent="-336556" algn="l" defTabSz="1076980" rtl="0" eaLnBrk="1" latinLnBrk="0" hangingPunct="1">
        <a:spcBef>
          <a:spcPct val="20000"/>
        </a:spcBef>
        <a:buFont typeface="Arial" pitchFamily="34" charset="0"/>
        <a:buChar char="–"/>
        <a:defRPr sz="3300" kern="1200">
          <a:solidFill>
            <a:schemeClr val="tx1"/>
          </a:solidFill>
          <a:latin typeface="+mn-lt"/>
          <a:ea typeface="+mn-ea"/>
          <a:cs typeface="+mn-cs"/>
        </a:defRPr>
      </a:lvl2pPr>
      <a:lvl3pPr marL="1346225" indent="-269245" algn="l" defTabSz="1076980" rtl="0" eaLnBrk="1" latinLnBrk="0" hangingPunct="1">
        <a:spcBef>
          <a:spcPct val="20000"/>
        </a:spcBef>
        <a:buFont typeface="Arial" pitchFamily="34" charset="0"/>
        <a:buChar char="•"/>
        <a:defRPr sz="2800" kern="1200">
          <a:solidFill>
            <a:schemeClr val="tx1"/>
          </a:solidFill>
          <a:latin typeface="+mn-lt"/>
          <a:ea typeface="+mn-ea"/>
          <a:cs typeface="+mn-cs"/>
        </a:defRPr>
      </a:lvl3pPr>
      <a:lvl4pPr marL="1884716" indent="-269245" algn="l" defTabSz="1076980"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23206" indent="-269245" algn="l" defTabSz="1076980"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961696" indent="-269245" algn="l" defTabSz="1076980"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00186" indent="-269245" algn="l" defTabSz="1076980"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38676" indent="-269245" algn="l" defTabSz="1076980"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577166" indent="-269245" algn="l" defTabSz="1076980"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en-US"/>
      </a:defPPr>
      <a:lvl1pPr marL="0" algn="l" defTabSz="1076980" rtl="0" eaLnBrk="1" latinLnBrk="0" hangingPunct="1">
        <a:defRPr sz="2100" kern="1200">
          <a:solidFill>
            <a:schemeClr val="tx1"/>
          </a:solidFill>
          <a:latin typeface="+mn-lt"/>
          <a:ea typeface="+mn-ea"/>
          <a:cs typeface="+mn-cs"/>
        </a:defRPr>
      </a:lvl1pPr>
      <a:lvl2pPr marL="538490" algn="l" defTabSz="1076980" rtl="0" eaLnBrk="1" latinLnBrk="0" hangingPunct="1">
        <a:defRPr sz="2100" kern="1200">
          <a:solidFill>
            <a:schemeClr val="tx1"/>
          </a:solidFill>
          <a:latin typeface="+mn-lt"/>
          <a:ea typeface="+mn-ea"/>
          <a:cs typeface="+mn-cs"/>
        </a:defRPr>
      </a:lvl2pPr>
      <a:lvl3pPr marL="1076980" algn="l" defTabSz="1076980" rtl="0" eaLnBrk="1" latinLnBrk="0" hangingPunct="1">
        <a:defRPr sz="2100" kern="1200">
          <a:solidFill>
            <a:schemeClr val="tx1"/>
          </a:solidFill>
          <a:latin typeface="+mn-lt"/>
          <a:ea typeface="+mn-ea"/>
          <a:cs typeface="+mn-cs"/>
        </a:defRPr>
      </a:lvl3pPr>
      <a:lvl4pPr marL="1615470" algn="l" defTabSz="1076980" rtl="0" eaLnBrk="1" latinLnBrk="0" hangingPunct="1">
        <a:defRPr sz="2100" kern="1200">
          <a:solidFill>
            <a:schemeClr val="tx1"/>
          </a:solidFill>
          <a:latin typeface="+mn-lt"/>
          <a:ea typeface="+mn-ea"/>
          <a:cs typeface="+mn-cs"/>
        </a:defRPr>
      </a:lvl4pPr>
      <a:lvl5pPr marL="2153961" algn="l" defTabSz="1076980" rtl="0" eaLnBrk="1" latinLnBrk="0" hangingPunct="1">
        <a:defRPr sz="2100" kern="1200">
          <a:solidFill>
            <a:schemeClr val="tx1"/>
          </a:solidFill>
          <a:latin typeface="+mn-lt"/>
          <a:ea typeface="+mn-ea"/>
          <a:cs typeface="+mn-cs"/>
        </a:defRPr>
      </a:lvl5pPr>
      <a:lvl6pPr marL="2692451" algn="l" defTabSz="1076980" rtl="0" eaLnBrk="1" latinLnBrk="0" hangingPunct="1">
        <a:defRPr sz="2100" kern="1200">
          <a:solidFill>
            <a:schemeClr val="tx1"/>
          </a:solidFill>
          <a:latin typeface="+mn-lt"/>
          <a:ea typeface="+mn-ea"/>
          <a:cs typeface="+mn-cs"/>
        </a:defRPr>
      </a:lvl6pPr>
      <a:lvl7pPr marL="3230941" algn="l" defTabSz="1076980" rtl="0" eaLnBrk="1" latinLnBrk="0" hangingPunct="1">
        <a:defRPr sz="2100" kern="1200">
          <a:solidFill>
            <a:schemeClr val="tx1"/>
          </a:solidFill>
          <a:latin typeface="+mn-lt"/>
          <a:ea typeface="+mn-ea"/>
          <a:cs typeface="+mn-cs"/>
        </a:defRPr>
      </a:lvl7pPr>
      <a:lvl8pPr marL="3769431" algn="l" defTabSz="1076980" rtl="0" eaLnBrk="1" latinLnBrk="0" hangingPunct="1">
        <a:defRPr sz="2100" kern="1200">
          <a:solidFill>
            <a:schemeClr val="tx1"/>
          </a:solidFill>
          <a:latin typeface="+mn-lt"/>
          <a:ea typeface="+mn-ea"/>
          <a:cs typeface="+mn-cs"/>
        </a:defRPr>
      </a:lvl8pPr>
      <a:lvl9pPr marL="4307921" algn="l" defTabSz="1076980"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jpe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2" Type="http://schemas.openxmlformats.org/officeDocument/2006/relationships/image" Target="../media/image37.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8.gi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2.gi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5.gi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gif"/><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microsoft.com/office/2007/relationships/media" Target="../media/media1.mp4"/><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57.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8.png"/><Relationship Id="rId4" Type="http://schemas.openxmlformats.org/officeDocument/2006/relationships/image" Target="../media/image17.png"/></Relationships>
</file>

<file path=ppt/slides/_rels/slide46.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hyperlink" Target="https://www.waikato.ac.nz/study/qualifications/graduate-diploma-of-teaching" TargetMode="External"/><Relationship Id="rId2" Type="http://schemas.openxmlformats.org/officeDocument/2006/relationships/image" Target="../media/image64.jpeg"/><Relationship Id="rId1" Type="http://schemas.openxmlformats.org/officeDocument/2006/relationships/slideLayout" Target="../slideLayouts/slideLayout7.xml"/><Relationship Id="rId4" Type="http://schemas.openxmlformats.org/officeDocument/2006/relationships/hyperlink" Target="https://www.waikato.ac.nz/study/qualifications/master-of-professional-accounting" TargetMode="External"/></Relationships>
</file>

<file path=ppt/slides/_rels/slide52.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67.gif"/><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68.gif"/><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3.xml"/><Relationship Id="rId7"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2.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15.jpeg"/><Relationship Id="rId9"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27526" y="56381"/>
            <a:ext cx="16388423" cy="9000893"/>
            <a:chOff x="7864" y="-1759721"/>
            <a:chExt cx="11896725" cy="6629400"/>
          </a:xfrm>
        </p:grpSpPr>
        <p:pic>
          <p:nvPicPr>
            <p:cNvPr id="3" name="object 3"/>
            <p:cNvPicPr/>
            <p:nvPr/>
          </p:nvPicPr>
          <p:blipFill>
            <a:blip r:embed="rId2" cstate="print"/>
            <a:stretch>
              <a:fillRect/>
            </a:stretch>
          </p:blipFill>
          <p:spPr>
            <a:xfrm>
              <a:off x="7864" y="-1759721"/>
              <a:ext cx="11896725" cy="6629400"/>
            </a:xfrm>
            <a:prstGeom prst="rect">
              <a:avLst/>
            </a:prstGeom>
          </p:spPr>
        </p:pic>
        <p:pic>
          <p:nvPicPr>
            <p:cNvPr id="4" name="object 5"/>
            <p:cNvPicPr/>
            <p:nvPr/>
          </p:nvPicPr>
          <p:blipFill>
            <a:blip r:embed="rId3" cstate="print"/>
            <a:stretch>
              <a:fillRect/>
            </a:stretch>
          </p:blipFill>
          <p:spPr>
            <a:xfrm>
              <a:off x="276225" y="695197"/>
              <a:ext cx="5938901" cy="1728851"/>
            </a:xfrm>
            <a:prstGeom prst="rect">
              <a:avLst/>
            </a:prstGeom>
          </p:spPr>
        </p:pic>
      </p:grpSp>
      <p:sp>
        <p:nvSpPr>
          <p:cNvPr id="5" name="object 6"/>
          <p:cNvSpPr txBox="1">
            <a:spLocks/>
          </p:cNvSpPr>
          <p:nvPr/>
        </p:nvSpPr>
        <p:spPr>
          <a:xfrm>
            <a:off x="1067822" y="131879"/>
            <a:ext cx="14232762" cy="1752644"/>
          </a:xfrm>
          <a:prstGeom prst="rect">
            <a:avLst/>
          </a:prstGeom>
        </p:spPr>
        <p:txBody>
          <a:bodyPr vert="horz" wrap="square" lIns="0" tIns="13574" rIns="0" bIns="0" rtlCol="0" anchor="ctr">
            <a:spAutoFit/>
          </a:bodyPr>
          <a:lstStyle/>
          <a:p>
            <a:pPr marL="12341" algn="ctr">
              <a:spcBef>
                <a:spcPts val="107"/>
              </a:spcBef>
            </a:pPr>
            <a:r>
              <a:rPr lang="en-US" sz="11300" b="1" spc="-151" dirty="0" smtClean="0">
                <a:solidFill>
                  <a:srgbClr val="FFFFFF"/>
                </a:solidFill>
                <a:latin typeface="+mj-lt"/>
                <a:ea typeface="+mj-ea"/>
                <a:cs typeface="+mj-cs"/>
              </a:rPr>
              <a:t>New</a:t>
            </a:r>
            <a:r>
              <a:rPr lang="en-US" sz="11300" b="1" spc="-117" dirty="0" smtClean="0">
                <a:solidFill>
                  <a:srgbClr val="FFFFFF"/>
                </a:solidFill>
                <a:latin typeface="+mj-lt"/>
                <a:ea typeface="+mj-ea"/>
                <a:cs typeface="+mj-cs"/>
              </a:rPr>
              <a:t> </a:t>
            </a:r>
            <a:r>
              <a:rPr lang="en-US" sz="11300" b="1" spc="-25" dirty="0" smtClean="0">
                <a:solidFill>
                  <a:srgbClr val="FFFFFF"/>
                </a:solidFill>
                <a:latin typeface="+mj-lt"/>
                <a:ea typeface="+mj-ea"/>
                <a:cs typeface="+mj-cs"/>
              </a:rPr>
              <a:t>Zealand</a:t>
            </a:r>
            <a:endParaRPr lang="en-US" sz="11300" b="1" dirty="0">
              <a:latin typeface="+mj-lt"/>
              <a:ea typeface="+mj-ea"/>
              <a:cs typeface="+mj-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11EDBF5C-AB6C-46AC-9DCF-0F958021BBCA}"/>
              </a:ext>
            </a:extLst>
          </p:cNvPr>
          <p:cNvSpPr txBox="1"/>
          <p:nvPr/>
        </p:nvSpPr>
        <p:spPr>
          <a:xfrm>
            <a:off x="2045359" y="37433"/>
            <a:ext cx="8452728" cy="731900"/>
          </a:xfrm>
          <a:prstGeom prst="rect">
            <a:avLst/>
          </a:prstGeom>
        </p:spPr>
        <p:txBody>
          <a:bodyPr vert="horz" lIns="75438" tIns="37719" rIns="75438" bIns="37719" rtlCol="0" anchor="b">
            <a:normAutofit/>
          </a:bodyPr>
          <a:lstStyle/>
          <a:p>
            <a:pPr>
              <a:lnSpc>
                <a:spcPct val="90000"/>
              </a:lnSpc>
              <a:spcBef>
                <a:spcPct val="0"/>
              </a:spcBef>
              <a:spcAft>
                <a:spcPts val="495"/>
              </a:spcAft>
            </a:pPr>
            <a:endParaRPr lang="en-US" sz="3200">
              <a:latin typeface="+mj-lt"/>
              <a:ea typeface="+mj-ea"/>
              <a:cs typeface="+mj-cs"/>
            </a:endParaRPr>
          </a:p>
        </p:txBody>
      </p:sp>
      <p:sp>
        <p:nvSpPr>
          <p:cNvPr id="3" name="TextBox 2">
            <a:extLst>
              <a:ext uri="{FF2B5EF4-FFF2-40B4-BE49-F238E27FC236}">
                <a16:creationId xmlns:a16="http://schemas.microsoft.com/office/drawing/2014/main" xmlns="" id="{EB68D20F-612F-5AA8-47C9-1812AB765AED}"/>
              </a:ext>
            </a:extLst>
          </p:cNvPr>
          <p:cNvSpPr txBox="1"/>
          <p:nvPr/>
        </p:nvSpPr>
        <p:spPr>
          <a:xfrm>
            <a:off x="518319" y="243681"/>
            <a:ext cx="10706889" cy="523220"/>
          </a:xfrm>
          <a:prstGeom prst="rect">
            <a:avLst/>
          </a:prstGeom>
          <a:noFill/>
        </p:spPr>
        <p:txBody>
          <a:bodyPr wrap="square">
            <a:spAutoFit/>
          </a:bodyPr>
          <a:lstStyle/>
          <a:p>
            <a:r>
              <a:rPr lang="en-US" sz="2800" b="1" dirty="0">
                <a:ea typeface="Verdana" panose="020B0604030504040204" pitchFamily="34" charset="0"/>
                <a:cs typeface="Verdana" panose="020B0604030504040204" pitchFamily="34" charset="0"/>
              </a:rPr>
              <a:t>Institutes of Technology and </a:t>
            </a:r>
            <a:r>
              <a:rPr lang="en-US" sz="2800" b="1" dirty="0" smtClean="0">
                <a:ea typeface="Verdana" panose="020B0604030504040204" pitchFamily="34" charset="0"/>
                <a:cs typeface="Verdana" panose="020B0604030504040204" pitchFamily="34" charset="0"/>
              </a:rPr>
              <a:t>Polytechnics</a:t>
            </a:r>
            <a:endParaRPr lang="en-US" sz="2800" b="1" dirty="0">
              <a:ea typeface="Verdana" panose="020B0604030504040204" pitchFamily="34" charset="0"/>
              <a:cs typeface="Verdana" panose="020B0604030504040204" pitchFamily="34" charset="0"/>
            </a:endParaRPr>
          </a:p>
        </p:txBody>
      </p:sp>
      <p:pic>
        <p:nvPicPr>
          <p:cNvPr id="4" name="Picture 2" descr="Technology (UNITEC), Auckland ...">
            <a:extLst>
              <a:ext uri="{FF2B5EF4-FFF2-40B4-BE49-F238E27FC236}">
                <a16:creationId xmlns:a16="http://schemas.microsoft.com/office/drawing/2014/main" xmlns="" id="{5418A108-2B4D-123F-EDEC-DDC4C44927B2}"/>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163336" y="1453572"/>
            <a:ext cx="3099599" cy="1557231"/>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xmlns="">
                <a:solidFill>
                  <a:srgbClr val="FFFFFF"/>
                </a:solidFill>
              </a14:hiddenFill>
            </a:ext>
          </a:extLst>
        </p:spPr>
      </p:pic>
      <p:pic>
        <p:nvPicPr>
          <p:cNvPr id="5" name="Picture 6" descr="NMIT">
            <a:extLst>
              <a:ext uri="{FF2B5EF4-FFF2-40B4-BE49-F238E27FC236}">
                <a16:creationId xmlns:a16="http://schemas.microsoft.com/office/drawing/2014/main" xmlns="" id="{76DB1A93-116D-426D-029A-C8993E29B5B1}"/>
              </a:ext>
            </a:extLst>
          </p:cNvPr>
          <p:cNvPicPr>
            <a:picLocks noChangeAspect="1" noChangeArrowheads="1"/>
          </p:cNvPicPr>
          <p:nvPr/>
        </p:nvPicPr>
        <p:blipFill rotWithShape="1">
          <a:blip r:embed="rId3">
            <a:extLst>
              <a:ext uri="{28A0092B-C50C-407E-A947-70E740481C1C}">
                <a14:useLocalDpi xmlns:a14="http://schemas.microsoft.com/office/drawing/2010/main" xmlns="" val="0"/>
              </a:ext>
            </a:extLst>
          </a:blip>
          <a:srcRect t="14076" b="11032"/>
          <a:stretch/>
        </p:blipFill>
        <p:spPr bwMode="auto">
          <a:xfrm>
            <a:off x="2104346" y="3168277"/>
            <a:ext cx="3217577" cy="1409747"/>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xmlns="">
                <a:solidFill>
                  <a:srgbClr val="FFFFFF"/>
                </a:solidFill>
              </a14:hiddenFill>
            </a:ext>
          </a:extLst>
        </p:spPr>
      </p:pic>
      <p:pic>
        <p:nvPicPr>
          <p:cNvPr id="6" name="Picture 10" descr="Otago Polytechnic - Wikipedia">
            <a:extLst>
              <a:ext uri="{FF2B5EF4-FFF2-40B4-BE49-F238E27FC236}">
                <a16:creationId xmlns:a16="http://schemas.microsoft.com/office/drawing/2014/main" xmlns="" id="{91A2D064-0847-D001-F9A0-57D9E3391609}"/>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435628" y="1453572"/>
            <a:ext cx="3434947" cy="1600145"/>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xmlns="">
                <a:solidFill>
                  <a:srgbClr val="FFFFFF"/>
                </a:solidFill>
              </a14:hiddenFill>
            </a:ext>
          </a:extLst>
        </p:spPr>
      </p:pic>
      <p:pic>
        <p:nvPicPr>
          <p:cNvPr id="7" name="Picture 12" descr="Manukau Institute of Technology – Crown ...">
            <a:extLst>
              <a:ext uri="{FF2B5EF4-FFF2-40B4-BE49-F238E27FC236}">
                <a16:creationId xmlns:a16="http://schemas.microsoft.com/office/drawing/2014/main" xmlns="" id="{6BF51297-4715-2421-BAC5-C7290E216253}"/>
              </a:ext>
            </a:extLst>
          </p:cNvPr>
          <p:cNvPicPr>
            <a:picLocks noChangeAspect="1" noChangeArrowheads="1"/>
          </p:cNvPicPr>
          <p:nvPr/>
        </p:nvPicPr>
        <p:blipFill rotWithShape="1">
          <a:blip r:embed="rId5">
            <a:extLst>
              <a:ext uri="{28A0092B-C50C-407E-A947-70E740481C1C}">
                <a14:useLocalDpi xmlns:a14="http://schemas.microsoft.com/office/drawing/2010/main" xmlns="" val="0"/>
              </a:ext>
            </a:extLst>
          </a:blip>
          <a:srcRect t="20070" b="19671"/>
          <a:stretch/>
        </p:blipFill>
        <p:spPr bwMode="auto">
          <a:xfrm>
            <a:off x="9043267" y="1453572"/>
            <a:ext cx="3434947" cy="1615311"/>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xmlns="">
                <a:solidFill>
                  <a:srgbClr val="FFFFFF"/>
                </a:solidFill>
              </a14:hiddenFill>
            </a:ext>
          </a:extLst>
        </p:spPr>
      </p:pic>
      <p:pic>
        <p:nvPicPr>
          <p:cNvPr id="8" name="Picture 8">
            <a:extLst>
              <a:ext uri="{FF2B5EF4-FFF2-40B4-BE49-F238E27FC236}">
                <a16:creationId xmlns:a16="http://schemas.microsoft.com/office/drawing/2014/main" xmlns="" id="{646C2D03-4C7A-91CD-A122-A441D37EF2E7}"/>
              </a:ext>
            </a:extLst>
          </p:cNvPr>
          <p:cNvPicPr>
            <a:picLocks noChangeAspect="1" noChangeArrowheads="1"/>
          </p:cNvPicPr>
          <p:nvPr/>
        </p:nvPicPr>
        <p:blipFill rotWithShape="1">
          <a:blip r:embed="rId6">
            <a:extLst>
              <a:ext uri="{28A0092B-C50C-407E-A947-70E740481C1C}">
                <a14:useLocalDpi xmlns:a14="http://schemas.microsoft.com/office/drawing/2010/main" xmlns="" val="0"/>
              </a:ext>
            </a:extLst>
          </a:blip>
          <a:srcRect t="37419" b="36569"/>
          <a:stretch/>
        </p:blipFill>
        <p:spPr bwMode="auto">
          <a:xfrm>
            <a:off x="9043267" y="3206780"/>
            <a:ext cx="3434947" cy="1382195"/>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xmlns="">
                <a:solidFill>
                  <a:srgbClr val="FFFFFF"/>
                </a:solidFill>
              </a14:hiddenFill>
            </a:ext>
          </a:extLst>
        </p:spPr>
      </p:pic>
      <p:pic>
        <p:nvPicPr>
          <p:cNvPr id="9" name="Picture 2" descr="No photo description available.">
            <a:extLst>
              <a:ext uri="{FF2B5EF4-FFF2-40B4-BE49-F238E27FC236}">
                <a16:creationId xmlns:a16="http://schemas.microsoft.com/office/drawing/2014/main" xmlns="" id="{B622309C-8FC5-6320-E404-D5FFCC90BBA5}"/>
              </a:ext>
            </a:extLst>
          </p:cNvPr>
          <p:cNvPicPr>
            <a:picLocks noChangeAspect="1" noChangeArrowheads="1"/>
          </p:cNvPicPr>
          <p:nvPr/>
        </p:nvPicPr>
        <p:blipFill rotWithShape="1">
          <a:blip r:embed="rId7" cstate="print">
            <a:extLst>
              <a:ext uri="{28A0092B-C50C-407E-A947-70E740481C1C}">
                <a14:useLocalDpi xmlns:a14="http://schemas.microsoft.com/office/drawing/2010/main" xmlns="" val="0"/>
              </a:ext>
            </a:extLst>
          </a:blip>
          <a:srcRect t="30681" b="30796"/>
          <a:stretch/>
        </p:blipFill>
        <p:spPr bwMode="auto">
          <a:xfrm>
            <a:off x="5337294" y="4935399"/>
            <a:ext cx="3631611" cy="1480671"/>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xmlns="">
                <a:solidFill>
                  <a:srgbClr val="FFFFFF"/>
                </a:solidFill>
              </a14:hiddenFill>
            </a:ext>
          </a:extLst>
        </p:spPr>
      </p:pic>
      <p:pic>
        <p:nvPicPr>
          <p:cNvPr id="10" name="Picture 4" descr="Technology (EIT), Napier &amp; Auckland ...">
            <a:extLst>
              <a:ext uri="{FF2B5EF4-FFF2-40B4-BE49-F238E27FC236}">
                <a16:creationId xmlns:a16="http://schemas.microsoft.com/office/drawing/2014/main" xmlns="" id="{B1478C4F-E0EA-91CD-AD69-E7E6BEBB8AA1}"/>
              </a:ext>
            </a:extLst>
          </p:cNvPr>
          <p:cNvPicPr>
            <a:picLocks noChangeAspect="1" noChangeArrowheads="1"/>
          </p:cNvPicPr>
          <p:nvPr/>
        </p:nvPicPr>
        <p:blipFill>
          <a:blip r:embed="rId8">
            <a:extLst>
              <a:ext uri="{28A0092B-C50C-407E-A947-70E740481C1C}">
                <a14:useLocalDpi xmlns:a14="http://schemas.microsoft.com/office/drawing/2010/main" xmlns="" val="0"/>
              </a:ext>
            </a:extLst>
          </a:blip>
          <a:srcRect/>
          <a:stretch>
            <a:fillRect/>
          </a:stretch>
        </p:blipFill>
        <p:spPr bwMode="auto">
          <a:xfrm>
            <a:off x="5435627" y="3168371"/>
            <a:ext cx="3434947" cy="1459012"/>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4BA0A372-DD49-1977-D103-D1F3A427B068}"/>
              </a:ext>
            </a:extLst>
          </p:cNvPr>
          <p:cNvSpPr txBox="1"/>
          <p:nvPr/>
        </p:nvSpPr>
        <p:spPr>
          <a:xfrm>
            <a:off x="2045359" y="37433"/>
            <a:ext cx="8452728" cy="731900"/>
          </a:xfrm>
          <a:prstGeom prst="rect">
            <a:avLst/>
          </a:prstGeom>
        </p:spPr>
        <p:txBody>
          <a:bodyPr vert="horz" lIns="75438" tIns="37719" rIns="75438" bIns="37719" rtlCol="0" anchor="b">
            <a:normAutofit/>
          </a:bodyPr>
          <a:lstStyle/>
          <a:p>
            <a:pPr>
              <a:lnSpc>
                <a:spcPct val="90000"/>
              </a:lnSpc>
              <a:spcBef>
                <a:spcPct val="0"/>
              </a:spcBef>
              <a:spcAft>
                <a:spcPts val="495"/>
              </a:spcAft>
            </a:pPr>
            <a:endParaRPr lang="en-US" sz="3200">
              <a:latin typeface="+mj-lt"/>
              <a:ea typeface="+mj-ea"/>
              <a:cs typeface="+mj-cs"/>
            </a:endParaRPr>
          </a:p>
        </p:txBody>
      </p:sp>
      <p:sp>
        <p:nvSpPr>
          <p:cNvPr id="3" name="TextBox 2">
            <a:extLst>
              <a:ext uri="{FF2B5EF4-FFF2-40B4-BE49-F238E27FC236}">
                <a16:creationId xmlns:a16="http://schemas.microsoft.com/office/drawing/2014/main" xmlns="" id="{517C784D-965D-2853-BB63-161E2EF88327}"/>
              </a:ext>
            </a:extLst>
          </p:cNvPr>
          <p:cNvSpPr txBox="1"/>
          <p:nvPr/>
        </p:nvSpPr>
        <p:spPr>
          <a:xfrm>
            <a:off x="384952" y="161579"/>
            <a:ext cx="10626703" cy="523220"/>
          </a:xfrm>
          <a:prstGeom prst="rect">
            <a:avLst/>
          </a:prstGeom>
          <a:noFill/>
        </p:spPr>
        <p:txBody>
          <a:bodyPr wrap="square">
            <a:spAutoFit/>
          </a:bodyPr>
          <a:lstStyle/>
          <a:p>
            <a:r>
              <a:rPr lang="en-US" sz="2800" b="1" dirty="0">
                <a:ea typeface="Verdana" panose="020B0604030504040204" pitchFamily="34" charset="0"/>
                <a:cs typeface="Verdana" panose="020B0604030504040204" pitchFamily="34" charset="0"/>
              </a:rPr>
              <a:t>Institutes of Technology and </a:t>
            </a:r>
            <a:r>
              <a:rPr lang="en-US" sz="2800" b="1" dirty="0" smtClean="0">
                <a:ea typeface="Verdana" panose="020B0604030504040204" pitchFamily="34" charset="0"/>
                <a:cs typeface="Verdana" panose="020B0604030504040204" pitchFamily="34" charset="0"/>
              </a:rPr>
              <a:t>Polytechnics</a:t>
            </a:r>
            <a:endParaRPr lang="en-US" sz="2800" b="1" dirty="0">
              <a:ea typeface="Verdana" panose="020B0604030504040204" pitchFamily="34" charset="0"/>
              <a:cs typeface="Verdana" panose="020B0604030504040204" pitchFamily="34" charset="0"/>
            </a:endParaRPr>
          </a:p>
        </p:txBody>
      </p:sp>
      <p:pic>
        <p:nvPicPr>
          <p:cNvPr id="4" name="Picture 12" descr="Toi Ohomai Brand Guidelines and Logo ...">
            <a:extLst>
              <a:ext uri="{FF2B5EF4-FFF2-40B4-BE49-F238E27FC236}">
                <a16:creationId xmlns:a16="http://schemas.microsoft.com/office/drawing/2014/main" xmlns="" id="{4EE41D23-2E0D-A6FF-415B-D1076AEE6784}"/>
              </a:ext>
            </a:extLst>
          </p:cNvPr>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4873" r="3970"/>
          <a:stretch/>
        </p:blipFill>
        <p:spPr bwMode="auto">
          <a:xfrm>
            <a:off x="9697868" y="1135233"/>
            <a:ext cx="3662253" cy="1543766"/>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xmlns="">
                <a:solidFill>
                  <a:srgbClr val="FFFFFF"/>
                </a:solidFill>
              </a14:hiddenFill>
            </a:ext>
          </a:extLst>
        </p:spPr>
      </p:pic>
      <p:pic>
        <p:nvPicPr>
          <p:cNvPr id="5" name="Picture 4" descr="UCOL | Study Abroad | MWT Education ...">
            <a:extLst>
              <a:ext uri="{FF2B5EF4-FFF2-40B4-BE49-F238E27FC236}">
                <a16:creationId xmlns:a16="http://schemas.microsoft.com/office/drawing/2014/main" xmlns="" id="{42B5A0C6-9BE4-08E9-6465-317D09BF9F5F}"/>
              </a:ext>
            </a:extLst>
          </p:cNvPr>
          <p:cNvPicPr>
            <a:picLocks noChangeAspect="1" noChangeArrowheads="1"/>
          </p:cNvPicPr>
          <p:nvPr/>
        </p:nvPicPr>
        <p:blipFill rotWithShape="1">
          <a:blip r:embed="rId3">
            <a:extLst>
              <a:ext uri="{28A0092B-C50C-407E-A947-70E740481C1C}">
                <a14:useLocalDpi xmlns:a14="http://schemas.microsoft.com/office/drawing/2010/main" xmlns="" val="0"/>
              </a:ext>
            </a:extLst>
          </a:blip>
          <a:srcRect l="7400" t="9327" r="5120" b="13352"/>
          <a:stretch/>
        </p:blipFill>
        <p:spPr bwMode="auto">
          <a:xfrm>
            <a:off x="5021218" y="1175808"/>
            <a:ext cx="4354220" cy="1543766"/>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xmlns="">
                <a:solidFill>
                  <a:srgbClr val="FFFFFF"/>
                </a:solidFill>
              </a14:hiddenFill>
            </a:ext>
          </a:extLst>
        </p:spPr>
      </p:pic>
      <p:pic>
        <p:nvPicPr>
          <p:cNvPr id="6" name="Picture 5" descr="Ara Institute of Canterbury – Royal Academic Institute">
            <a:extLst>
              <a:ext uri="{FF2B5EF4-FFF2-40B4-BE49-F238E27FC236}">
                <a16:creationId xmlns:a16="http://schemas.microsoft.com/office/drawing/2014/main" xmlns="" id="{B9EF206A-FEAC-B01E-167D-84ACE0D86470}"/>
              </a:ext>
            </a:extLst>
          </p:cNvPr>
          <p:cNvPicPr>
            <a:picLocks noChangeAspect="1" noChangeArrowheads="1"/>
          </p:cNvPicPr>
          <p:nvPr/>
        </p:nvPicPr>
        <p:blipFill rotWithShape="1">
          <a:blip r:embed="rId4">
            <a:extLst>
              <a:ext uri="{28A0092B-C50C-407E-A947-70E740481C1C}">
                <a14:useLocalDpi xmlns:a14="http://schemas.microsoft.com/office/drawing/2010/main" xmlns="" val="0"/>
              </a:ext>
            </a:extLst>
          </a:blip>
          <a:srcRect l="17410" t="23816" r="15714" b="23367"/>
          <a:stretch/>
        </p:blipFill>
        <p:spPr bwMode="auto">
          <a:xfrm>
            <a:off x="1018070" y="1156256"/>
            <a:ext cx="3401868" cy="1535257"/>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xmlns="">
                <a:solidFill>
                  <a:srgbClr val="FFFFFF"/>
                </a:solidFill>
              </a14:hiddenFill>
            </a:ext>
          </a:extLst>
        </p:spPr>
      </p:pic>
      <p:pic>
        <p:nvPicPr>
          <p:cNvPr id="7" name="Picture 10" descr="NorthTec | Tai Tokerau Wānanga | Trade Jobs NZ">
            <a:extLst>
              <a:ext uri="{FF2B5EF4-FFF2-40B4-BE49-F238E27FC236}">
                <a16:creationId xmlns:a16="http://schemas.microsoft.com/office/drawing/2014/main" xmlns="" id="{558BDA94-D8BF-17D0-6B84-75CE6C24D759}"/>
              </a:ext>
            </a:extLst>
          </p:cNvPr>
          <p:cNvPicPr>
            <a:picLocks noChangeAspect="1" noChangeArrowheads="1"/>
          </p:cNvPicPr>
          <p:nvPr/>
        </p:nvPicPr>
        <p:blipFill rotWithShape="1">
          <a:blip r:embed="rId5" cstate="print">
            <a:extLst>
              <a:ext uri="{28A0092B-C50C-407E-A947-70E740481C1C}">
                <a14:useLocalDpi xmlns:a14="http://schemas.microsoft.com/office/drawing/2010/main" xmlns="" val="0"/>
              </a:ext>
            </a:extLst>
          </a:blip>
          <a:srcRect t="21499" b="22258"/>
          <a:stretch/>
        </p:blipFill>
        <p:spPr bwMode="auto">
          <a:xfrm>
            <a:off x="1912506" y="2933391"/>
            <a:ext cx="4531607" cy="2139265"/>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xmlns="">
                <a:solidFill>
                  <a:srgbClr val="FFFFFF"/>
                </a:solidFill>
              </a14:hiddenFill>
            </a:ext>
          </a:extLst>
        </p:spPr>
      </p:pic>
      <p:pic>
        <p:nvPicPr>
          <p:cNvPr id="8" name="Picture 12" descr="Whitireia and WelTec | Facebook">
            <a:extLst>
              <a:ext uri="{FF2B5EF4-FFF2-40B4-BE49-F238E27FC236}">
                <a16:creationId xmlns:a16="http://schemas.microsoft.com/office/drawing/2014/main" xmlns="" id="{031A0036-2F89-1EB3-DBC9-F3FE97F62429}"/>
              </a:ext>
            </a:extLst>
          </p:cNvPr>
          <p:cNvPicPr>
            <a:picLocks noChangeAspect="1" noChangeArrowheads="1"/>
          </p:cNvPicPr>
          <p:nvPr/>
        </p:nvPicPr>
        <p:blipFill rotWithShape="1">
          <a:blip r:embed="rId6">
            <a:extLst>
              <a:ext uri="{28A0092B-C50C-407E-A947-70E740481C1C}">
                <a14:useLocalDpi xmlns:a14="http://schemas.microsoft.com/office/drawing/2010/main" xmlns="" val="0"/>
              </a:ext>
            </a:extLst>
          </a:blip>
          <a:srcRect t="20419" b="25868"/>
          <a:stretch/>
        </p:blipFill>
        <p:spPr bwMode="auto">
          <a:xfrm>
            <a:off x="7588370" y="2882216"/>
            <a:ext cx="4910348" cy="2156334"/>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xmlns="">
                <a:solidFill>
                  <a:srgbClr val="FFFFFF"/>
                </a:solidFill>
              </a14:hiddenFill>
            </a:ext>
          </a:extLst>
        </p:spPr>
      </p:pic>
      <p:pic>
        <p:nvPicPr>
          <p:cNvPr id="9" name="Picture 8" descr="at Taranaki ...">
            <a:extLst>
              <a:ext uri="{FF2B5EF4-FFF2-40B4-BE49-F238E27FC236}">
                <a16:creationId xmlns:a16="http://schemas.microsoft.com/office/drawing/2014/main" xmlns="" id="{A67C355D-4175-211D-44BE-CA8C03BADB7D}"/>
              </a:ext>
            </a:extLst>
          </p:cNvPr>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4877880" y="5336511"/>
            <a:ext cx="4039613" cy="1733362"/>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xmlns="" id="{8BE46175-5480-4D54-8231-4DB4E6F1E0C0}"/>
              </a:ext>
            </a:extLst>
          </p:cNvPr>
          <p:cNvSpPr/>
          <p:nvPr/>
        </p:nvSpPr>
        <p:spPr>
          <a:xfrm>
            <a:off x="2865239" y="5752059"/>
            <a:ext cx="8593708" cy="632565"/>
          </a:xfrm>
          <a:prstGeom prst="rect">
            <a:avLst/>
          </a:prstGeom>
          <a:solidFill>
            <a:schemeClr val="bg1"/>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IN"/>
          </a:p>
        </p:txBody>
      </p:sp>
      <p:sp>
        <p:nvSpPr>
          <p:cNvPr id="19" name="Footer Placeholder 3">
            <a:extLst>
              <a:ext uri="{FF2B5EF4-FFF2-40B4-BE49-F238E27FC236}">
                <a16:creationId xmlns:a16="http://schemas.microsoft.com/office/drawing/2014/main" xmlns="" id="{E7CDF19A-F5C9-476F-B2F6-1FFE47DBAB54}"/>
              </a:ext>
            </a:extLst>
          </p:cNvPr>
          <p:cNvSpPr>
            <a:spLocks noGrp="1"/>
          </p:cNvSpPr>
          <p:nvPr>
            <p:ph type="ftr" sz="quarter" idx="11"/>
          </p:nvPr>
        </p:nvSpPr>
        <p:spPr>
          <a:xfrm>
            <a:off x="3451748" y="8875351"/>
            <a:ext cx="3199180" cy="509823"/>
          </a:xfrm>
        </p:spPr>
        <p:txBody>
          <a:bodyPr/>
          <a:lstStyle/>
          <a:p>
            <a:endParaRPr lang="en-CA"/>
          </a:p>
        </p:txBody>
      </p:sp>
      <p:sp>
        <p:nvSpPr>
          <p:cNvPr id="20" name="TextBox 19">
            <a:extLst>
              <a:ext uri="{FF2B5EF4-FFF2-40B4-BE49-F238E27FC236}">
                <a16:creationId xmlns:a16="http://schemas.microsoft.com/office/drawing/2014/main" xmlns="" id="{261A617D-8AEE-8241-23B2-60C87489B554}"/>
              </a:ext>
            </a:extLst>
          </p:cNvPr>
          <p:cNvSpPr txBox="1"/>
          <p:nvPr/>
        </p:nvSpPr>
        <p:spPr>
          <a:xfrm>
            <a:off x="396211" y="39085"/>
            <a:ext cx="7840744" cy="523220"/>
          </a:xfrm>
          <a:prstGeom prst="rect">
            <a:avLst/>
          </a:prstGeom>
          <a:noFill/>
        </p:spPr>
        <p:txBody>
          <a:bodyPr wrap="square" rtlCol="0">
            <a:spAutoFit/>
          </a:bodyPr>
          <a:lstStyle/>
          <a:p>
            <a:r>
              <a:rPr lang="en-US" sz="2800" b="1" dirty="0">
                <a:ea typeface="Verdana" panose="020B0604030504040204" pitchFamily="34" charset="0"/>
                <a:cs typeface="Verdana" panose="020B0604030504040204" pitchFamily="34" charset="0"/>
              </a:rPr>
              <a:t>The Education System</a:t>
            </a:r>
          </a:p>
        </p:txBody>
      </p:sp>
      <p:pic>
        <p:nvPicPr>
          <p:cNvPr id="21" name="Picture 20" descr="A picture containing skiing, person, person, people&#10;&#10;Description automatically generated">
            <a:extLst>
              <a:ext uri="{FF2B5EF4-FFF2-40B4-BE49-F238E27FC236}">
                <a16:creationId xmlns:a16="http://schemas.microsoft.com/office/drawing/2014/main" xmlns="" id="{133F98E0-6A1D-933C-ABED-395B8C732455}"/>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1110119" y="51206"/>
            <a:ext cx="2685256" cy="1956435"/>
          </a:xfrm>
          <a:prstGeom prst="rect">
            <a:avLst/>
          </a:prstGeom>
        </p:spPr>
      </p:pic>
      <p:pic>
        <p:nvPicPr>
          <p:cNvPr id="22" name="Picture 4">
            <a:extLst>
              <a:ext uri="{FF2B5EF4-FFF2-40B4-BE49-F238E27FC236}">
                <a16:creationId xmlns:a16="http://schemas.microsoft.com/office/drawing/2014/main" xmlns="" id="{363406B1-0F7B-2434-83E9-1FBCC54C99AF}"/>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51620" y="975962"/>
            <a:ext cx="10456431" cy="5973319"/>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60737" y="169362"/>
            <a:ext cx="2800575" cy="696088"/>
          </a:xfrm>
          <a:prstGeom prst="rect">
            <a:avLst/>
          </a:prstGeom>
          <a:noFill/>
        </p:spPr>
        <p:txBody>
          <a:bodyPr vert="horz" wrap="none" lIns="0" tIns="0" rIns="0" bIns="0" rtlCol="0">
            <a:spAutoFit/>
          </a:bodyPr>
          <a:lstStyle/>
          <a:p>
            <a:pPr>
              <a:lnSpc>
                <a:spcPts val="2760"/>
              </a:lnSpc>
            </a:pPr>
            <a:r>
              <a:rPr lang="en-CA" sz="2400" b="1" dirty="0">
                <a:latin typeface="Calibri" panose="020F0502020204030204" pitchFamily="34" charset="0"/>
                <a:cs typeface="Calibri" panose="020F0502020204030204" pitchFamily="34" charset="0"/>
              </a:rPr>
              <a:t>Intakes and Deadlines</a:t>
            </a:r>
          </a:p>
          <a:p>
            <a:pPr>
              <a:lnSpc>
                <a:spcPts val="2760"/>
              </a:lnSpc>
            </a:pPr>
            <a:endParaRPr lang="en-CA" sz="2000" dirty="0">
              <a:solidFill>
                <a:srgbClr val="000000"/>
              </a:solidFill>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xmlns="" id="{DB4FB195-6170-8410-D3FE-102808540937}"/>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210185" y="1146565"/>
            <a:ext cx="3310981" cy="2815196"/>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3">
            <a:extLst>
              <a:ext uri="{FF2B5EF4-FFF2-40B4-BE49-F238E27FC236}">
                <a16:creationId xmlns:a16="http://schemas.microsoft.com/office/drawing/2014/main" xmlns="" id="{D77CBA93-D7A4-9478-41FC-48CF6EDA220F}"/>
              </a:ext>
            </a:extLst>
          </p:cNvPr>
          <p:cNvSpPr/>
          <p:nvPr/>
        </p:nvSpPr>
        <p:spPr>
          <a:xfrm>
            <a:off x="719595" y="1295793"/>
            <a:ext cx="7581723" cy="1977849"/>
          </a:xfrm>
          <a:prstGeom prst="rect">
            <a:avLst/>
          </a:prstGeom>
        </p:spPr>
        <p:txBody>
          <a:bodyPr wrap="square">
            <a:spAutoFit/>
          </a:bodyPr>
          <a:lstStyle/>
          <a:p>
            <a:pPr marL="342900" indent="-342900">
              <a:lnSpc>
                <a:spcPts val="2070"/>
              </a:lnSpc>
              <a:buFont typeface="Arial" panose="020B0604020202020204" pitchFamily="34" charset="0"/>
              <a:buChar char="•"/>
            </a:pPr>
            <a:r>
              <a:rPr lang="en-CA" sz="2000" dirty="0">
                <a:solidFill>
                  <a:srgbClr val="000000"/>
                </a:solidFill>
                <a:latin typeface="Calibri"/>
                <a:cs typeface="Calibri"/>
              </a:rPr>
              <a:t>There are generally two Intakes in New Zealand: </a:t>
            </a:r>
            <a:r>
              <a:rPr lang="en-CA" sz="2000" b="1" dirty="0">
                <a:solidFill>
                  <a:srgbClr val="000000"/>
                </a:solidFill>
                <a:latin typeface="Calibri"/>
                <a:cs typeface="Calibri"/>
              </a:rPr>
              <a:t>February and July</a:t>
            </a:r>
          </a:p>
          <a:p>
            <a:pPr marL="342900" indent="-342900">
              <a:lnSpc>
                <a:spcPts val="2070"/>
              </a:lnSpc>
              <a:buFont typeface="Arial" panose="020B0604020202020204" pitchFamily="34" charset="0"/>
              <a:buChar char="•"/>
            </a:pPr>
            <a:endParaRPr lang="en-CA" sz="2000" dirty="0">
              <a:solidFill>
                <a:srgbClr val="000000"/>
              </a:solidFill>
              <a:latin typeface="Calibri"/>
              <a:cs typeface="Calibri"/>
            </a:endParaRPr>
          </a:p>
          <a:p>
            <a:pPr marL="342900" indent="-342900">
              <a:lnSpc>
                <a:spcPts val="2070"/>
              </a:lnSpc>
              <a:buFont typeface="Arial" panose="020B0604020202020204" pitchFamily="34" charset="0"/>
              <a:buChar char="•"/>
            </a:pPr>
            <a:r>
              <a:rPr lang="en-CA" sz="2000" dirty="0">
                <a:solidFill>
                  <a:srgbClr val="000000"/>
                </a:solidFill>
                <a:latin typeface="Calibri"/>
                <a:cs typeface="Calibri"/>
              </a:rPr>
              <a:t>However, ITPs and Private Institutes have multiple Intakes for different courses</a:t>
            </a:r>
          </a:p>
          <a:p>
            <a:pPr marL="342900" indent="-342900">
              <a:lnSpc>
                <a:spcPts val="2070"/>
              </a:lnSpc>
              <a:buFont typeface="Arial" panose="020B0604020202020204" pitchFamily="34" charset="0"/>
              <a:buChar char="•"/>
            </a:pPr>
            <a:endParaRPr lang="en-CA" sz="2000" dirty="0">
              <a:solidFill>
                <a:srgbClr val="000000"/>
              </a:solidFill>
              <a:latin typeface="Calibri"/>
              <a:cs typeface="Calibri"/>
            </a:endParaRPr>
          </a:p>
          <a:p>
            <a:pPr marL="342900" indent="-342900">
              <a:lnSpc>
                <a:spcPts val="2070"/>
              </a:lnSpc>
              <a:buFont typeface="Arial" panose="020B0604020202020204" pitchFamily="34" charset="0"/>
              <a:buChar char="•"/>
            </a:pPr>
            <a:r>
              <a:rPr lang="en-US" sz="2000" dirty="0">
                <a:solidFill>
                  <a:srgbClr val="000000"/>
                </a:solidFill>
                <a:latin typeface="Calibri"/>
                <a:cs typeface="Calibri"/>
              </a:rPr>
              <a:t>Hence, practically there is an intake almost every month in some or the other institution resulting in recruitment throughout the year</a:t>
            </a:r>
          </a:p>
        </p:txBody>
      </p:sp>
      <p:sp>
        <p:nvSpPr>
          <p:cNvPr id="5" name="Rectangle 4">
            <a:extLst>
              <a:ext uri="{FF2B5EF4-FFF2-40B4-BE49-F238E27FC236}">
                <a16:creationId xmlns:a16="http://schemas.microsoft.com/office/drawing/2014/main" xmlns="" id="{7F66541C-8EAA-7054-D686-BC3A960BC403}"/>
              </a:ext>
            </a:extLst>
          </p:cNvPr>
          <p:cNvSpPr/>
          <p:nvPr/>
        </p:nvSpPr>
        <p:spPr>
          <a:xfrm>
            <a:off x="719596" y="3429000"/>
            <a:ext cx="7581722" cy="1220847"/>
          </a:xfrm>
          <a:prstGeom prst="rect">
            <a:avLst/>
          </a:prstGeom>
        </p:spPr>
        <p:txBody>
          <a:bodyPr wrap="square">
            <a:spAutoFit/>
          </a:bodyPr>
          <a:lstStyle/>
          <a:p>
            <a:pPr marL="342900" indent="-342900">
              <a:lnSpc>
                <a:spcPts val="2150"/>
              </a:lnSpc>
              <a:buFont typeface="Arial" panose="020B0604020202020204" pitchFamily="34" charset="0"/>
              <a:buChar char="•"/>
              <a:tabLst>
                <a:tab pos="279400" algn="l"/>
                <a:tab pos="279400" algn="l"/>
              </a:tabLst>
            </a:pPr>
            <a:r>
              <a:rPr lang="en-CA" sz="2000" dirty="0">
                <a:solidFill>
                  <a:srgbClr val="000000"/>
                </a:solidFill>
                <a:latin typeface="Calibri"/>
                <a:cs typeface="Calibri"/>
              </a:rPr>
              <a:t>There is </a:t>
            </a:r>
            <a:r>
              <a:rPr lang="en-CA" sz="2000" b="1" dirty="0">
                <a:solidFill>
                  <a:srgbClr val="000000"/>
                </a:solidFill>
                <a:latin typeface="Calibri"/>
                <a:cs typeface="Calibri"/>
              </a:rPr>
              <a:t>no deadline </a:t>
            </a:r>
            <a:r>
              <a:rPr lang="en-CA" sz="2000" dirty="0">
                <a:solidFill>
                  <a:srgbClr val="000000"/>
                </a:solidFill>
                <a:latin typeface="Calibri"/>
                <a:cs typeface="Calibri"/>
              </a:rPr>
              <a:t>as such in New Zealand, but it is recommended to make applications at least </a:t>
            </a:r>
            <a:r>
              <a:rPr lang="en-CA" sz="2000" b="1" dirty="0">
                <a:solidFill>
                  <a:srgbClr val="000000"/>
                </a:solidFill>
                <a:latin typeface="Calibri"/>
                <a:cs typeface="Calibri"/>
              </a:rPr>
              <a:t>6 months prior </a:t>
            </a:r>
            <a:r>
              <a:rPr lang="en-CA" sz="2000" dirty="0">
                <a:solidFill>
                  <a:srgbClr val="000000"/>
                </a:solidFill>
                <a:latin typeface="Calibri"/>
                <a:cs typeface="Calibri"/>
              </a:rPr>
              <a:t>to the start date to avoid last-moment hassles</a:t>
            </a:r>
            <a:r>
              <a:rPr lang="en-CA" sz="2000" dirty="0">
                <a:latin typeface="Calibri" panose="020F0502020204030204" pitchFamily="34" charset="0"/>
                <a:cs typeface="Calibri" panose="020F0502020204030204" pitchFamily="34" charset="0"/>
              </a:rPr>
              <a:t/>
            </a:r>
            <a:br>
              <a:rPr lang="en-CA" sz="2000" dirty="0">
                <a:latin typeface="Calibri" panose="020F0502020204030204" pitchFamily="34" charset="0"/>
                <a:cs typeface="Calibri" panose="020F0502020204030204" pitchFamily="34" charset="0"/>
              </a:rPr>
            </a:br>
            <a:r>
              <a:rPr lang="en-CA" sz="2000" dirty="0">
                <a:solidFill>
                  <a:srgbClr val="000000"/>
                </a:solidFill>
                <a:latin typeface="Calibri"/>
                <a:cs typeface="Calibri"/>
              </a:rPr>
              <a:t>    </a:t>
            </a:r>
            <a:endParaRPr lang="en-CA" sz="2000" dirty="0">
              <a:solidFill>
                <a:srgbClr val="000000"/>
              </a:solidFill>
              <a:latin typeface="Calibri" panose="020F0502020204030204" pitchFamily="34" charset="0"/>
              <a:cs typeface="Calibri" panose="020F050202020403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xmlns="" val="2323381293"/>
              </p:ext>
            </p:extLst>
          </p:nvPr>
        </p:nvGraphicFramePr>
        <p:xfrm>
          <a:off x="902541" y="863911"/>
          <a:ext cx="12623887" cy="6390170"/>
        </p:xfrm>
        <a:graphic>
          <a:graphicData uri="http://schemas.openxmlformats.org/drawingml/2006/table">
            <a:tbl>
              <a:tblPr firstRow="1" bandRow="1">
                <a:tableStyleId>{5C22544A-7EE6-4342-B048-85BDC9FD1C3A}</a:tableStyleId>
              </a:tblPr>
              <a:tblGrid>
                <a:gridCol w="618362">
                  <a:extLst>
                    <a:ext uri="{9D8B030D-6E8A-4147-A177-3AD203B41FA5}">
                      <a16:colId xmlns:a16="http://schemas.microsoft.com/office/drawing/2014/main" xmlns="" val="1080196487"/>
                    </a:ext>
                  </a:extLst>
                </a:gridCol>
                <a:gridCol w="3253475">
                  <a:extLst>
                    <a:ext uri="{9D8B030D-6E8A-4147-A177-3AD203B41FA5}">
                      <a16:colId xmlns:a16="http://schemas.microsoft.com/office/drawing/2014/main" xmlns="" val="2247839800"/>
                    </a:ext>
                  </a:extLst>
                </a:gridCol>
                <a:gridCol w="2530479">
                  <a:extLst>
                    <a:ext uri="{9D8B030D-6E8A-4147-A177-3AD203B41FA5}">
                      <a16:colId xmlns:a16="http://schemas.microsoft.com/office/drawing/2014/main" xmlns="" val="1460621566"/>
                    </a:ext>
                  </a:extLst>
                </a:gridCol>
                <a:gridCol w="1988236">
                  <a:extLst>
                    <a:ext uri="{9D8B030D-6E8A-4147-A177-3AD203B41FA5}">
                      <a16:colId xmlns:a16="http://schemas.microsoft.com/office/drawing/2014/main" xmlns="" val="3227459542"/>
                    </a:ext>
                  </a:extLst>
                </a:gridCol>
                <a:gridCol w="1988236">
                  <a:extLst>
                    <a:ext uri="{9D8B030D-6E8A-4147-A177-3AD203B41FA5}">
                      <a16:colId xmlns:a16="http://schemas.microsoft.com/office/drawing/2014/main" xmlns="" val="915295593"/>
                    </a:ext>
                  </a:extLst>
                </a:gridCol>
                <a:gridCol w="2245099">
                  <a:extLst>
                    <a:ext uri="{9D8B030D-6E8A-4147-A177-3AD203B41FA5}">
                      <a16:colId xmlns:a16="http://schemas.microsoft.com/office/drawing/2014/main" xmlns="" val="973849427"/>
                    </a:ext>
                  </a:extLst>
                </a:gridCol>
              </a:tblGrid>
              <a:tr h="1046328">
                <a:tc>
                  <a:txBody>
                    <a:bodyPr/>
                    <a:lstStyle/>
                    <a:p>
                      <a:pPr algn="l" fontAlgn="b"/>
                      <a:r>
                        <a:rPr lang="en-IN" sz="2000" b="1" i="0" u="none" strike="noStrike" dirty="0">
                          <a:solidFill>
                            <a:schemeClr val="bg1"/>
                          </a:solidFill>
                          <a:effectLst/>
                          <a:latin typeface="Calibri" panose="020F0502020204030204" pitchFamily="34" charset="0"/>
                        </a:rPr>
                        <a:t>Sr. No.</a:t>
                      </a:r>
                    </a:p>
                  </a:txBody>
                  <a:tcPr marL="9525" marR="9525" marT="9525" marB="0"/>
                </a:tc>
                <a:tc>
                  <a:txBody>
                    <a:bodyPr/>
                    <a:lstStyle/>
                    <a:p>
                      <a:pPr algn="l" fontAlgn="b"/>
                      <a:r>
                        <a:rPr lang="en-IN" sz="2000" b="1" i="0" u="none" strike="noStrike" dirty="0">
                          <a:solidFill>
                            <a:schemeClr val="bg1"/>
                          </a:solidFill>
                          <a:effectLst/>
                          <a:latin typeface="Calibri" panose="020F0502020204030204" pitchFamily="34" charset="0"/>
                        </a:rPr>
                        <a:t>Name of University</a:t>
                      </a:r>
                    </a:p>
                  </a:txBody>
                  <a:tcPr marL="9525" marR="9525" marT="9525" marB="0"/>
                </a:tc>
                <a:tc>
                  <a:txBody>
                    <a:bodyPr/>
                    <a:lstStyle/>
                    <a:p>
                      <a:pPr algn="l" fontAlgn="b"/>
                      <a:r>
                        <a:rPr lang="en-IN" sz="2000" b="1" i="0" u="none" strike="noStrike" dirty="0">
                          <a:solidFill>
                            <a:schemeClr val="bg1"/>
                          </a:solidFill>
                          <a:effectLst/>
                          <a:latin typeface="Calibri" panose="020F0502020204030204" pitchFamily="34" charset="0"/>
                        </a:rPr>
                        <a:t>Bachelor Degree</a:t>
                      </a:r>
                      <a:br>
                        <a:rPr lang="en-IN" sz="2000" b="1" i="0" u="none" strike="noStrike" dirty="0">
                          <a:solidFill>
                            <a:schemeClr val="bg1"/>
                          </a:solidFill>
                          <a:effectLst/>
                          <a:latin typeface="Calibri" panose="020F0502020204030204" pitchFamily="34" charset="0"/>
                        </a:rPr>
                      </a:br>
                      <a:r>
                        <a:rPr lang="en-IN" sz="2000" b="1" i="0" u="none" strike="noStrike" dirty="0">
                          <a:solidFill>
                            <a:schemeClr val="bg1"/>
                          </a:solidFill>
                          <a:effectLst/>
                          <a:latin typeface="Calibri" panose="020F0502020204030204" pitchFamily="34" charset="0"/>
                        </a:rPr>
                        <a:t>(3 years)</a:t>
                      </a:r>
                    </a:p>
                  </a:txBody>
                  <a:tcPr marL="9525" marR="9525" marT="9525" marB="0"/>
                </a:tc>
                <a:tc>
                  <a:txBody>
                    <a:bodyPr/>
                    <a:lstStyle/>
                    <a:p>
                      <a:pPr algn="l" fontAlgn="b"/>
                      <a:r>
                        <a:rPr lang="en-IN" sz="2000" b="1" i="0" u="none" strike="noStrike">
                          <a:solidFill>
                            <a:schemeClr val="bg1"/>
                          </a:solidFill>
                          <a:effectLst/>
                          <a:latin typeface="Calibri" panose="020F0502020204030204" pitchFamily="34" charset="0"/>
                        </a:rPr>
                        <a:t>Graduate Diploma</a:t>
                      </a:r>
                      <a:br>
                        <a:rPr lang="en-IN" sz="2000" b="1" i="0" u="none" strike="noStrike">
                          <a:solidFill>
                            <a:schemeClr val="bg1"/>
                          </a:solidFill>
                          <a:effectLst/>
                          <a:latin typeface="Calibri" panose="020F0502020204030204" pitchFamily="34" charset="0"/>
                        </a:rPr>
                      </a:br>
                      <a:r>
                        <a:rPr lang="en-IN" sz="2000" b="1" i="0" u="none" strike="noStrike">
                          <a:solidFill>
                            <a:schemeClr val="bg1"/>
                          </a:solidFill>
                          <a:effectLst/>
                          <a:latin typeface="Calibri" panose="020F0502020204030204" pitchFamily="34" charset="0"/>
                        </a:rPr>
                        <a:t>(1 year)</a:t>
                      </a:r>
                    </a:p>
                  </a:txBody>
                  <a:tcPr marL="9525" marR="9525" marT="9525" marB="0"/>
                </a:tc>
                <a:tc>
                  <a:txBody>
                    <a:bodyPr/>
                    <a:lstStyle/>
                    <a:p>
                      <a:pPr algn="l" fontAlgn="b"/>
                      <a:r>
                        <a:rPr lang="en-IN" sz="2000" b="1" i="0" u="none" strike="noStrike">
                          <a:solidFill>
                            <a:schemeClr val="bg1"/>
                          </a:solidFill>
                          <a:effectLst/>
                          <a:latin typeface="Calibri" panose="020F0502020204030204" pitchFamily="34" charset="0"/>
                        </a:rPr>
                        <a:t>PG Diploma</a:t>
                      </a:r>
                      <a:br>
                        <a:rPr lang="en-IN" sz="2000" b="1" i="0" u="none" strike="noStrike">
                          <a:solidFill>
                            <a:schemeClr val="bg1"/>
                          </a:solidFill>
                          <a:effectLst/>
                          <a:latin typeface="Calibri" panose="020F0502020204030204" pitchFamily="34" charset="0"/>
                        </a:rPr>
                      </a:br>
                      <a:r>
                        <a:rPr lang="en-IN" sz="2000" b="1" i="0" u="none" strike="noStrike">
                          <a:solidFill>
                            <a:schemeClr val="bg1"/>
                          </a:solidFill>
                          <a:effectLst/>
                          <a:latin typeface="Calibri" panose="020F0502020204030204" pitchFamily="34" charset="0"/>
                        </a:rPr>
                        <a:t>(1 year)</a:t>
                      </a:r>
                    </a:p>
                  </a:txBody>
                  <a:tcPr marL="9525" marR="9525" marT="9525" marB="0"/>
                </a:tc>
                <a:tc>
                  <a:txBody>
                    <a:bodyPr/>
                    <a:lstStyle/>
                    <a:p>
                      <a:pPr algn="l" fontAlgn="b"/>
                      <a:r>
                        <a:rPr lang="en-IN" sz="2000" b="1" i="0" u="none" strike="noStrike">
                          <a:solidFill>
                            <a:schemeClr val="bg1"/>
                          </a:solidFill>
                          <a:effectLst/>
                          <a:latin typeface="Calibri" panose="020F0502020204030204" pitchFamily="34" charset="0"/>
                        </a:rPr>
                        <a:t>Master Degree</a:t>
                      </a:r>
                      <a:br>
                        <a:rPr lang="en-IN" sz="2000" b="1" i="0" u="none" strike="noStrike">
                          <a:solidFill>
                            <a:schemeClr val="bg1"/>
                          </a:solidFill>
                          <a:effectLst/>
                          <a:latin typeface="Calibri" panose="020F0502020204030204" pitchFamily="34" charset="0"/>
                        </a:rPr>
                      </a:br>
                      <a:r>
                        <a:rPr lang="en-IN" sz="2000" b="1" i="0" u="none" strike="noStrike">
                          <a:solidFill>
                            <a:schemeClr val="bg1"/>
                          </a:solidFill>
                          <a:effectLst/>
                          <a:latin typeface="Calibri" panose="020F0502020204030204" pitchFamily="34" charset="0"/>
                        </a:rPr>
                        <a:t>(1-2 years)</a:t>
                      </a:r>
                    </a:p>
                  </a:txBody>
                  <a:tcPr marL="9525" marR="9525" marT="9525" marB="0"/>
                </a:tc>
                <a:extLst>
                  <a:ext uri="{0D108BD9-81ED-4DB2-BD59-A6C34878D82A}">
                    <a16:rowId xmlns:a16="http://schemas.microsoft.com/office/drawing/2014/main" xmlns="" val="1672610941"/>
                  </a:ext>
                </a:extLst>
              </a:tr>
              <a:tr h="1003625">
                <a:tc>
                  <a:txBody>
                    <a:bodyPr/>
                    <a:lstStyle/>
                    <a:p>
                      <a:pPr algn="l" fontAlgn="b"/>
                      <a:r>
                        <a:rPr lang="en-IN" sz="2000" b="0" i="0" u="none" strike="noStrike" dirty="0">
                          <a:solidFill>
                            <a:srgbClr val="000000"/>
                          </a:solidFill>
                          <a:effectLst/>
                          <a:latin typeface="Calibri" panose="020F0502020204030204" pitchFamily="34" charset="0"/>
                        </a:rPr>
                        <a:t>1</a:t>
                      </a:r>
                    </a:p>
                  </a:txBody>
                  <a:tcPr marL="9525" marR="9525" marT="9525" marB="0"/>
                </a:tc>
                <a:tc>
                  <a:txBody>
                    <a:bodyPr/>
                    <a:lstStyle/>
                    <a:p>
                      <a:pPr algn="l" fontAlgn="b"/>
                      <a:r>
                        <a:rPr lang="en-IN" sz="2000" b="0" i="0" u="none" strike="noStrike" dirty="0">
                          <a:solidFill>
                            <a:srgbClr val="000000"/>
                          </a:solidFill>
                          <a:effectLst/>
                          <a:latin typeface="Calibri" panose="020F0502020204030204" pitchFamily="34" charset="0"/>
                        </a:rPr>
                        <a:t>University of Auckland</a:t>
                      </a:r>
                    </a:p>
                  </a:txBody>
                  <a:tcPr marL="9525" marR="9525" marT="9525" marB="0"/>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2000" b="0" i="0" u="none" strike="noStrike" dirty="0">
                          <a:solidFill>
                            <a:srgbClr val="000000"/>
                          </a:solidFill>
                          <a:effectLst/>
                          <a:latin typeface="Calibri" panose="020F0502020204030204" pitchFamily="34" charset="0"/>
                        </a:rPr>
                        <a:t>75% &amp; above in std. 12</a:t>
                      </a:r>
                    </a:p>
                  </a:txBody>
                  <a:tcPr marL="9525" marR="9525" marT="9525" marB="0"/>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55% and above</a:t>
                      </a:r>
                    </a:p>
                    <a:p>
                      <a:pPr algn="l" fontAlgn="b"/>
                      <a:endParaRPr lang="en-US" sz="2000" b="0" i="0" u="none" strike="noStrike">
                        <a:solidFill>
                          <a:srgbClr val="000000"/>
                        </a:solidFill>
                        <a:effectLst/>
                        <a:latin typeface="Calibri" panose="020F0502020204030204" pitchFamily="34" charset="0"/>
                      </a:endParaRPr>
                    </a:p>
                  </a:txBody>
                  <a:tcPr marL="9525" marR="9525" marT="9525" marB="0"/>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60% and above</a:t>
                      </a:r>
                    </a:p>
                  </a:txBody>
                  <a:tcPr marL="9525" marR="9525" marT="9525" marB="0"/>
                </a:tc>
                <a:tc>
                  <a:txBody>
                    <a:bodyPr/>
                    <a:lstStyle/>
                    <a:p>
                      <a:pPr algn="l" fontAlgn="b"/>
                      <a:r>
                        <a:rPr lang="en-US" sz="2000" b="0" i="0" u="none" strike="noStrike">
                          <a:solidFill>
                            <a:srgbClr val="000000"/>
                          </a:solidFill>
                          <a:effectLst/>
                          <a:latin typeface="Calibri" panose="020F0502020204030204" pitchFamily="34" charset="0"/>
                        </a:rPr>
                        <a:t>60 - 65% and</a:t>
                      </a:r>
                      <a:r>
                        <a:rPr lang="en-US" sz="2000" b="0" i="0" u="none" strike="noStrike" baseline="0">
                          <a:solidFill>
                            <a:srgbClr val="000000"/>
                          </a:solidFill>
                          <a:effectLst/>
                          <a:latin typeface="Calibri" panose="020F0502020204030204" pitchFamily="34" charset="0"/>
                        </a:rPr>
                        <a:t> a</a:t>
                      </a:r>
                      <a:r>
                        <a:rPr lang="en-US" sz="2000" b="0" i="0" u="none" strike="noStrike">
                          <a:solidFill>
                            <a:srgbClr val="000000"/>
                          </a:solidFill>
                          <a:effectLst/>
                          <a:latin typeface="Calibri" panose="020F0502020204030204" pitchFamily="34" charset="0"/>
                        </a:rPr>
                        <a:t>bove</a:t>
                      </a:r>
                    </a:p>
                  </a:txBody>
                  <a:tcPr marL="9525" marR="9525" marT="9525" marB="0"/>
                </a:tc>
                <a:extLst>
                  <a:ext uri="{0D108BD9-81ED-4DB2-BD59-A6C34878D82A}">
                    <a16:rowId xmlns:a16="http://schemas.microsoft.com/office/drawing/2014/main" xmlns="" val="1781729316"/>
                  </a:ext>
                </a:extLst>
              </a:tr>
              <a:tr h="701147">
                <a:tc>
                  <a:txBody>
                    <a:bodyPr/>
                    <a:lstStyle/>
                    <a:p>
                      <a:pPr algn="l" fontAlgn="b"/>
                      <a:r>
                        <a:rPr lang="en-IN" sz="2000" b="0" i="0" u="none" strike="noStrike">
                          <a:solidFill>
                            <a:srgbClr val="000000"/>
                          </a:solidFill>
                          <a:effectLst/>
                          <a:latin typeface="Calibri" panose="020F0502020204030204" pitchFamily="34" charset="0"/>
                        </a:rPr>
                        <a:t>2</a:t>
                      </a:r>
                    </a:p>
                  </a:txBody>
                  <a:tcPr marL="9525" marR="9525" marT="9525" marB="0"/>
                </a:tc>
                <a:tc>
                  <a:txBody>
                    <a:bodyPr/>
                    <a:lstStyle/>
                    <a:p>
                      <a:pPr algn="l" fontAlgn="b"/>
                      <a:r>
                        <a:rPr lang="en-IN" sz="2000" b="0" i="0" u="none" strike="noStrike">
                          <a:solidFill>
                            <a:srgbClr val="000000"/>
                          </a:solidFill>
                          <a:effectLst/>
                          <a:latin typeface="Calibri" panose="020F0502020204030204" pitchFamily="34" charset="0"/>
                        </a:rPr>
                        <a:t>University of Waikato</a:t>
                      </a:r>
                    </a:p>
                  </a:txBody>
                  <a:tcPr marL="9525" marR="9525" marT="9525" marB="0"/>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2000" b="0" i="0" u="none" strike="noStrike">
                          <a:solidFill>
                            <a:srgbClr val="000000"/>
                          </a:solidFill>
                          <a:effectLst/>
                          <a:latin typeface="Calibri" panose="020F0502020204030204" pitchFamily="34" charset="0"/>
                        </a:rPr>
                        <a:t>75% &amp; above in std. 12</a:t>
                      </a:r>
                    </a:p>
                  </a:txBody>
                  <a:tcPr marL="9525" marR="9525" marT="9525" marB="0"/>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55% and above</a:t>
                      </a:r>
                    </a:p>
                  </a:txBody>
                  <a:tcPr marL="9525" marR="9525" marT="9525" marB="0"/>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60% and above</a:t>
                      </a:r>
                    </a:p>
                  </a:txBody>
                  <a:tcPr marL="9525" marR="9525" marT="9525" marB="0"/>
                </a:tc>
                <a:tc>
                  <a:txBody>
                    <a:bodyPr/>
                    <a:lstStyle/>
                    <a:p>
                      <a:pPr algn="l" fontAlgn="b"/>
                      <a:r>
                        <a:rPr lang="en-US" sz="2000" b="0" i="0" u="none" strike="noStrike">
                          <a:solidFill>
                            <a:srgbClr val="000000"/>
                          </a:solidFill>
                          <a:effectLst/>
                          <a:latin typeface="Calibri" panose="020F0502020204030204" pitchFamily="34" charset="0"/>
                        </a:rPr>
                        <a:t>60 - 65% and</a:t>
                      </a:r>
                      <a:r>
                        <a:rPr lang="en-US" sz="2000" b="0" i="0" u="none" strike="noStrike" baseline="0">
                          <a:solidFill>
                            <a:srgbClr val="000000"/>
                          </a:solidFill>
                          <a:effectLst/>
                          <a:latin typeface="Calibri" panose="020F0502020204030204" pitchFamily="34" charset="0"/>
                        </a:rPr>
                        <a:t> a</a:t>
                      </a:r>
                      <a:r>
                        <a:rPr lang="en-US" sz="2000" b="0" i="0" u="none" strike="noStrike">
                          <a:solidFill>
                            <a:srgbClr val="000000"/>
                          </a:solidFill>
                          <a:effectLst/>
                          <a:latin typeface="Calibri" panose="020F0502020204030204" pitchFamily="34" charset="0"/>
                        </a:rPr>
                        <a:t>bove</a:t>
                      </a:r>
                    </a:p>
                  </a:txBody>
                  <a:tcPr marL="9525" marR="9525" marT="9525" marB="0"/>
                </a:tc>
                <a:extLst>
                  <a:ext uri="{0D108BD9-81ED-4DB2-BD59-A6C34878D82A}">
                    <a16:rowId xmlns:a16="http://schemas.microsoft.com/office/drawing/2014/main" xmlns="" val="1778333418"/>
                  </a:ext>
                </a:extLst>
              </a:tr>
              <a:tr h="1391507">
                <a:tc>
                  <a:txBody>
                    <a:bodyPr/>
                    <a:lstStyle/>
                    <a:p>
                      <a:pPr algn="l" fontAlgn="b"/>
                      <a:r>
                        <a:rPr lang="en-IN" sz="2000" b="0" i="0" u="none" strike="noStrike">
                          <a:solidFill>
                            <a:srgbClr val="000000"/>
                          </a:solidFill>
                          <a:effectLst/>
                          <a:latin typeface="Calibri" panose="020F0502020204030204" pitchFamily="34" charset="0"/>
                        </a:rPr>
                        <a:t>3</a:t>
                      </a:r>
                    </a:p>
                  </a:txBody>
                  <a:tcPr marL="9525" marR="9525" marT="9525" marB="0"/>
                </a:tc>
                <a:tc>
                  <a:txBody>
                    <a:bodyPr/>
                    <a:lstStyle/>
                    <a:p>
                      <a:pPr algn="l" fontAlgn="b"/>
                      <a:r>
                        <a:rPr lang="en-IN" sz="2000" b="0" i="0" u="none" strike="noStrike" dirty="0">
                          <a:solidFill>
                            <a:srgbClr val="000000"/>
                          </a:solidFill>
                          <a:effectLst/>
                          <a:latin typeface="Calibri" panose="020F0502020204030204" pitchFamily="34" charset="0"/>
                        </a:rPr>
                        <a:t>University of Canterbury</a:t>
                      </a:r>
                    </a:p>
                  </a:txBody>
                  <a:tcPr marL="9525" marR="9525" marT="9525" marB="0"/>
                </a:tc>
                <a:tc>
                  <a:txBody>
                    <a:bodyPr/>
                    <a:lstStyle/>
                    <a:p>
                      <a:pPr algn="l" fontAlgn="b"/>
                      <a:r>
                        <a:rPr lang="en-US" sz="2000" b="0" i="0" u="none" strike="noStrike" dirty="0">
                          <a:solidFill>
                            <a:srgbClr val="000000"/>
                          </a:solidFill>
                          <a:effectLst/>
                          <a:latin typeface="Calibri" panose="020F0502020204030204" pitchFamily="34" charset="0"/>
                        </a:rPr>
                        <a:t>75% &amp; above in std. 12</a:t>
                      </a:r>
                    </a:p>
                  </a:txBody>
                  <a:tcPr marL="9525" marR="9525" marT="9525" marB="0"/>
                </a:tc>
                <a:tc>
                  <a:txBody>
                    <a:bodyPr/>
                    <a:lstStyle/>
                    <a:p>
                      <a:pPr algn="l" fontAlgn="b"/>
                      <a:r>
                        <a:rPr lang="en-US" sz="2000" b="0" i="0" u="none" strike="noStrike">
                          <a:solidFill>
                            <a:srgbClr val="000000"/>
                          </a:solidFill>
                          <a:effectLst/>
                          <a:latin typeface="Calibri" panose="020F0502020204030204" pitchFamily="34" charset="0"/>
                        </a:rPr>
                        <a:t>55% and above </a:t>
                      </a:r>
                    </a:p>
                    <a:p>
                      <a:pPr algn="l" fontAlgn="b"/>
                      <a:r>
                        <a:rPr lang="en-US" sz="2000" b="0" i="0" u="none" strike="noStrike">
                          <a:solidFill>
                            <a:srgbClr val="000000"/>
                          </a:solidFill>
                          <a:effectLst/>
                          <a:latin typeface="Calibri" panose="020F0502020204030204" pitchFamily="34" charset="0"/>
                        </a:rPr>
                        <a:t>(As per NOOSR guidelines)</a:t>
                      </a:r>
                    </a:p>
                  </a:txBody>
                  <a:tcPr marL="9525" marR="9525" marT="9525" marB="0"/>
                </a:tc>
                <a:tc>
                  <a:txBody>
                    <a:bodyPr/>
                    <a:lstStyle/>
                    <a:p>
                      <a:pPr algn="l" fontAlgn="b"/>
                      <a:r>
                        <a:rPr lang="en-US" sz="2000" b="0" i="0" u="none" strike="noStrike">
                          <a:solidFill>
                            <a:srgbClr val="000000"/>
                          </a:solidFill>
                          <a:effectLst/>
                          <a:latin typeface="Calibri" panose="020F0502020204030204" pitchFamily="34" charset="0"/>
                        </a:rPr>
                        <a:t>55-60% and above (As per NOOSR guidelines)</a:t>
                      </a:r>
                    </a:p>
                  </a:txBody>
                  <a:tcPr marL="9525" marR="9525" marT="9525" marB="0"/>
                </a:tc>
                <a:tc>
                  <a:txBody>
                    <a:bodyPr/>
                    <a:lstStyle/>
                    <a:p>
                      <a:pPr algn="l" fontAlgn="b"/>
                      <a:r>
                        <a:rPr lang="en-US" sz="2000" b="0" i="0" u="none" strike="noStrike">
                          <a:solidFill>
                            <a:srgbClr val="000000"/>
                          </a:solidFill>
                          <a:effectLst/>
                          <a:latin typeface="Calibri" panose="020F0502020204030204" pitchFamily="34" charset="0"/>
                        </a:rPr>
                        <a:t>60-75% and above (As per  NOOSR guidelines)</a:t>
                      </a:r>
                    </a:p>
                  </a:txBody>
                  <a:tcPr marL="9525" marR="9525" marT="9525" marB="0"/>
                </a:tc>
                <a:extLst>
                  <a:ext uri="{0D108BD9-81ED-4DB2-BD59-A6C34878D82A}">
                    <a16:rowId xmlns:a16="http://schemas.microsoft.com/office/drawing/2014/main" xmlns="" val="2865873441"/>
                  </a:ext>
                </a:extLst>
              </a:tr>
              <a:tr h="701147">
                <a:tc>
                  <a:txBody>
                    <a:bodyPr/>
                    <a:lstStyle/>
                    <a:p>
                      <a:pPr algn="l" fontAlgn="b"/>
                      <a:r>
                        <a:rPr lang="en-IN" sz="2000" b="0" i="0" u="none" strike="noStrike">
                          <a:solidFill>
                            <a:srgbClr val="000000"/>
                          </a:solidFill>
                          <a:effectLst/>
                          <a:latin typeface="Calibri" panose="020F0502020204030204" pitchFamily="34" charset="0"/>
                        </a:rPr>
                        <a:t>4</a:t>
                      </a:r>
                    </a:p>
                  </a:txBody>
                  <a:tcPr marL="9525" marR="9525" marT="9525" marB="0"/>
                </a:tc>
                <a:tc>
                  <a:txBody>
                    <a:bodyPr/>
                    <a:lstStyle/>
                    <a:p>
                      <a:pPr algn="l" fontAlgn="b"/>
                      <a:r>
                        <a:rPr lang="en-IN" sz="2000" b="0" i="0" u="none" strike="noStrike">
                          <a:solidFill>
                            <a:srgbClr val="000000"/>
                          </a:solidFill>
                          <a:effectLst/>
                          <a:latin typeface="Calibri" panose="020F0502020204030204" pitchFamily="34" charset="0"/>
                        </a:rPr>
                        <a:t>Lincoln University</a:t>
                      </a:r>
                    </a:p>
                  </a:txBody>
                  <a:tcPr marL="9525" marR="9525" marT="9525" marB="0"/>
                </a:tc>
                <a:tc>
                  <a:txBody>
                    <a:bodyPr/>
                    <a:lstStyle/>
                    <a:p>
                      <a:pPr algn="l" fontAlgn="b"/>
                      <a:r>
                        <a:rPr lang="en-US" sz="2000" b="0" i="0" u="none" strike="noStrike">
                          <a:solidFill>
                            <a:srgbClr val="000000"/>
                          </a:solidFill>
                          <a:effectLst/>
                          <a:latin typeface="Calibri" panose="020F0502020204030204" pitchFamily="34" charset="0"/>
                        </a:rPr>
                        <a:t>75% &amp; above in std. 12</a:t>
                      </a:r>
                    </a:p>
                  </a:txBody>
                  <a:tcPr marL="9525" marR="9525" marT="9525" marB="0"/>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55% and above</a:t>
                      </a:r>
                    </a:p>
                  </a:txBody>
                  <a:tcPr marL="9525" marR="9525" marT="9525" marB="0"/>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60% and above</a:t>
                      </a:r>
                    </a:p>
                  </a:txBody>
                  <a:tcPr marL="9525" marR="9525" marT="9525" marB="0"/>
                </a:tc>
                <a:tc>
                  <a:txBody>
                    <a:bodyPr/>
                    <a:lstStyle/>
                    <a:p>
                      <a:pPr algn="l" fontAlgn="b"/>
                      <a:r>
                        <a:rPr lang="en-US" sz="2000" b="0" i="0" u="none" strike="noStrike">
                          <a:solidFill>
                            <a:srgbClr val="000000"/>
                          </a:solidFill>
                          <a:effectLst/>
                          <a:latin typeface="Calibri" panose="020F0502020204030204" pitchFamily="34" charset="0"/>
                        </a:rPr>
                        <a:t>60 - 65% and</a:t>
                      </a:r>
                      <a:r>
                        <a:rPr lang="en-US" sz="2000" b="0" i="0" u="none" strike="noStrike" baseline="0">
                          <a:solidFill>
                            <a:srgbClr val="000000"/>
                          </a:solidFill>
                          <a:effectLst/>
                          <a:latin typeface="Calibri" panose="020F0502020204030204" pitchFamily="34" charset="0"/>
                        </a:rPr>
                        <a:t> a</a:t>
                      </a:r>
                      <a:r>
                        <a:rPr lang="en-US" sz="2000" b="0" i="0" u="none" strike="noStrike">
                          <a:solidFill>
                            <a:srgbClr val="000000"/>
                          </a:solidFill>
                          <a:effectLst/>
                          <a:latin typeface="Calibri" panose="020F0502020204030204" pitchFamily="34" charset="0"/>
                        </a:rPr>
                        <a:t>bove</a:t>
                      </a:r>
                    </a:p>
                  </a:txBody>
                  <a:tcPr marL="9525" marR="9525" marT="9525" marB="0"/>
                </a:tc>
                <a:extLst>
                  <a:ext uri="{0D108BD9-81ED-4DB2-BD59-A6C34878D82A}">
                    <a16:rowId xmlns:a16="http://schemas.microsoft.com/office/drawing/2014/main" xmlns="" val="2639193209"/>
                  </a:ext>
                </a:extLst>
              </a:tr>
              <a:tr h="773208">
                <a:tc>
                  <a:txBody>
                    <a:bodyPr/>
                    <a:lstStyle/>
                    <a:p>
                      <a:pPr algn="l" fontAlgn="b"/>
                      <a:r>
                        <a:rPr lang="en-IN" sz="2000" b="0" i="0" u="none" strike="noStrike" dirty="0">
                          <a:solidFill>
                            <a:srgbClr val="000000"/>
                          </a:solidFill>
                          <a:effectLst/>
                          <a:latin typeface="Calibri" panose="020F0502020204030204" pitchFamily="34" charset="0"/>
                        </a:rPr>
                        <a:t>5</a:t>
                      </a:r>
                    </a:p>
                  </a:txBody>
                  <a:tcPr marL="9525" marR="9525" marT="9525" marB="0"/>
                </a:tc>
                <a:tc>
                  <a:txBody>
                    <a:bodyPr/>
                    <a:lstStyle/>
                    <a:p>
                      <a:pPr algn="l" fontAlgn="b"/>
                      <a:r>
                        <a:rPr lang="en-US" sz="2000" b="0" i="0" u="none" strike="noStrike" dirty="0">
                          <a:solidFill>
                            <a:srgbClr val="000000"/>
                          </a:solidFill>
                          <a:effectLst/>
                          <a:latin typeface="Calibri" panose="020F0502020204030204" pitchFamily="34" charset="0"/>
                        </a:rPr>
                        <a:t>Auckland University of Technology</a:t>
                      </a:r>
                    </a:p>
                  </a:txBody>
                  <a:tcPr marL="9525" marR="9525" marT="9525" marB="0"/>
                </a:tc>
                <a:tc>
                  <a:txBody>
                    <a:bodyPr/>
                    <a:lstStyle/>
                    <a:p>
                      <a:pPr algn="l" fontAlgn="b"/>
                      <a:r>
                        <a:rPr lang="en-US" sz="2000" b="0" i="0" u="none" strike="noStrike" dirty="0">
                          <a:solidFill>
                            <a:srgbClr val="000000"/>
                          </a:solidFill>
                          <a:effectLst/>
                          <a:latin typeface="Calibri" panose="020F0502020204030204" pitchFamily="34" charset="0"/>
                        </a:rPr>
                        <a:t>75% &amp; above in std. 12</a:t>
                      </a:r>
                    </a:p>
                  </a:txBody>
                  <a:tcPr marL="9525" marR="9525" marT="9525" marB="0"/>
                </a:tc>
                <a:tc>
                  <a:txBody>
                    <a:bodyPr/>
                    <a:lstStyle/>
                    <a:p>
                      <a:pPr algn="l" fontAlgn="b"/>
                      <a:r>
                        <a:rPr lang="en-US" sz="2000" b="0" i="0" u="none" strike="noStrike" dirty="0">
                          <a:solidFill>
                            <a:srgbClr val="000000"/>
                          </a:solidFill>
                          <a:effectLst/>
                          <a:latin typeface="Calibri" panose="020F0502020204030204" pitchFamily="34" charset="0"/>
                        </a:rPr>
                        <a:t>55% and</a:t>
                      </a:r>
                      <a:r>
                        <a:rPr lang="en-US" sz="2000" b="0" i="0" u="none" strike="noStrike" baseline="0" dirty="0">
                          <a:solidFill>
                            <a:srgbClr val="000000"/>
                          </a:solidFill>
                          <a:effectLst/>
                          <a:latin typeface="Calibri" panose="020F0502020204030204" pitchFamily="34" charset="0"/>
                        </a:rPr>
                        <a:t> above</a:t>
                      </a:r>
                      <a:endParaRPr lang="en-US" sz="20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b"/>
                      <a:r>
                        <a:rPr lang="en-US" sz="2000" b="0" i="0" u="none" strike="noStrike" dirty="0">
                          <a:solidFill>
                            <a:srgbClr val="000000"/>
                          </a:solidFill>
                          <a:effectLst/>
                          <a:latin typeface="Calibri" panose="020F0502020204030204" pitchFamily="34" charset="0"/>
                        </a:rPr>
                        <a:t>60% and</a:t>
                      </a:r>
                      <a:r>
                        <a:rPr lang="en-US" sz="2000" b="0" i="0" u="none" strike="noStrike" baseline="0" dirty="0">
                          <a:solidFill>
                            <a:srgbClr val="000000"/>
                          </a:solidFill>
                          <a:effectLst/>
                          <a:latin typeface="Calibri" panose="020F0502020204030204" pitchFamily="34" charset="0"/>
                        </a:rPr>
                        <a:t> a</a:t>
                      </a:r>
                      <a:r>
                        <a:rPr lang="en-US" sz="2000" b="0" i="0" u="none" strike="noStrike" dirty="0">
                          <a:solidFill>
                            <a:srgbClr val="000000"/>
                          </a:solidFill>
                          <a:effectLst/>
                          <a:latin typeface="Calibri" panose="020F0502020204030204" pitchFamily="34" charset="0"/>
                        </a:rPr>
                        <a:t>bove</a:t>
                      </a:r>
                    </a:p>
                  </a:txBody>
                  <a:tcPr marL="9525" marR="9525" marT="9525" marB="0"/>
                </a:tc>
                <a:tc>
                  <a:txBody>
                    <a:bodyPr/>
                    <a:lstStyle/>
                    <a:p>
                      <a:pPr algn="l" fontAlgn="b"/>
                      <a:r>
                        <a:rPr lang="en-US" sz="2000" b="0" i="0" u="none" strike="noStrike" dirty="0">
                          <a:solidFill>
                            <a:srgbClr val="000000"/>
                          </a:solidFill>
                          <a:effectLst/>
                          <a:latin typeface="Calibri" panose="020F0502020204030204" pitchFamily="34" charset="0"/>
                        </a:rPr>
                        <a:t>60 - 65% and</a:t>
                      </a:r>
                      <a:r>
                        <a:rPr lang="en-US" sz="2000" b="0" i="0" u="none" strike="noStrike" baseline="0" dirty="0">
                          <a:solidFill>
                            <a:srgbClr val="000000"/>
                          </a:solidFill>
                          <a:effectLst/>
                          <a:latin typeface="Calibri" panose="020F0502020204030204" pitchFamily="34" charset="0"/>
                        </a:rPr>
                        <a:t> a</a:t>
                      </a:r>
                      <a:r>
                        <a:rPr lang="en-US" sz="2000" b="0" i="0" u="none" strike="noStrike" dirty="0">
                          <a:solidFill>
                            <a:srgbClr val="000000"/>
                          </a:solidFill>
                          <a:effectLst/>
                          <a:latin typeface="Calibri" panose="020F0502020204030204" pitchFamily="34" charset="0"/>
                        </a:rPr>
                        <a:t>bove</a:t>
                      </a:r>
                    </a:p>
                  </a:txBody>
                  <a:tcPr marL="9525" marR="9525" marT="9525" marB="0"/>
                </a:tc>
                <a:extLst>
                  <a:ext uri="{0D108BD9-81ED-4DB2-BD59-A6C34878D82A}">
                    <a16:rowId xmlns:a16="http://schemas.microsoft.com/office/drawing/2014/main" xmlns="" val="3531430219"/>
                  </a:ext>
                </a:extLst>
              </a:tr>
              <a:tr h="773208">
                <a:tc>
                  <a:txBody>
                    <a:bodyPr/>
                    <a:lstStyle/>
                    <a:p>
                      <a:pPr marL="0" algn="l" defTabSz="914400" rtl="0" eaLnBrk="1" fontAlgn="b" latinLnBrk="0" hangingPunct="1"/>
                      <a:r>
                        <a:rPr lang="en-IN" sz="2000" b="0" i="0" u="none" strike="noStrike" kern="1200" dirty="0">
                          <a:solidFill>
                            <a:srgbClr val="000000"/>
                          </a:solidFill>
                          <a:effectLst/>
                          <a:latin typeface="Calibri" panose="020F0502020204030204" pitchFamily="34" charset="0"/>
                          <a:ea typeface="+mn-ea"/>
                          <a:cs typeface="+mn-cs"/>
                        </a:rPr>
                        <a:t>6</a:t>
                      </a:r>
                    </a:p>
                  </a:txBody>
                  <a:tcPr marL="9525" marR="9525" marT="9525" marB="0"/>
                </a:tc>
                <a:tc>
                  <a:txBody>
                    <a:bodyPr/>
                    <a:lstStyle/>
                    <a:p>
                      <a:pPr marL="0" algn="l" defTabSz="914400" rtl="0" eaLnBrk="1" fontAlgn="b" latinLnBrk="0" hangingPunct="1"/>
                      <a:r>
                        <a:rPr lang="en-IN" sz="2000" b="0" i="0" u="none" strike="noStrike" kern="1200" dirty="0">
                          <a:solidFill>
                            <a:srgbClr val="000000"/>
                          </a:solidFill>
                          <a:effectLst/>
                          <a:latin typeface="Calibri" panose="020F0502020204030204" pitchFamily="34" charset="0"/>
                          <a:ea typeface="+mn-ea"/>
                          <a:cs typeface="+mn-cs"/>
                        </a:rPr>
                        <a:t>Victoria University of Wellington</a:t>
                      </a:r>
                    </a:p>
                  </a:txBody>
                  <a:tcPr marL="9525" marR="9525" marT="9525" marB="0"/>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2000" b="0" i="0" u="none" strike="noStrike" kern="1200" dirty="0">
                          <a:solidFill>
                            <a:srgbClr val="000000"/>
                          </a:solidFill>
                          <a:effectLst/>
                          <a:latin typeface="Calibri" panose="020F0502020204030204" pitchFamily="34" charset="0"/>
                          <a:ea typeface="+mn-ea"/>
                          <a:cs typeface="+mn-cs"/>
                        </a:rPr>
                        <a:t>75% &amp; above in std. 12</a:t>
                      </a:r>
                    </a:p>
                  </a:txBody>
                  <a:tcPr marL="9525" marR="9525" marT="9525" marB="0"/>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2000" b="0" i="0" u="none" strike="noStrike" kern="1200" noProof="0" dirty="0">
                          <a:solidFill>
                            <a:srgbClr val="000000"/>
                          </a:solidFill>
                          <a:effectLst/>
                          <a:latin typeface="Calibri" panose="020F0502020204030204" pitchFamily="34" charset="0"/>
                          <a:ea typeface="+mn-ea"/>
                          <a:cs typeface="+mn-cs"/>
                        </a:rPr>
                        <a:t>55% and above</a:t>
                      </a:r>
                    </a:p>
                  </a:txBody>
                  <a:tcPr marL="9525" marR="9525" marT="9525" marB="0"/>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2000" b="0" i="0" u="none" strike="noStrike" kern="1200" noProof="0" dirty="0">
                          <a:solidFill>
                            <a:srgbClr val="000000"/>
                          </a:solidFill>
                          <a:effectLst/>
                          <a:latin typeface="Calibri" panose="020F0502020204030204" pitchFamily="34" charset="0"/>
                          <a:ea typeface="+mn-ea"/>
                          <a:cs typeface="+mn-cs"/>
                        </a:rPr>
                        <a:t>60% and above</a:t>
                      </a:r>
                    </a:p>
                  </a:txBody>
                  <a:tcPr marL="9525" marR="9525" marT="9525" marB="0"/>
                </a:tc>
                <a:tc>
                  <a:txBody>
                    <a:bodyPr/>
                    <a:lstStyle/>
                    <a:p>
                      <a:pPr marL="0" algn="l" defTabSz="914400" rtl="0" eaLnBrk="1" fontAlgn="b" latinLnBrk="0" hangingPunct="1"/>
                      <a:r>
                        <a:rPr lang="en-US" sz="2000" b="0" i="0" u="none" strike="noStrike" kern="1200" dirty="0">
                          <a:solidFill>
                            <a:srgbClr val="000000"/>
                          </a:solidFill>
                          <a:effectLst/>
                          <a:latin typeface="Calibri" panose="020F0502020204030204" pitchFamily="34" charset="0"/>
                          <a:ea typeface="+mn-ea"/>
                          <a:cs typeface="+mn-cs"/>
                        </a:rPr>
                        <a:t>60 - 65% and above</a:t>
                      </a:r>
                    </a:p>
                  </a:txBody>
                  <a:tcPr marL="9525" marR="9525" marT="9525" marB="0"/>
                </a:tc>
                <a:extLst>
                  <a:ext uri="{0D108BD9-81ED-4DB2-BD59-A6C34878D82A}">
                    <a16:rowId xmlns:a16="http://schemas.microsoft.com/office/drawing/2014/main" xmlns="" val="1477832243"/>
                  </a:ext>
                </a:extLst>
              </a:tr>
            </a:tbl>
          </a:graphicData>
        </a:graphic>
      </p:graphicFrame>
      <p:sp>
        <p:nvSpPr>
          <p:cNvPr id="3" name="TextBox 2">
            <a:extLst>
              <a:ext uri="{FF2B5EF4-FFF2-40B4-BE49-F238E27FC236}">
                <a16:creationId xmlns:a16="http://schemas.microsoft.com/office/drawing/2014/main" xmlns="" id="{8EAD91EA-31E9-01CA-D25E-E1786E7BF5D7}"/>
              </a:ext>
            </a:extLst>
          </p:cNvPr>
          <p:cNvSpPr txBox="1"/>
          <p:nvPr/>
        </p:nvSpPr>
        <p:spPr>
          <a:xfrm>
            <a:off x="518319" y="1"/>
            <a:ext cx="6771790" cy="605426"/>
          </a:xfrm>
          <a:prstGeom prst="rect">
            <a:avLst/>
          </a:prstGeom>
          <a:noFill/>
        </p:spPr>
        <p:txBody>
          <a:bodyPr wrap="square">
            <a:spAutoFit/>
          </a:bodyPr>
          <a:lstStyle/>
          <a:p>
            <a:r>
              <a:rPr lang="en-IN" sz="3200" b="1" dirty="0"/>
              <a:t>Entry Requirements – Universities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28232" y="179625"/>
            <a:ext cx="4658327" cy="366802"/>
          </a:xfrm>
          <a:prstGeom prst="rect">
            <a:avLst/>
          </a:prstGeom>
          <a:noFill/>
        </p:spPr>
        <p:txBody>
          <a:bodyPr vert="horz" wrap="square" lIns="0" tIns="0" rIns="0" bIns="0" rtlCol="0">
            <a:spAutoFit/>
          </a:bodyPr>
          <a:lstStyle/>
          <a:p>
            <a:pPr>
              <a:lnSpc>
                <a:spcPts val="2760"/>
              </a:lnSpc>
            </a:pPr>
            <a:r>
              <a:rPr lang="en-CA" sz="3200" b="1" dirty="0">
                <a:latin typeface="Calibri"/>
                <a:cs typeface="Calibri"/>
              </a:rPr>
              <a:t>Entry requirements for ITPs</a:t>
            </a:r>
            <a:endParaRPr lang="en-CA" sz="3200" dirty="0"/>
          </a:p>
        </p:txBody>
      </p:sp>
      <p:pic>
        <p:nvPicPr>
          <p:cNvPr id="3" name="Picture 2" descr="A picture containing silhouette&#10;&#10;Description automatically generated">
            <a:extLst>
              <a:ext uri="{FF2B5EF4-FFF2-40B4-BE49-F238E27FC236}">
                <a16:creationId xmlns:a16="http://schemas.microsoft.com/office/drawing/2014/main" xmlns="" id="{F174B138-73BF-8FB0-0E28-A7C924FA9084}"/>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l="31879" t="6692" r="12741"/>
          <a:stretch/>
        </p:blipFill>
        <p:spPr>
          <a:xfrm>
            <a:off x="9597046" y="1224932"/>
            <a:ext cx="3783381" cy="4795382"/>
          </a:xfrm>
          <a:prstGeom prst="rect">
            <a:avLst/>
          </a:prstGeom>
        </p:spPr>
      </p:pic>
      <p:graphicFrame>
        <p:nvGraphicFramePr>
          <p:cNvPr id="4" name="TextBox 17">
            <a:extLst>
              <a:ext uri="{FF2B5EF4-FFF2-40B4-BE49-F238E27FC236}">
                <a16:creationId xmlns:a16="http://schemas.microsoft.com/office/drawing/2014/main" xmlns="" id="{61388BB0-8379-57E9-4EDE-4976FC727641}"/>
              </a:ext>
            </a:extLst>
          </p:cNvPr>
          <p:cNvGraphicFramePr/>
          <p:nvPr>
            <p:extLst>
              <p:ext uri="{D42A27DB-BD31-4B8C-83A1-F6EECF244321}">
                <p14:modId xmlns:p14="http://schemas.microsoft.com/office/powerpoint/2010/main" xmlns="" val="1507549622"/>
              </p:ext>
            </p:extLst>
          </p:nvPr>
        </p:nvGraphicFramePr>
        <p:xfrm>
          <a:off x="609780" y="1081881"/>
          <a:ext cx="8768395" cy="45160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7E78E78D-8D4F-4A36-E07C-4C86A02BCD51}"/>
              </a:ext>
            </a:extLst>
          </p:cNvPr>
          <p:cNvSpPr txBox="1"/>
          <p:nvPr/>
        </p:nvSpPr>
        <p:spPr>
          <a:xfrm>
            <a:off x="670719" y="243680"/>
            <a:ext cx="7644294" cy="523220"/>
          </a:xfrm>
          <a:prstGeom prst="rect">
            <a:avLst/>
          </a:prstGeom>
          <a:noFill/>
        </p:spPr>
        <p:txBody>
          <a:bodyPr wrap="square" rtlCol="0">
            <a:spAutoFit/>
          </a:bodyPr>
          <a:lstStyle/>
          <a:p>
            <a:r>
              <a:rPr lang="en-US" sz="2800" b="1" dirty="0">
                <a:ea typeface="Verdana" panose="020B0604030504040204" pitchFamily="34" charset="0"/>
                <a:cs typeface="Verdana" panose="020B0604030504040204" pitchFamily="34" charset="0"/>
              </a:rPr>
              <a:t>English Proficiency Requirements</a:t>
            </a:r>
          </a:p>
        </p:txBody>
      </p:sp>
      <p:graphicFrame>
        <p:nvGraphicFramePr>
          <p:cNvPr id="3" name="Table 2">
            <a:extLst>
              <a:ext uri="{FF2B5EF4-FFF2-40B4-BE49-F238E27FC236}">
                <a16:creationId xmlns:a16="http://schemas.microsoft.com/office/drawing/2014/main" xmlns="" id="{E2836383-C278-76DB-AFF6-7FF4F8483BF7}"/>
              </a:ext>
            </a:extLst>
          </p:cNvPr>
          <p:cNvGraphicFramePr>
            <a:graphicFrameLocks noGrp="1"/>
          </p:cNvGraphicFramePr>
          <p:nvPr>
            <p:extLst>
              <p:ext uri="{D42A27DB-BD31-4B8C-83A1-F6EECF244321}">
                <p14:modId xmlns:p14="http://schemas.microsoft.com/office/powerpoint/2010/main" xmlns="" val="1479785021"/>
              </p:ext>
            </p:extLst>
          </p:nvPr>
        </p:nvGraphicFramePr>
        <p:xfrm>
          <a:off x="2075974" y="1150277"/>
          <a:ext cx="10305143" cy="3817804"/>
        </p:xfrm>
        <a:graphic>
          <a:graphicData uri="http://schemas.openxmlformats.org/drawingml/2006/table">
            <a:tbl>
              <a:tblPr firstRow="1" bandRow="1"/>
              <a:tblGrid>
                <a:gridCol w="4516653">
                  <a:extLst>
                    <a:ext uri="{9D8B030D-6E8A-4147-A177-3AD203B41FA5}">
                      <a16:colId xmlns:a16="http://schemas.microsoft.com/office/drawing/2014/main" xmlns="" val="1469502478"/>
                    </a:ext>
                  </a:extLst>
                </a:gridCol>
                <a:gridCol w="5788490">
                  <a:extLst>
                    <a:ext uri="{9D8B030D-6E8A-4147-A177-3AD203B41FA5}">
                      <a16:colId xmlns:a16="http://schemas.microsoft.com/office/drawing/2014/main" xmlns="" val="3458182357"/>
                    </a:ext>
                  </a:extLst>
                </a:gridCol>
              </a:tblGrid>
              <a:tr h="636139">
                <a:tc>
                  <a:txBody>
                    <a:bodyPr/>
                    <a:lstStyle>
                      <a:lvl1pPr marL="0" algn="l" defTabSz="914400" rtl="0" eaLnBrk="1" latinLnBrk="0" hangingPunct="1">
                        <a:defRPr sz="1800" b="1" kern="1200">
                          <a:solidFill>
                            <a:schemeClr val="lt1"/>
                          </a:solidFill>
                          <a:latin typeface="Century Gothic" panose="020B0502020202020204"/>
                        </a:defRPr>
                      </a:lvl1pPr>
                      <a:lvl2pPr marL="457200" algn="l" defTabSz="914400" rtl="0" eaLnBrk="1" latinLnBrk="0" hangingPunct="1">
                        <a:defRPr sz="1800" b="1" kern="1200">
                          <a:solidFill>
                            <a:schemeClr val="lt1"/>
                          </a:solidFill>
                          <a:latin typeface="Century Gothic" panose="020B0502020202020204"/>
                        </a:defRPr>
                      </a:lvl2pPr>
                      <a:lvl3pPr marL="914400" algn="l" defTabSz="914400" rtl="0" eaLnBrk="1" latinLnBrk="0" hangingPunct="1">
                        <a:defRPr sz="1800" b="1" kern="1200">
                          <a:solidFill>
                            <a:schemeClr val="lt1"/>
                          </a:solidFill>
                          <a:latin typeface="Century Gothic" panose="020B0502020202020204"/>
                        </a:defRPr>
                      </a:lvl3pPr>
                      <a:lvl4pPr marL="1371600" algn="l" defTabSz="914400" rtl="0" eaLnBrk="1" latinLnBrk="0" hangingPunct="1">
                        <a:defRPr sz="1800" b="1" kern="1200">
                          <a:solidFill>
                            <a:schemeClr val="lt1"/>
                          </a:solidFill>
                          <a:latin typeface="Century Gothic" panose="020B0502020202020204"/>
                        </a:defRPr>
                      </a:lvl4pPr>
                      <a:lvl5pPr marL="1828800" algn="l" defTabSz="914400" rtl="0" eaLnBrk="1" latinLnBrk="0" hangingPunct="1">
                        <a:defRPr sz="1800" b="1" kern="1200">
                          <a:solidFill>
                            <a:schemeClr val="lt1"/>
                          </a:solidFill>
                          <a:latin typeface="Century Gothic" panose="020B0502020202020204"/>
                        </a:defRPr>
                      </a:lvl5pPr>
                      <a:lvl6pPr marL="2286000" algn="l" defTabSz="914400" rtl="0" eaLnBrk="1" latinLnBrk="0" hangingPunct="1">
                        <a:defRPr sz="1800" b="1" kern="1200">
                          <a:solidFill>
                            <a:schemeClr val="lt1"/>
                          </a:solidFill>
                          <a:latin typeface="Century Gothic" panose="020B0502020202020204"/>
                        </a:defRPr>
                      </a:lvl6pPr>
                      <a:lvl7pPr marL="2743200" algn="l" defTabSz="914400" rtl="0" eaLnBrk="1" latinLnBrk="0" hangingPunct="1">
                        <a:defRPr sz="1800" b="1" kern="1200">
                          <a:solidFill>
                            <a:schemeClr val="lt1"/>
                          </a:solidFill>
                          <a:latin typeface="Century Gothic" panose="020B0502020202020204"/>
                        </a:defRPr>
                      </a:lvl7pPr>
                      <a:lvl8pPr marL="3200400" algn="l" defTabSz="914400" rtl="0" eaLnBrk="1" latinLnBrk="0" hangingPunct="1">
                        <a:defRPr sz="1800" b="1" kern="1200">
                          <a:solidFill>
                            <a:schemeClr val="lt1"/>
                          </a:solidFill>
                          <a:latin typeface="Century Gothic" panose="020B0502020202020204"/>
                        </a:defRPr>
                      </a:lvl8pPr>
                      <a:lvl9pPr marL="3657600" algn="l" defTabSz="914400" rtl="0" eaLnBrk="1" latinLnBrk="0" hangingPunct="1">
                        <a:defRPr sz="1800" b="1" kern="1200">
                          <a:solidFill>
                            <a:schemeClr val="lt1"/>
                          </a:solidFill>
                          <a:latin typeface="Century Gothic" panose="020B0502020202020204"/>
                        </a:defRPr>
                      </a:lvl9pPr>
                    </a:lstStyle>
                    <a:p>
                      <a:r>
                        <a:rPr lang="en-IN" sz="2400" dirty="0">
                          <a:solidFill>
                            <a:schemeClr val="tx1"/>
                          </a:solidFill>
                          <a:latin typeface="+mn-lt"/>
                        </a:rPr>
                        <a:t>Qualification</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1">
                        <a:lumMod val="40000"/>
                        <a:lumOff val="60000"/>
                      </a:schemeClr>
                    </a:solidFill>
                  </a:tcPr>
                </a:tc>
                <a:tc>
                  <a:txBody>
                    <a:bodyPr/>
                    <a:lstStyle>
                      <a:lvl1pPr marL="0" algn="l" defTabSz="914400" rtl="0" eaLnBrk="1" latinLnBrk="0" hangingPunct="1">
                        <a:defRPr sz="1800" b="1" kern="1200">
                          <a:solidFill>
                            <a:schemeClr val="lt1"/>
                          </a:solidFill>
                          <a:latin typeface="Century Gothic" panose="020B0502020202020204"/>
                        </a:defRPr>
                      </a:lvl1pPr>
                      <a:lvl2pPr marL="457200" algn="l" defTabSz="914400" rtl="0" eaLnBrk="1" latinLnBrk="0" hangingPunct="1">
                        <a:defRPr sz="1800" b="1" kern="1200">
                          <a:solidFill>
                            <a:schemeClr val="lt1"/>
                          </a:solidFill>
                          <a:latin typeface="Century Gothic" panose="020B0502020202020204"/>
                        </a:defRPr>
                      </a:lvl2pPr>
                      <a:lvl3pPr marL="914400" algn="l" defTabSz="914400" rtl="0" eaLnBrk="1" latinLnBrk="0" hangingPunct="1">
                        <a:defRPr sz="1800" b="1" kern="1200">
                          <a:solidFill>
                            <a:schemeClr val="lt1"/>
                          </a:solidFill>
                          <a:latin typeface="Century Gothic" panose="020B0502020202020204"/>
                        </a:defRPr>
                      </a:lvl3pPr>
                      <a:lvl4pPr marL="1371600" algn="l" defTabSz="914400" rtl="0" eaLnBrk="1" latinLnBrk="0" hangingPunct="1">
                        <a:defRPr sz="1800" b="1" kern="1200">
                          <a:solidFill>
                            <a:schemeClr val="lt1"/>
                          </a:solidFill>
                          <a:latin typeface="Century Gothic" panose="020B0502020202020204"/>
                        </a:defRPr>
                      </a:lvl4pPr>
                      <a:lvl5pPr marL="1828800" algn="l" defTabSz="914400" rtl="0" eaLnBrk="1" latinLnBrk="0" hangingPunct="1">
                        <a:defRPr sz="1800" b="1" kern="1200">
                          <a:solidFill>
                            <a:schemeClr val="lt1"/>
                          </a:solidFill>
                          <a:latin typeface="Century Gothic" panose="020B0502020202020204"/>
                        </a:defRPr>
                      </a:lvl5pPr>
                      <a:lvl6pPr marL="2286000" algn="l" defTabSz="914400" rtl="0" eaLnBrk="1" latinLnBrk="0" hangingPunct="1">
                        <a:defRPr sz="1800" b="1" kern="1200">
                          <a:solidFill>
                            <a:schemeClr val="lt1"/>
                          </a:solidFill>
                          <a:latin typeface="Century Gothic" panose="020B0502020202020204"/>
                        </a:defRPr>
                      </a:lvl6pPr>
                      <a:lvl7pPr marL="2743200" algn="l" defTabSz="914400" rtl="0" eaLnBrk="1" latinLnBrk="0" hangingPunct="1">
                        <a:defRPr sz="1800" b="1" kern="1200">
                          <a:solidFill>
                            <a:schemeClr val="lt1"/>
                          </a:solidFill>
                          <a:latin typeface="Century Gothic" panose="020B0502020202020204"/>
                        </a:defRPr>
                      </a:lvl7pPr>
                      <a:lvl8pPr marL="3200400" algn="l" defTabSz="914400" rtl="0" eaLnBrk="1" latinLnBrk="0" hangingPunct="1">
                        <a:defRPr sz="1800" b="1" kern="1200">
                          <a:solidFill>
                            <a:schemeClr val="lt1"/>
                          </a:solidFill>
                          <a:latin typeface="Century Gothic" panose="020B0502020202020204"/>
                        </a:defRPr>
                      </a:lvl8pPr>
                      <a:lvl9pPr marL="3657600" algn="l" defTabSz="914400" rtl="0" eaLnBrk="1" latinLnBrk="0" hangingPunct="1">
                        <a:defRPr sz="1800" b="1" kern="1200">
                          <a:solidFill>
                            <a:schemeClr val="lt1"/>
                          </a:solidFill>
                          <a:latin typeface="Century Gothic" panose="020B0502020202020204"/>
                        </a:defRPr>
                      </a:lvl9pPr>
                    </a:lstStyle>
                    <a:p>
                      <a:r>
                        <a:rPr lang="en-IN" sz="2400">
                          <a:solidFill>
                            <a:schemeClr val="tx1"/>
                          </a:solidFill>
                          <a:latin typeface="+mn-lt"/>
                        </a:rPr>
                        <a:t>IELTS requirement</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xmlns="" val="2541372360"/>
                  </a:ext>
                </a:extLst>
              </a:tr>
              <a:tr h="636333">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r>
                        <a:rPr lang="en-IN" sz="2400" dirty="0">
                          <a:latin typeface="+mn-lt"/>
                        </a:rPr>
                        <a:t>Undergraduate Diploma - Level 6 </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40000"/>
                        <a:lumOff val="60000"/>
                      </a:schemeClr>
                    </a:solidFill>
                  </a:tcPr>
                </a:tc>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r>
                        <a:rPr lang="en-IN" sz="2400" dirty="0">
                          <a:latin typeface="+mn-lt"/>
                        </a:rPr>
                        <a:t>6.0 with no band less than 5.5</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xmlns="" val="2306126844"/>
                  </a:ext>
                </a:extLst>
              </a:tr>
              <a:tr h="636333">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r>
                        <a:rPr lang="en-IN" sz="2400">
                          <a:latin typeface="+mn-lt"/>
                        </a:rPr>
                        <a:t>Bachelors - Level 7</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40000"/>
                        <a:lumOff val="60000"/>
                      </a:schemeClr>
                    </a:solidFill>
                  </a:tcPr>
                </a:tc>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r>
                        <a:rPr lang="en-IN" sz="2400" dirty="0">
                          <a:latin typeface="+mn-lt"/>
                        </a:rPr>
                        <a:t>6.0 with no band less than 5.5</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xmlns="" val="1506236375"/>
                  </a:ext>
                </a:extLst>
              </a:tr>
              <a:tr h="636333">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r>
                        <a:rPr lang="en-IN" sz="2400" dirty="0">
                          <a:latin typeface="+mn-lt"/>
                        </a:rPr>
                        <a:t>Graduate Diplomas - Level 7</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40000"/>
                        <a:lumOff val="60000"/>
                      </a:schemeClr>
                    </a:solidFill>
                  </a:tcPr>
                </a:tc>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400">
                          <a:latin typeface="+mn-lt"/>
                        </a:rPr>
                        <a:t>6.0 with no band less than 5.5</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xmlns="" val="1500271113"/>
                  </a:ext>
                </a:extLst>
              </a:tr>
              <a:tr h="636333">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400" dirty="0">
                          <a:latin typeface="+mn-lt"/>
                        </a:rPr>
                        <a:t>Postgraduate Diplomas - Level 8</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40000"/>
                        <a:lumOff val="60000"/>
                      </a:schemeClr>
                    </a:solidFill>
                  </a:tcPr>
                </a:tc>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400" dirty="0">
                          <a:latin typeface="+mn-lt"/>
                        </a:rPr>
                        <a:t>6.5 with no band less than 6.0</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xmlns="" val="3288575735"/>
                  </a:ext>
                </a:extLst>
              </a:tr>
              <a:tr h="636333">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r>
                        <a:rPr lang="en-IN" sz="2400">
                          <a:latin typeface="+mn-lt"/>
                        </a:rPr>
                        <a:t>Masters – Level 9</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40000"/>
                        <a:lumOff val="60000"/>
                      </a:schemeClr>
                    </a:solidFill>
                  </a:tcPr>
                </a:tc>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r>
                        <a:rPr lang="en-IN" sz="2400" dirty="0">
                          <a:latin typeface="+mn-lt"/>
                        </a:rPr>
                        <a:t>6.5 with no band less than 6.0</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xmlns="" val="2751576138"/>
                  </a:ext>
                </a:extLst>
              </a:tr>
            </a:tbl>
          </a:graphicData>
        </a:graphic>
      </p:graphicFrame>
      <p:sp>
        <p:nvSpPr>
          <p:cNvPr id="4" name="TextBox 3">
            <a:extLst>
              <a:ext uri="{FF2B5EF4-FFF2-40B4-BE49-F238E27FC236}">
                <a16:creationId xmlns:a16="http://schemas.microsoft.com/office/drawing/2014/main" xmlns="" id="{69E4CA16-E11B-748E-A51B-73DA42510A29}"/>
              </a:ext>
            </a:extLst>
          </p:cNvPr>
          <p:cNvSpPr txBox="1"/>
          <p:nvPr/>
        </p:nvSpPr>
        <p:spPr>
          <a:xfrm>
            <a:off x="3032919" y="5272881"/>
            <a:ext cx="9805396" cy="738664"/>
          </a:xfrm>
          <a:prstGeom prst="rect">
            <a:avLst/>
          </a:prstGeom>
          <a:noFill/>
        </p:spPr>
        <p:txBody>
          <a:bodyPr wrap="square" rtlCol="0">
            <a:spAutoFit/>
          </a:bodyPr>
          <a:lstStyle/>
          <a:p>
            <a:r>
              <a:rPr lang="en-US" dirty="0"/>
              <a:t>Note: IELTS requirements may be higher for certain areas of study like Nursing, Teaching and Law.</a:t>
            </a:r>
            <a:endParaRPr lang="en-IN"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42586" y="247374"/>
            <a:ext cx="3494996" cy="377667"/>
          </a:xfrm>
          <a:prstGeom prst="rect">
            <a:avLst/>
          </a:prstGeom>
          <a:noFill/>
        </p:spPr>
        <p:txBody>
          <a:bodyPr vert="horz" wrap="none" lIns="0" tIns="0" rIns="0" bIns="0" rtlCol="0">
            <a:spAutoFit/>
          </a:bodyPr>
          <a:lstStyle/>
          <a:p>
            <a:pPr>
              <a:lnSpc>
                <a:spcPts val="2760"/>
              </a:lnSpc>
            </a:pPr>
            <a:r>
              <a:rPr lang="en-CA" sz="3200" b="1" dirty="0">
                <a:latin typeface="Calibri" panose="020F0502020204030204" pitchFamily="34" charset="0"/>
                <a:cs typeface="Calibri" panose="020F0502020204030204" pitchFamily="34" charset="0"/>
              </a:rPr>
              <a:t>Student Work Rights</a:t>
            </a:r>
          </a:p>
        </p:txBody>
      </p:sp>
      <p:sp>
        <p:nvSpPr>
          <p:cNvPr id="3" name="TextBox 3"/>
          <p:cNvSpPr txBox="1"/>
          <p:nvPr/>
        </p:nvSpPr>
        <p:spPr>
          <a:xfrm>
            <a:off x="782810" y="1088343"/>
            <a:ext cx="8584215" cy="5482719"/>
          </a:xfrm>
          <a:prstGeom prst="rect">
            <a:avLst/>
          </a:prstGeom>
          <a:noFill/>
        </p:spPr>
        <p:txBody>
          <a:bodyPr vert="horz" wrap="square" lIns="0" tIns="0" rIns="0" bIns="0" rtlCol="0">
            <a:spAutoFit/>
          </a:bodyPr>
          <a:lstStyle/>
          <a:p>
            <a:pPr marL="342900" indent="-342900" algn="just">
              <a:lnSpc>
                <a:spcPct val="150000"/>
              </a:lnSpc>
              <a:buFont typeface="Arial" panose="020B0604020202020204" pitchFamily="34" charset="0"/>
              <a:buChar char="•"/>
              <a:tabLst>
                <a:tab pos="254000" algn="l"/>
              </a:tabLst>
            </a:pPr>
            <a:r>
              <a:rPr lang="en-CA" sz="2400" dirty="0">
                <a:solidFill>
                  <a:srgbClr val="000000"/>
                </a:solidFill>
                <a:latin typeface="Calibri" panose="020F0502020204030204" pitchFamily="34" charset="0"/>
                <a:cs typeface="Calibri" panose="020F0502020204030204" pitchFamily="34" charset="0"/>
              </a:rPr>
              <a:t>Eligible students can  work up to 20 hours in any given week during study time and 40 hours during holidays.</a:t>
            </a:r>
          </a:p>
          <a:p>
            <a:pPr marL="342900" indent="-342900" algn="just">
              <a:lnSpc>
                <a:spcPct val="150000"/>
              </a:lnSpc>
              <a:buFont typeface="Arial" panose="020B0604020202020204" pitchFamily="34" charset="0"/>
              <a:buChar char="•"/>
              <a:tabLst>
                <a:tab pos="254000" algn="l"/>
              </a:tabLst>
            </a:pPr>
            <a:r>
              <a:rPr lang="en-CA" sz="2400" dirty="0">
                <a:solidFill>
                  <a:srgbClr val="000000"/>
                </a:solidFill>
                <a:latin typeface="Calibri" panose="020F0502020204030204" pitchFamily="34" charset="0"/>
                <a:cs typeface="Calibri" panose="020F0502020204030204" pitchFamily="34" charset="0"/>
              </a:rPr>
              <a:t>Students undertaking a course of 12 months or more may work full-time during the holidays.</a:t>
            </a:r>
          </a:p>
          <a:p>
            <a:pPr marL="342900" indent="-342900" algn="just">
              <a:lnSpc>
                <a:spcPct val="150000"/>
              </a:lnSpc>
              <a:buFont typeface="Arial" panose="020B0604020202020204" pitchFamily="34" charset="0"/>
              <a:buChar char="•"/>
            </a:pPr>
            <a:r>
              <a:rPr lang="en-CA" sz="2400" dirty="0">
                <a:solidFill>
                  <a:srgbClr val="000000"/>
                </a:solidFill>
                <a:latin typeface="Calibri" panose="020F0502020204030204" pitchFamily="34" charset="0"/>
                <a:cs typeface="Calibri" panose="020F0502020204030204" pitchFamily="34" charset="0"/>
              </a:rPr>
              <a:t>The spouse of a student is eligible to work full time for the duration of the study </a:t>
            </a:r>
            <a:r>
              <a:rPr lang="en-CA" sz="2400" dirty="0">
                <a:solidFill>
                  <a:srgbClr val="000000"/>
                </a:solidFill>
                <a:latin typeface="Calibri"/>
                <a:cs typeface="Calibri"/>
              </a:rPr>
              <a:t>course, only if the student is studying a full-time course of </a:t>
            </a:r>
            <a:r>
              <a:rPr lang="en-CA" sz="2400" b="1" dirty="0">
                <a:latin typeface="Calibri"/>
                <a:cs typeface="Calibri"/>
              </a:rPr>
              <a:t>Level 7 or 8 in areas as specified in the Long-Term Skill Shortage List/Green List. </a:t>
            </a:r>
            <a:r>
              <a:rPr lang="en-CA" sz="2400" dirty="0">
                <a:latin typeface="Calibri"/>
                <a:cs typeface="Calibri"/>
              </a:rPr>
              <a:t>However, partners of s</a:t>
            </a:r>
            <a:r>
              <a:rPr lang="en-CA" sz="2400" dirty="0">
                <a:solidFill>
                  <a:srgbClr val="000000"/>
                </a:solidFill>
                <a:latin typeface="Calibri"/>
                <a:cs typeface="Calibri"/>
              </a:rPr>
              <a:t>tudents on study </a:t>
            </a:r>
            <a:r>
              <a:rPr lang="en-CA" sz="2400" dirty="0">
                <a:solidFill>
                  <a:srgbClr val="000000"/>
                </a:solidFill>
                <a:latin typeface="Calibri" panose="020F0502020204030204" pitchFamily="34" charset="0"/>
                <a:cs typeface="Calibri" panose="020F0502020204030204" pitchFamily="34" charset="0"/>
              </a:rPr>
              <a:t>course of Level 9 and above can work full time without any such condition.</a:t>
            </a:r>
          </a:p>
        </p:txBody>
      </p:sp>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9841609" y="269676"/>
            <a:ext cx="3953766" cy="3100528"/>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94190" y="248327"/>
            <a:ext cx="5645776" cy="359073"/>
          </a:xfrm>
          <a:prstGeom prst="rect">
            <a:avLst/>
          </a:prstGeom>
          <a:noFill/>
        </p:spPr>
        <p:txBody>
          <a:bodyPr vert="horz" wrap="square" lIns="0" tIns="0" rIns="0" bIns="0" rtlCol="0">
            <a:spAutoFit/>
          </a:bodyPr>
          <a:lstStyle/>
          <a:p>
            <a:pPr>
              <a:lnSpc>
                <a:spcPts val="2760"/>
              </a:lnSpc>
            </a:pPr>
            <a:r>
              <a:rPr lang="en-CA" sz="3200" b="1" dirty="0">
                <a:latin typeface="Calibri"/>
                <a:cs typeface="Calibri"/>
              </a:rPr>
              <a:t>Duration of Post Study Work Visa</a:t>
            </a:r>
          </a:p>
        </p:txBody>
      </p:sp>
      <p:graphicFrame>
        <p:nvGraphicFramePr>
          <p:cNvPr id="3" name="Table 3">
            <a:extLst>
              <a:ext uri="{FF2B5EF4-FFF2-40B4-BE49-F238E27FC236}">
                <a16:creationId xmlns:a16="http://schemas.microsoft.com/office/drawing/2014/main" xmlns="" id="{1D948E77-2698-18D4-DF6B-A00926FA7224}"/>
              </a:ext>
            </a:extLst>
          </p:cNvPr>
          <p:cNvGraphicFramePr>
            <a:graphicFrameLocks noGrp="1"/>
          </p:cNvGraphicFramePr>
          <p:nvPr>
            <p:extLst>
              <p:ext uri="{D42A27DB-BD31-4B8C-83A1-F6EECF244321}">
                <p14:modId xmlns:p14="http://schemas.microsoft.com/office/powerpoint/2010/main" xmlns="" val="809876781"/>
              </p:ext>
            </p:extLst>
          </p:nvPr>
        </p:nvGraphicFramePr>
        <p:xfrm>
          <a:off x="1226635" y="1333282"/>
          <a:ext cx="11708780" cy="5311199"/>
        </p:xfrm>
        <a:graphic>
          <a:graphicData uri="http://schemas.openxmlformats.org/drawingml/2006/table">
            <a:tbl>
              <a:tblPr firstRow="1" bandRow="1"/>
              <a:tblGrid>
                <a:gridCol w="5195274">
                  <a:extLst>
                    <a:ext uri="{9D8B030D-6E8A-4147-A177-3AD203B41FA5}">
                      <a16:colId xmlns:a16="http://schemas.microsoft.com/office/drawing/2014/main" xmlns="" val="1469502478"/>
                    </a:ext>
                  </a:extLst>
                </a:gridCol>
                <a:gridCol w="6513506">
                  <a:extLst>
                    <a:ext uri="{9D8B030D-6E8A-4147-A177-3AD203B41FA5}">
                      <a16:colId xmlns:a16="http://schemas.microsoft.com/office/drawing/2014/main" xmlns="" val="3458182357"/>
                    </a:ext>
                  </a:extLst>
                </a:gridCol>
              </a:tblGrid>
              <a:tr h="740063">
                <a:tc>
                  <a:txBody>
                    <a:bodyPr/>
                    <a:lstStyle>
                      <a:lvl1pPr marL="0" algn="l" defTabSz="914400" rtl="0" eaLnBrk="1" latinLnBrk="0" hangingPunct="1">
                        <a:defRPr sz="1800" b="1" kern="1200">
                          <a:solidFill>
                            <a:schemeClr val="lt1"/>
                          </a:solidFill>
                          <a:latin typeface="Century Gothic" panose="020B0502020202020204"/>
                        </a:defRPr>
                      </a:lvl1pPr>
                      <a:lvl2pPr marL="457200" algn="l" defTabSz="914400" rtl="0" eaLnBrk="1" latinLnBrk="0" hangingPunct="1">
                        <a:defRPr sz="1800" b="1" kern="1200">
                          <a:solidFill>
                            <a:schemeClr val="lt1"/>
                          </a:solidFill>
                          <a:latin typeface="Century Gothic" panose="020B0502020202020204"/>
                        </a:defRPr>
                      </a:lvl2pPr>
                      <a:lvl3pPr marL="914400" algn="l" defTabSz="914400" rtl="0" eaLnBrk="1" latinLnBrk="0" hangingPunct="1">
                        <a:defRPr sz="1800" b="1" kern="1200">
                          <a:solidFill>
                            <a:schemeClr val="lt1"/>
                          </a:solidFill>
                          <a:latin typeface="Century Gothic" panose="020B0502020202020204"/>
                        </a:defRPr>
                      </a:lvl3pPr>
                      <a:lvl4pPr marL="1371600" algn="l" defTabSz="914400" rtl="0" eaLnBrk="1" latinLnBrk="0" hangingPunct="1">
                        <a:defRPr sz="1800" b="1" kern="1200">
                          <a:solidFill>
                            <a:schemeClr val="lt1"/>
                          </a:solidFill>
                          <a:latin typeface="Century Gothic" panose="020B0502020202020204"/>
                        </a:defRPr>
                      </a:lvl4pPr>
                      <a:lvl5pPr marL="1828800" algn="l" defTabSz="914400" rtl="0" eaLnBrk="1" latinLnBrk="0" hangingPunct="1">
                        <a:defRPr sz="1800" b="1" kern="1200">
                          <a:solidFill>
                            <a:schemeClr val="lt1"/>
                          </a:solidFill>
                          <a:latin typeface="Century Gothic" panose="020B0502020202020204"/>
                        </a:defRPr>
                      </a:lvl5pPr>
                      <a:lvl6pPr marL="2286000" algn="l" defTabSz="914400" rtl="0" eaLnBrk="1" latinLnBrk="0" hangingPunct="1">
                        <a:defRPr sz="1800" b="1" kern="1200">
                          <a:solidFill>
                            <a:schemeClr val="lt1"/>
                          </a:solidFill>
                          <a:latin typeface="Century Gothic" panose="020B0502020202020204"/>
                        </a:defRPr>
                      </a:lvl6pPr>
                      <a:lvl7pPr marL="2743200" algn="l" defTabSz="914400" rtl="0" eaLnBrk="1" latinLnBrk="0" hangingPunct="1">
                        <a:defRPr sz="1800" b="1" kern="1200">
                          <a:solidFill>
                            <a:schemeClr val="lt1"/>
                          </a:solidFill>
                          <a:latin typeface="Century Gothic" panose="020B0502020202020204"/>
                        </a:defRPr>
                      </a:lvl7pPr>
                      <a:lvl8pPr marL="3200400" algn="l" defTabSz="914400" rtl="0" eaLnBrk="1" latinLnBrk="0" hangingPunct="1">
                        <a:defRPr sz="1800" b="1" kern="1200">
                          <a:solidFill>
                            <a:schemeClr val="lt1"/>
                          </a:solidFill>
                          <a:latin typeface="Century Gothic" panose="020B0502020202020204"/>
                        </a:defRPr>
                      </a:lvl8pPr>
                      <a:lvl9pPr marL="3657600" algn="l" defTabSz="914400" rtl="0" eaLnBrk="1" latinLnBrk="0" hangingPunct="1">
                        <a:defRPr sz="1800" b="1" kern="1200">
                          <a:solidFill>
                            <a:schemeClr val="lt1"/>
                          </a:solidFill>
                          <a:latin typeface="Century Gothic" panose="020B0502020202020204"/>
                        </a:defRPr>
                      </a:lvl9pPr>
                    </a:lstStyle>
                    <a:p>
                      <a:r>
                        <a:rPr lang="en-IN" sz="2400">
                          <a:solidFill>
                            <a:schemeClr val="tx1"/>
                          </a:solidFill>
                          <a:latin typeface="+mn-lt"/>
                        </a:rPr>
                        <a:t>Qualification</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1">
                        <a:lumMod val="40000"/>
                        <a:lumOff val="60000"/>
                      </a:schemeClr>
                    </a:solidFill>
                  </a:tcPr>
                </a:tc>
                <a:tc>
                  <a:txBody>
                    <a:bodyPr/>
                    <a:lstStyle>
                      <a:lvl1pPr marL="0" algn="l" defTabSz="914400" rtl="0" eaLnBrk="1" latinLnBrk="0" hangingPunct="1">
                        <a:defRPr sz="1800" b="1" kern="1200">
                          <a:solidFill>
                            <a:schemeClr val="lt1"/>
                          </a:solidFill>
                          <a:latin typeface="Century Gothic" panose="020B0502020202020204"/>
                        </a:defRPr>
                      </a:lvl1pPr>
                      <a:lvl2pPr marL="457200" algn="l" defTabSz="914400" rtl="0" eaLnBrk="1" latinLnBrk="0" hangingPunct="1">
                        <a:defRPr sz="1800" b="1" kern="1200">
                          <a:solidFill>
                            <a:schemeClr val="lt1"/>
                          </a:solidFill>
                          <a:latin typeface="Century Gothic" panose="020B0502020202020204"/>
                        </a:defRPr>
                      </a:lvl2pPr>
                      <a:lvl3pPr marL="914400" algn="l" defTabSz="914400" rtl="0" eaLnBrk="1" latinLnBrk="0" hangingPunct="1">
                        <a:defRPr sz="1800" b="1" kern="1200">
                          <a:solidFill>
                            <a:schemeClr val="lt1"/>
                          </a:solidFill>
                          <a:latin typeface="Century Gothic" panose="020B0502020202020204"/>
                        </a:defRPr>
                      </a:lvl3pPr>
                      <a:lvl4pPr marL="1371600" algn="l" defTabSz="914400" rtl="0" eaLnBrk="1" latinLnBrk="0" hangingPunct="1">
                        <a:defRPr sz="1800" b="1" kern="1200">
                          <a:solidFill>
                            <a:schemeClr val="lt1"/>
                          </a:solidFill>
                          <a:latin typeface="Century Gothic" panose="020B0502020202020204"/>
                        </a:defRPr>
                      </a:lvl4pPr>
                      <a:lvl5pPr marL="1828800" algn="l" defTabSz="914400" rtl="0" eaLnBrk="1" latinLnBrk="0" hangingPunct="1">
                        <a:defRPr sz="1800" b="1" kern="1200">
                          <a:solidFill>
                            <a:schemeClr val="lt1"/>
                          </a:solidFill>
                          <a:latin typeface="Century Gothic" panose="020B0502020202020204"/>
                        </a:defRPr>
                      </a:lvl5pPr>
                      <a:lvl6pPr marL="2286000" algn="l" defTabSz="914400" rtl="0" eaLnBrk="1" latinLnBrk="0" hangingPunct="1">
                        <a:defRPr sz="1800" b="1" kern="1200">
                          <a:solidFill>
                            <a:schemeClr val="lt1"/>
                          </a:solidFill>
                          <a:latin typeface="Century Gothic" panose="020B0502020202020204"/>
                        </a:defRPr>
                      </a:lvl6pPr>
                      <a:lvl7pPr marL="2743200" algn="l" defTabSz="914400" rtl="0" eaLnBrk="1" latinLnBrk="0" hangingPunct="1">
                        <a:defRPr sz="1800" b="1" kern="1200">
                          <a:solidFill>
                            <a:schemeClr val="lt1"/>
                          </a:solidFill>
                          <a:latin typeface="Century Gothic" panose="020B0502020202020204"/>
                        </a:defRPr>
                      </a:lvl7pPr>
                      <a:lvl8pPr marL="3200400" algn="l" defTabSz="914400" rtl="0" eaLnBrk="1" latinLnBrk="0" hangingPunct="1">
                        <a:defRPr sz="1800" b="1" kern="1200">
                          <a:solidFill>
                            <a:schemeClr val="lt1"/>
                          </a:solidFill>
                          <a:latin typeface="Century Gothic" panose="020B0502020202020204"/>
                        </a:defRPr>
                      </a:lvl8pPr>
                      <a:lvl9pPr marL="3657600" algn="l" defTabSz="914400" rtl="0" eaLnBrk="1" latinLnBrk="0" hangingPunct="1">
                        <a:defRPr sz="1800" b="1" kern="1200">
                          <a:solidFill>
                            <a:schemeClr val="lt1"/>
                          </a:solidFill>
                          <a:latin typeface="Century Gothic" panose="020B0502020202020204"/>
                        </a:defRPr>
                      </a:lvl9pPr>
                    </a:lstStyle>
                    <a:p>
                      <a:r>
                        <a:rPr lang="en-IN" sz="2400">
                          <a:solidFill>
                            <a:schemeClr val="tx1"/>
                          </a:solidFill>
                          <a:latin typeface="+mn-lt"/>
                        </a:rPr>
                        <a:t>Post study work visa duration</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xmlns="" val="2541372360"/>
                  </a:ext>
                </a:extLst>
              </a:tr>
              <a:tr h="1492480">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r>
                        <a:rPr lang="en-IN" sz="2800" dirty="0">
                          <a:latin typeface="+mn-lt"/>
                        </a:rPr>
                        <a:t>Undergraduate Diploma - Level 5 &amp; 6 and Graduate Diploma Level 7  </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40000"/>
                        <a:lumOff val="60000"/>
                      </a:schemeClr>
                    </a:solidFill>
                  </a:tcPr>
                </a:tc>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r>
                        <a:rPr lang="en-IN" sz="2800" dirty="0">
                          <a:latin typeface="+mn-lt"/>
                        </a:rPr>
                        <a:t>Duration of program</a:t>
                      </a:r>
                    </a:p>
                    <a:p>
                      <a:r>
                        <a:rPr lang="en-IN" sz="2800" dirty="0">
                          <a:latin typeface="+mn-lt"/>
                        </a:rPr>
                        <a:t>(If the qualification is linked to an occupation on the </a:t>
                      </a:r>
                      <a:r>
                        <a:rPr lang="en-IN" sz="2800" i="1" dirty="0">
                          <a:latin typeface="+mn-lt"/>
                        </a:rPr>
                        <a:t>Green List</a:t>
                      </a:r>
                      <a:r>
                        <a:rPr lang="en-IN" sz="2800" dirty="0">
                          <a:latin typeface="+mn-lt"/>
                        </a:rPr>
                        <a:t>)</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xmlns="" val="2306126844"/>
                  </a:ext>
                </a:extLst>
              </a:tr>
              <a:tr h="769664">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r>
                        <a:rPr lang="en-IN" sz="2800" dirty="0">
                          <a:latin typeface="+mn-lt"/>
                        </a:rPr>
                        <a:t>Bachelors - Level 7</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40000"/>
                        <a:lumOff val="60000"/>
                      </a:schemeClr>
                    </a:solidFill>
                  </a:tcPr>
                </a:tc>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r>
                        <a:rPr lang="en-IN" sz="2800">
                          <a:latin typeface="+mn-lt"/>
                        </a:rPr>
                        <a:t>3 Years</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xmlns="" val="1506236375"/>
                  </a:ext>
                </a:extLst>
              </a:tr>
              <a:tr h="769664">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800" dirty="0">
                          <a:latin typeface="+mn-lt"/>
                        </a:rPr>
                        <a:t>Postgraduate Diplomas - Level 8</a:t>
                      </a: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accent1">
                        <a:lumMod val="40000"/>
                        <a:lumOff val="60000"/>
                      </a:schemeClr>
                    </a:solidFill>
                  </a:tcPr>
                </a:tc>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800">
                          <a:latin typeface="+mn-lt"/>
                        </a:rPr>
                        <a:t>1 Year</a:t>
                      </a:r>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xmlns="" val="3288575735"/>
                  </a:ext>
                </a:extLst>
              </a:tr>
              <a:tr h="769664">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r>
                        <a:rPr lang="en-IN" sz="2800">
                          <a:latin typeface="+mn-lt"/>
                        </a:rPr>
                        <a:t>Masters – Level 9</a:t>
                      </a:r>
                    </a:p>
                  </a:txBody>
                  <a:tcP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lvl1pPr marL="0" algn="l" defTabSz="914400" rtl="0" eaLnBrk="1" latinLnBrk="0" hangingPunct="1">
                        <a:defRPr sz="1800" kern="1200">
                          <a:solidFill>
                            <a:schemeClr val="dk1"/>
                          </a:solidFill>
                          <a:latin typeface="Century Gothic" panose="020B0502020202020204"/>
                        </a:defRPr>
                      </a:lvl1pPr>
                      <a:lvl2pPr marL="457200" algn="l" defTabSz="914400" rtl="0" eaLnBrk="1" latinLnBrk="0" hangingPunct="1">
                        <a:defRPr sz="1800" kern="1200">
                          <a:solidFill>
                            <a:schemeClr val="dk1"/>
                          </a:solidFill>
                          <a:latin typeface="Century Gothic" panose="020B0502020202020204"/>
                        </a:defRPr>
                      </a:lvl2pPr>
                      <a:lvl3pPr marL="914400" algn="l" defTabSz="914400" rtl="0" eaLnBrk="1" latinLnBrk="0" hangingPunct="1">
                        <a:defRPr sz="1800" kern="1200">
                          <a:solidFill>
                            <a:schemeClr val="dk1"/>
                          </a:solidFill>
                          <a:latin typeface="Century Gothic" panose="020B0502020202020204"/>
                        </a:defRPr>
                      </a:lvl3pPr>
                      <a:lvl4pPr marL="1371600" algn="l" defTabSz="914400" rtl="0" eaLnBrk="1" latinLnBrk="0" hangingPunct="1">
                        <a:defRPr sz="1800" kern="1200">
                          <a:solidFill>
                            <a:schemeClr val="dk1"/>
                          </a:solidFill>
                          <a:latin typeface="Century Gothic" panose="020B0502020202020204"/>
                        </a:defRPr>
                      </a:lvl4pPr>
                      <a:lvl5pPr marL="1828800" algn="l" defTabSz="914400" rtl="0" eaLnBrk="1" latinLnBrk="0" hangingPunct="1">
                        <a:defRPr sz="1800" kern="1200">
                          <a:solidFill>
                            <a:schemeClr val="dk1"/>
                          </a:solidFill>
                          <a:latin typeface="Century Gothic" panose="020B0502020202020204"/>
                        </a:defRPr>
                      </a:lvl5pPr>
                      <a:lvl6pPr marL="2286000" algn="l" defTabSz="914400" rtl="0" eaLnBrk="1" latinLnBrk="0" hangingPunct="1">
                        <a:defRPr sz="1800" kern="1200">
                          <a:solidFill>
                            <a:schemeClr val="dk1"/>
                          </a:solidFill>
                          <a:latin typeface="Century Gothic" panose="020B0502020202020204"/>
                        </a:defRPr>
                      </a:lvl6pPr>
                      <a:lvl7pPr marL="2743200" algn="l" defTabSz="914400" rtl="0" eaLnBrk="1" latinLnBrk="0" hangingPunct="1">
                        <a:defRPr sz="1800" kern="1200">
                          <a:solidFill>
                            <a:schemeClr val="dk1"/>
                          </a:solidFill>
                          <a:latin typeface="Century Gothic" panose="020B0502020202020204"/>
                        </a:defRPr>
                      </a:lvl7pPr>
                      <a:lvl8pPr marL="3200400" algn="l" defTabSz="914400" rtl="0" eaLnBrk="1" latinLnBrk="0" hangingPunct="1">
                        <a:defRPr sz="1800" kern="1200">
                          <a:solidFill>
                            <a:schemeClr val="dk1"/>
                          </a:solidFill>
                          <a:latin typeface="Century Gothic" panose="020B0502020202020204"/>
                        </a:defRPr>
                      </a:lvl8pPr>
                      <a:lvl9pPr marL="3657600" algn="l" defTabSz="914400" rtl="0" eaLnBrk="1" latinLnBrk="0" hangingPunct="1">
                        <a:defRPr sz="1800" kern="1200">
                          <a:solidFill>
                            <a:schemeClr val="dk1"/>
                          </a:solidFill>
                          <a:latin typeface="Century Gothic" panose="020B0502020202020204"/>
                        </a:defRPr>
                      </a:lvl9pPr>
                    </a:lstStyle>
                    <a:p>
                      <a:r>
                        <a:rPr lang="en-IN" sz="2800">
                          <a:latin typeface="+mn-lt"/>
                        </a:rPr>
                        <a:t>3 Years</a:t>
                      </a:r>
                    </a:p>
                  </a:txBody>
                  <a:tcP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xmlns="" val="2751576138"/>
                  </a:ext>
                </a:extLst>
              </a:tr>
              <a:tr h="769664">
                <a:tc>
                  <a:txBody>
                    <a:bodyPr/>
                    <a:lstStyle/>
                    <a:p>
                      <a:r>
                        <a:rPr lang="en-US" sz="2800">
                          <a:latin typeface="+mn-lt"/>
                        </a:rPr>
                        <a:t>PhD – Level 10</a:t>
                      </a:r>
                      <a:endParaRPr lang="en-IN" sz="2800">
                        <a:latin typeface="+mn-lt"/>
                      </a:endParaRP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40000"/>
                        <a:lumOff val="60000"/>
                      </a:schemeClr>
                    </a:solidFill>
                  </a:tcPr>
                </a:tc>
                <a:tc>
                  <a:txBody>
                    <a:bodyPr/>
                    <a:lstStyle/>
                    <a:p>
                      <a:r>
                        <a:rPr lang="en-US" sz="2800" dirty="0">
                          <a:latin typeface="+mn-lt"/>
                        </a:rPr>
                        <a:t>3 Years</a:t>
                      </a:r>
                      <a:endParaRPr lang="en-IN" sz="2800" dirty="0">
                        <a:latin typeface="+mn-lt"/>
                      </a:endParaRPr>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xmlns="" val="2658186178"/>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5891" y="130138"/>
            <a:ext cx="5168782" cy="451406"/>
          </a:xfrm>
          <a:prstGeom prst="rect">
            <a:avLst/>
          </a:prstGeom>
          <a:noFill/>
        </p:spPr>
        <p:txBody>
          <a:bodyPr wrap="square" lIns="91440" tIns="45720" rIns="91440" bIns="45720">
            <a:spAutoFit/>
          </a:bodyPr>
          <a:lstStyle/>
          <a:p>
            <a:pPr>
              <a:lnSpc>
                <a:spcPts val="2760"/>
              </a:lnSpc>
            </a:pPr>
            <a:r>
              <a:rPr lang="en-CA" sz="3200" b="1" dirty="0">
                <a:latin typeface="Calibri"/>
                <a:cs typeface="Calibri"/>
              </a:rPr>
              <a:t>Cost of Education</a:t>
            </a:r>
          </a:p>
        </p:txBody>
      </p:sp>
      <p:graphicFrame>
        <p:nvGraphicFramePr>
          <p:cNvPr id="3" name="Table 2"/>
          <p:cNvGraphicFramePr>
            <a:graphicFrameLocks noGrp="1"/>
          </p:cNvGraphicFramePr>
          <p:nvPr>
            <p:extLst>
              <p:ext uri="{D42A27DB-BD31-4B8C-83A1-F6EECF244321}">
                <p14:modId xmlns:p14="http://schemas.microsoft.com/office/powerpoint/2010/main" xmlns="" val="4248860820"/>
              </p:ext>
            </p:extLst>
          </p:nvPr>
        </p:nvGraphicFramePr>
        <p:xfrm>
          <a:off x="809538" y="942193"/>
          <a:ext cx="12148179" cy="5393766"/>
        </p:xfrm>
        <a:graphic>
          <a:graphicData uri="http://schemas.openxmlformats.org/drawingml/2006/table">
            <a:tbl>
              <a:tblPr firstRow="1" firstCol="1" bandRow="1"/>
              <a:tblGrid>
                <a:gridCol w="5103761">
                  <a:extLst>
                    <a:ext uri="{9D8B030D-6E8A-4147-A177-3AD203B41FA5}">
                      <a16:colId xmlns:a16="http://schemas.microsoft.com/office/drawing/2014/main" xmlns="" val="1222890691"/>
                    </a:ext>
                  </a:extLst>
                </a:gridCol>
                <a:gridCol w="3167006">
                  <a:extLst>
                    <a:ext uri="{9D8B030D-6E8A-4147-A177-3AD203B41FA5}">
                      <a16:colId xmlns:a16="http://schemas.microsoft.com/office/drawing/2014/main" xmlns="" val="79600225"/>
                    </a:ext>
                  </a:extLst>
                </a:gridCol>
                <a:gridCol w="3877412">
                  <a:extLst>
                    <a:ext uri="{9D8B030D-6E8A-4147-A177-3AD203B41FA5}">
                      <a16:colId xmlns:a16="http://schemas.microsoft.com/office/drawing/2014/main" xmlns="" val="1536954866"/>
                    </a:ext>
                  </a:extLst>
                </a:gridCol>
              </a:tblGrid>
              <a:tr h="404574">
                <a:tc>
                  <a:txBody>
                    <a:bodyPr/>
                    <a:lstStyle/>
                    <a:p>
                      <a:pPr algn="l">
                        <a:lnSpc>
                          <a:spcPct val="115000"/>
                        </a:lnSpc>
                        <a:spcAft>
                          <a:spcPts val="0"/>
                        </a:spcAft>
                      </a:pPr>
                      <a:r>
                        <a:rPr lang="en-US" sz="20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Particulars</a:t>
                      </a:r>
                      <a:endParaRPr lang="en-IN" sz="20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20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For Diploma in</a:t>
                      </a:r>
                      <a:r>
                        <a:rPr lang="en-US" sz="2000" b="1" baseline="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US" sz="20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INR</a:t>
                      </a:r>
                      <a:endParaRPr lang="en-IN" sz="20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2000" b="1">
                          <a:solidFill>
                            <a:schemeClr val="tx1"/>
                          </a:solidFill>
                          <a:effectLst/>
                          <a:latin typeface="Calibri" panose="020F0502020204030204" pitchFamily="34" charset="0"/>
                          <a:ea typeface="Calibri" panose="020F0502020204030204" pitchFamily="34" charset="0"/>
                          <a:cs typeface="Calibri" panose="020F0502020204030204" pitchFamily="34" charset="0"/>
                        </a:rPr>
                        <a:t>For Masters in</a:t>
                      </a:r>
                      <a:r>
                        <a:rPr lang="en-US" sz="2000" b="1" baseline="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US" sz="2000" b="1">
                          <a:solidFill>
                            <a:schemeClr val="tx1"/>
                          </a:solidFill>
                          <a:effectLst/>
                          <a:latin typeface="Calibri" panose="020F0502020204030204" pitchFamily="34" charset="0"/>
                          <a:ea typeface="Calibri" panose="020F0502020204030204" pitchFamily="34" charset="0"/>
                          <a:cs typeface="Calibri" panose="020F0502020204030204" pitchFamily="34" charset="0"/>
                        </a:rPr>
                        <a:t>INR</a:t>
                      </a:r>
                      <a:endParaRPr lang="en-IN" sz="2000" b="1">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193292431"/>
                  </a:ext>
                </a:extLst>
              </a:tr>
              <a:tr h="404574">
                <a:tc>
                  <a:txBody>
                    <a:bodyPr/>
                    <a:lstStyle/>
                    <a:p>
                      <a:pPr algn="l">
                        <a:lnSpc>
                          <a:spcPct val="115000"/>
                        </a:lnSpc>
                        <a:spcAft>
                          <a:spcPts val="0"/>
                        </a:spcAft>
                      </a:pPr>
                      <a:r>
                        <a:rPr lang="en-US" sz="2000">
                          <a:solidFill>
                            <a:schemeClr val="tx1"/>
                          </a:solidFill>
                          <a:effectLst/>
                          <a:latin typeface="Calibri" panose="020F0502020204030204" pitchFamily="34" charset="0"/>
                          <a:ea typeface="Calibri" panose="020F0502020204030204" pitchFamily="34" charset="0"/>
                          <a:cs typeface="Calibri" panose="020F0502020204030204" pitchFamily="34" charset="0"/>
                        </a:rPr>
                        <a:t>IELTS Coaching</a:t>
                      </a:r>
                      <a:endParaRPr lang="en-IN" sz="20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2000" kern="1200">
                          <a:solidFill>
                            <a:schemeClr val="tx1"/>
                          </a:solidFill>
                          <a:effectLst/>
                          <a:latin typeface="Calibri" panose="020F0502020204030204" pitchFamily="34" charset="0"/>
                          <a:ea typeface="Calibri" panose="020F0502020204030204" pitchFamily="34" charset="0"/>
                          <a:cs typeface="Calibri" panose="020F0502020204030204" pitchFamily="34" charset="0"/>
                        </a:rPr>
                        <a:t>5,050</a:t>
                      </a:r>
                      <a:endParaRPr lang="en-IN" sz="2000" kern="12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2000">
                          <a:solidFill>
                            <a:schemeClr val="tx1"/>
                          </a:solidFill>
                          <a:effectLst/>
                          <a:latin typeface="Calibri" panose="020F0502020204030204" pitchFamily="34" charset="0"/>
                          <a:ea typeface="Calibri" panose="020F0502020204030204" pitchFamily="34" charset="0"/>
                          <a:cs typeface="Calibri" panose="020F0502020204030204" pitchFamily="34" charset="0"/>
                        </a:rPr>
                        <a:t>5,050</a:t>
                      </a:r>
                      <a:endParaRPr lang="en-IN" sz="20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449959201"/>
                  </a:ext>
                </a:extLst>
              </a:tr>
              <a:tr h="404574">
                <a:tc>
                  <a:txBody>
                    <a:bodyPr/>
                    <a:lstStyle/>
                    <a:p>
                      <a:pPr algn="l">
                        <a:lnSpc>
                          <a:spcPct val="115000"/>
                        </a:lnSpc>
                        <a:spcAft>
                          <a:spcPts val="0"/>
                        </a:spcAft>
                      </a:pPr>
                      <a:r>
                        <a:rPr lang="en-US" sz="2000">
                          <a:solidFill>
                            <a:schemeClr val="tx1"/>
                          </a:solidFill>
                          <a:effectLst/>
                          <a:latin typeface="Calibri" panose="020F0502020204030204" pitchFamily="34" charset="0"/>
                          <a:ea typeface="Calibri" panose="020F0502020204030204" pitchFamily="34" charset="0"/>
                          <a:cs typeface="Calibri" panose="020F0502020204030204" pitchFamily="34" charset="0"/>
                        </a:rPr>
                        <a:t>IELTS Exam</a:t>
                      </a:r>
                      <a:r>
                        <a:rPr lang="en-US" sz="2000" baseline="0">
                          <a:solidFill>
                            <a:schemeClr val="tx1"/>
                          </a:solidFill>
                          <a:effectLst/>
                          <a:latin typeface="Calibri" panose="020F0502020204030204" pitchFamily="34" charset="0"/>
                          <a:ea typeface="Calibri" panose="020F0502020204030204" pitchFamily="34" charset="0"/>
                          <a:cs typeface="Calibri" panose="020F0502020204030204" pitchFamily="34" charset="0"/>
                        </a:rPr>
                        <a:t> Fees</a:t>
                      </a:r>
                      <a:endParaRPr lang="en-IN" sz="20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18,000</a:t>
                      </a:r>
                      <a:endParaRPr lang="en-IN"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18,000</a:t>
                      </a:r>
                      <a:endParaRPr lang="en-IN"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278410804"/>
                  </a:ext>
                </a:extLst>
              </a:tr>
              <a:tr h="404574">
                <a:tc>
                  <a:txBody>
                    <a:bodyPr/>
                    <a:lstStyle/>
                    <a:p>
                      <a:pPr algn="l">
                        <a:lnSpc>
                          <a:spcPct val="115000"/>
                        </a:lnSpc>
                        <a:spcAft>
                          <a:spcPts val="0"/>
                        </a:spcAft>
                      </a:pPr>
                      <a:r>
                        <a:rPr lang="en-US" sz="2000">
                          <a:solidFill>
                            <a:schemeClr val="tx1"/>
                          </a:solidFill>
                          <a:effectLst/>
                          <a:latin typeface="Calibri" panose="020F0502020204030204" pitchFamily="34" charset="0"/>
                          <a:ea typeface="Calibri" panose="020F0502020204030204" pitchFamily="34" charset="0"/>
                          <a:cs typeface="Calibri" panose="020F0502020204030204" pitchFamily="34" charset="0"/>
                        </a:rPr>
                        <a:t>Tuition Fees per year</a:t>
                      </a:r>
                      <a:endParaRPr lang="en-IN" sz="20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2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15,00,000</a:t>
                      </a:r>
                      <a:endParaRPr lang="en-IN"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18,00,000</a:t>
                      </a:r>
                      <a:endParaRPr lang="en-IN"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136825185"/>
                  </a:ext>
                </a:extLst>
              </a:tr>
              <a:tr h="404574">
                <a:tc>
                  <a:txBody>
                    <a:bodyPr/>
                    <a:lstStyle/>
                    <a:p>
                      <a:pPr algn="l">
                        <a:lnSpc>
                          <a:spcPct val="115000"/>
                        </a:lnSpc>
                        <a:spcAft>
                          <a:spcPts val="0"/>
                        </a:spcAft>
                      </a:pPr>
                      <a:r>
                        <a:rPr lang="en-US" sz="2000">
                          <a:solidFill>
                            <a:schemeClr val="tx1"/>
                          </a:solidFill>
                          <a:effectLst/>
                          <a:latin typeface="Calibri" panose="020F0502020204030204" pitchFamily="34" charset="0"/>
                          <a:ea typeface="Calibri" panose="020F0502020204030204" pitchFamily="34" charset="0"/>
                          <a:cs typeface="Calibri" panose="020F0502020204030204" pitchFamily="34" charset="0"/>
                        </a:rPr>
                        <a:t>Living Costs per year</a:t>
                      </a:r>
                      <a:endParaRPr lang="en-IN" sz="20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10,00,000</a:t>
                      </a:r>
                      <a:endParaRPr lang="en-IN"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10,00,000</a:t>
                      </a:r>
                      <a:endParaRPr lang="en-IN"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35224370"/>
                  </a:ext>
                </a:extLst>
              </a:tr>
              <a:tr h="404574">
                <a:tc>
                  <a:txBody>
                    <a:bodyPr/>
                    <a:lstStyle/>
                    <a:p>
                      <a:pPr algn="l">
                        <a:lnSpc>
                          <a:spcPct val="115000"/>
                        </a:lnSpc>
                        <a:spcAft>
                          <a:spcPts val="0"/>
                        </a:spcAft>
                      </a:pPr>
                      <a:r>
                        <a:rPr lang="en-US" sz="2000">
                          <a:solidFill>
                            <a:schemeClr val="tx1"/>
                          </a:solidFill>
                          <a:effectLst/>
                          <a:latin typeface="Calibri" panose="020F0502020204030204" pitchFamily="34" charset="0"/>
                          <a:ea typeface="Calibri" panose="020F0502020204030204" pitchFamily="34" charset="0"/>
                          <a:cs typeface="Calibri" panose="020F0502020204030204" pitchFamily="34" charset="0"/>
                        </a:rPr>
                        <a:t>Airfare from India to New Zealand</a:t>
                      </a:r>
                      <a:endParaRPr lang="en-IN" sz="20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2000">
                          <a:solidFill>
                            <a:schemeClr val="tx1"/>
                          </a:solidFill>
                          <a:effectLst/>
                          <a:latin typeface="Calibri" panose="020F0502020204030204" pitchFamily="34" charset="0"/>
                          <a:ea typeface="Calibri" panose="020F0502020204030204" pitchFamily="34" charset="0"/>
                          <a:cs typeface="Calibri" panose="020F0502020204030204" pitchFamily="34" charset="0"/>
                        </a:rPr>
                        <a:t>50,000</a:t>
                      </a:r>
                      <a:endParaRPr lang="en-IN" sz="20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2000">
                          <a:solidFill>
                            <a:schemeClr val="tx1"/>
                          </a:solidFill>
                          <a:effectLst/>
                          <a:latin typeface="Calibri" panose="020F0502020204030204" pitchFamily="34" charset="0"/>
                          <a:ea typeface="Calibri" panose="020F0502020204030204" pitchFamily="34" charset="0"/>
                          <a:cs typeface="Calibri" panose="020F0502020204030204" pitchFamily="34" charset="0"/>
                        </a:rPr>
                        <a:t>50,000</a:t>
                      </a:r>
                      <a:endParaRPr lang="en-IN" sz="20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26986884"/>
                  </a:ext>
                </a:extLst>
              </a:tr>
              <a:tr h="404574">
                <a:tc>
                  <a:txBody>
                    <a:bodyPr/>
                    <a:lstStyle/>
                    <a:p>
                      <a:pPr algn="l">
                        <a:lnSpc>
                          <a:spcPct val="115000"/>
                        </a:lnSpc>
                        <a:spcAft>
                          <a:spcPts val="0"/>
                        </a:spcAft>
                      </a:pPr>
                      <a:r>
                        <a:rPr lang="en-US" sz="2000">
                          <a:solidFill>
                            <a:schemeClr val="tx1"/>
                          </a:solidFill>
                          <a:effectLst/>
                          <a:latin typeface="Calibri" panose="020F0502020204030204" pitchFamily="34" charset="0"/>
                          <a:ea typeface="Calibri" panose="020F0502020204030204" pitchFamily="34" charset="0"/>
                          <a:cs typeface="Calibri" panose="020F0502020204030204" pitchFamily="34" charset="0"/>
                        </a:rPr>
                        <a:t>Total Expenses</a:t>
                      </a:r>
                      <a:endParaRPr lang="en-IN" sz="20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25,73,050</a:t>
                      </a:r>
                      <a:endParaRPr lang="en-IN"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28,73,050</a:t>
                      </a:r>
                      <a:endParaRPr lang="en-IN"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424370383"/>
                  </a:ext>
                </a:extLst>
              </a:tr>
              <a:tr h="948479">
                <a:tc>
                  <a:txBody>
                    <a:bodyPr/>
                    <a:lstStyle/>
                    <a:p>
                      <a:pPr algn="l">
                        <a:lnSpc>
                          <a:spcPct val="115000"/>
                        </a:lnSpc>
                        <a:spcAft>
                          <a:spcPts val="0"/>
                        </a:spcAft>
                      </a:pPr>
                      <a:r>
                        <a:rPr lang="en-US"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Less Part Time Earning (Approx.) </a:t>
                      </a:r>
                    </a:p>
                    <a:p>
                      <a:pPr algn="l">
                        <a:lnSpc>
                          <a:spcPct val="115000"/>
                        </a:lnSpc>
                        <a:spcAft>
                          <a:spcPts val="0"/>
                        </a:spcAft>
                      </a:pPr>
                      <a:r>
                        <a:rPr lang="en-US"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(minimum wage rate NZD 23.15 equivalent to INR 1204 per hour)</a:t>
                      </a:r>
                      <a:endParaRPr lang="en-IN"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2000">
                          <a:solidFill>
                            <a:schemeClr val="tx1"/>
                          </a:solidFill>
                          <a:effectLst/>
                          <a:latin typeface="Calibri" panose="020F0502020204030204" pitchFamily="34" charset="0"/>
                          <a:ea typeface="Calibri" panose="020F0502020204030204" pitchFamily="34" charset="0"/>
                          <a:cs typeface="Calibri" panose="020F0502020204030204" pitchFamily="34" charset="0"/>
                        </a:rPr>
                        <a:t>9,80,000</a:t>
                      </a:r>
                      <a:endParaRPr lang="en-IN" sz="20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9,80,000</a:t>
                      </a:r>
                      <a:endParaRPr lang="en-IN"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815926371"/>
                  </a:ext>
                </a:extLst>
              </a:tr>
              <a:tr h="404574">
                <a:tc>
                  <a:txBody>
                    <a:bodyPr/>
                    <a:lstStyle/>
                    <a:p>
                      <a:pPr algn="l">
                        <a:lnSpc>
                          <a:spcPct val="115000"/>
                        </a:lnSpc>
                        <a:spcAft>
                          <a:spcPts val="0"/>
                        </a:spcAft>
                      </a:pPr>
                      <a:r>
                        <a:rPr lang="en-US"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Net Cost</a:t>
                      </a:r>
                      <a:endParaRPr lang="en-IN"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IN"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15,93,050</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18,93,050</a:t>
                      </a:r>
                      <a:endParaRPr lang="en-IN"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634318161"/>
                  </a:ext>
                </a:extLst>
              </a:tr>
              <a:tr h="499653">
                <a:tc>
                  <a:txBody>
                    <a:bodyPr/>
                    <a:lstStyle/>
                    <a:p>
                      <a:pPr algn="l">
                        <a:lnSpc>
                          <a:spcPct val="115000"/>
                        </a:lnSpc>
                        <a:spcAft>
                          <a:spcPts val="0"/>
                        </a:spcAft>
                      </a:pPr>
                      <a:r>
                        <a:rPr lang="en-US"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Duration</a:t>
                      </a:r>
                      <a:r>
                        <a:rPr lang="en-US" sz="2000" baseline="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of Part Time Jobs</a:t>
                      </a:r>
                      <a:endParaRPr lang="en-IN"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lnSpc>
                          <a:spcPct val="115000"/>
                        </a:lnSpc>
                        <a:spcAft>
                          <a:spcPts val="0"/>
                        </a:spcAft>
                      </a:pPr>
                      <a:r>
                        <a:rPr lang="en-US"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20</a:t>
                      </a:r>
                      <a:r>
                        <a:rPr lang="en-US" sz="2000" baseline="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hrs. per week during study time and </a:t>
                      </a:r>
                      <a:r>
                        <a:rPr lang="en-US"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40 hrs. per week during vacations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dirty="0"/>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967707752"/>
                  </a:ext>
                </a:extLst>
              </a:tr>
              <a:tr h="404574">
                <a:tc>
                  <a:txBody>
                    <a:bodyPr/>
                    <a:lstStyle/>
                    <a:p>
                      <a:pPr algn="l">
                        <a:lnSpc>
                          <a:spcPct val="115000"/>
                        </a:lnSpc>
                        <a:spcAft>
                          <a:spcPts val="0"/>
                        </a:spcAft>
                      </a:pPr>
                      <a:r>
                        <a:rPr lang="en-US" sz="2000">
                          <a:solidFill>
                            <a:schemeClr val="tx1"/>
                          </a:solidFill>
                          <a:effectLst/>
                          <a:latin typeface="Calibri" panose="020F0502020204030204" pitchFamily="34" charset="0"/>
                          <a:ea typeface="Calibri" panose="020F0502020204030204" pitchFamily="34" charset="0"/>
                          <a:cs typeface="Calibri" panose="020F0502020204030204" pitchFamily="34" charset="0"/>
                        </a:rPr>
                        <a:t>Total expenses to be incurred</a:t>
                      </a:r>
                      <a:r>
                        <a:rPr lang="en-US" sz="2000" baseline="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US" sz="2000">
                          <a:solidFill>
                            <a:schemeClr val="tx1"/>
                          </a:solidFill>
                          <a:effectLst/>
                          <a:latin typeface="Calibri" panose="020F0502020204030204" pitchFamily="34" charset="0"/>
                          <a:ea typeface="Calibri" panose="020F0502020204030204" pitchFamily="34" charset="0"/>
                          <a:cs typeface="Calibri" panose="020F0502020204030204" pitchFamily="34" charset="0"/>
                        </a:rPr>
                        <a:t>approx.</a:t>
                      </a:r>
                      <a:endParaRPr lang="en-IN" sz="20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16 lacs</a:t>
                      </a:r>
                      <a:endParaRPr lang="en-IN"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19 lacs</a:t>
                      </a:r>
                      <a:endParaRPr lang="en-IN"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879486283"/>
                  </a:ext>
                </a:extLst>
              </a:tr>
            </a:tbl>
          </a:graphicData>
        </a:graphic>
      </p:graphicFrame>
      <p:sp>
        <p:nvSpPr>
          <p:cNvPr id="4" name="Rectangle 3"/>
          <p:cNvSpPr/>
          <p:nvPr/>
        </p:nvSpPr>
        <p:spPr>
          <a:xfrm>
            <a:off x="823119" y="6492080"/>
            <a:ext cx="2979383" cy="810478"/>
          </a:xfrm>
          <a:prstGeom prst="rect">
            <a:avLst/>
          </a:prstGeom>
        </p:spPr>
        <p:txBody>
          <a:bodyPr wrap="square">
            <a:spAutoFit/>
          </a:bodyPr>
          <a:lstStyle/>
          <a:p>
            <a:pPr>
              <a:lnSpc>
                <a:spcPts val="2760"/>
              </a:lnSpc>
            </a:pPr>
            <a:r>
              <a:rPr lang="en-CA" dirty="0">
                <a:solidFill>
                  <a:srgbClr val="00339A"/>
                </a:solidFill>
                <a:latin typeface="Arial"/>
                <a:cs typeface="Arial"/>
              </a:rPr>
              <a:t>1 NZ$ = Rs. 52/- approx.</a:t>
            </a:r>
            <a:endParaRPr lang="en-IN" dirty="0">
              <a:solidFill>
                <a:srgbClr val="00339A"/>
              </a:solidFill>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41980" y="152384"/>
            <a:ext cx="4081378" cy="544638"/>
          </a:xfrm>
          <a:prstGeom prst="rect">
            <a:avLst/>
          </a:prstGeom>
        </p:spPr>
        <p:txBody>
          <a:bodyPr wrap="none" lIns="107698" tIns="53849" rIns="107698" bIns="53849">
            <a:spAutoFit/>
          </a:bodyPr>
          <a:lstStyle/>
          <a:p>
            <a:pPr>
              <a:lnSpc>
                <a:spcPts val="3251"/>
              </a:lnSpc>
            </a:pPr>
            <a:r>
              <a:rPr lang="en-CA" sz="3500" b="1" dirty="0">
                <a:latin typeface="Calibri"/>
                <a:cs typeface="Calibri"/>
              </a:rPr>
              <a:t>Map of New Zealand</a:t>
            </a:r>
          </a:p>
        </p:txBody>
      </p:sp>
      <p:pic>
        <p:nvPicPr>
          <p:cNvPr id="3" name="Picture 2">
            <a:extLst>
              <a:ext uri="{FF2B5EF4-FFF2-40B4-BE49-F238E27FC236}">
                <a16:creationId xmlns:a16="http://schemas.microsoft.com/office/drawing/2014/main" xmlns="" id="{7761EB07-70B6-2524-624F-FB415E0E70F3}"/>
              </a:ext>
            </a:extLst>
          </p:cNvPr>
          <p:cNvPicPr>
            <a:picLocks noChangeAspect="1"/>
          </p:cNvPicPr>
          <p:nvPr/>
        </p:nvPicPr>
        <p:blipFill>
          <a:blip r:embed="rId2"/>
          <a:stretch>
            <a:fillRect/>
          </a:stretch>
        </p:blipFill>
        <p:spPr>
          <a:xfrm>
            <a:off x="4042689" y="1185679"/>
            <a:ext cx="7174407" cy="6062177"/>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3"/>
          <p:cNvSpPr txBox="1"/>
          <p:nvPr/>
        </p:nvSpPr>
        <p:spPr>
          <a:xfrm>
            <a:off x="861317" y="982662"/>
            <a:ext cx="12297122" cy="861774"/>
          </a:xfrm>
          <a:prstGeom prst="rect">
            <a:avLst/>
          </a:prstGeom>
          <a:noFill/>
        </p:spPr>
        <p:txBody>
          <a:bodyPr vert="horz" wrap="square" lIns="0" tIns="0" rIns="0" bIns="0" rtlCol="0" anchor="t" anchorCtr="1">
            <a:spAutoFit/>
          </a:bodyPr>
          <a:lstStyle/>
          <a:p>
            <a:pPr algn="ctr"/>
            <a:r>
              <a:rPr lang="en-US" sz="2800" dirty="0"/>
              <a:t>University scholarships are offered on a limited basis and are awarded based on the student’s academic and extracurricular profile.</a:t>
            </a:r>
          </a:p>
        </p:txBody>
      </p:sp>
      <p:pic>
        <p:nvPicPr>
          <p:cNvPr id="3" name="Picture 2"/>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327189" y="2054959"/>
            <a:ext cx="6520023" cy="5096024"/>
          </a:xfrm>
          <a:prstGeom prst="rect">
            <a:avLst/>
          </a:prstGeom>
        </p:spPr>
      </p:pic>
      <p:sp>
        <p:nvSpPr>
          <p:cNvPr id="4" name="Rectangle 3"/>
          <p:cNvSpPr/>
          <p:nvPr/>
        </p:nvSpPr>
        <p:spPr>
          <a:xfrm>
            <a:off x="459873" y="98601"/>
            <a:ext cx="3813673" cy="461665"/>
          </a:xfrm>
          <a:prstGeom prst="rect">
            <a:avLst/>
          </a:prstGeom>
        </p:spPr>
        <p:txBody>
          <a:bodyPr wrap="none">
            <a:spAutoFit/>
          </a:bodyPr>
          <a:lstStyle/>
          <a:p>
            <a:r>
              <a:rPr lang="en-US" sz="2400" b="1" dirty="0">
                <a:latin typeface="Calibri"/>
                <a:cs typeface="Calibri"/>
              </a:rPr>
              <a:t>Scholarships in New Zealand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0814" y="87700"/>
            <a:ext cx="6838629" cy="584775"/>
          </a:xfrm>
          <a:prstGeom prst="rect">
            <a:avLst/>
          </a:prstGeom>
        </p:spPr>
        <p:txBody>
          <a:bodyPr wrap="square">
            <a:spAutoFit/>
          </a:bodyPr>
          <a:lstStyle/>
          <a:p>
            <a:r>
              <a:rPr lang="en-US" sz="3200" b="1" dirty="0">
                <a:latin typeface="Calibri"/>
                <a:cs typeface="Calibri"/>
              </a:rPr>
              <a:t>Popular Scholarships in New Zealand</a:t>
            </a:r>
          </a:p>
        </p:txBody>
      </p:sp>
      <p:pic>
        <p:nvPicPr>
          <p:cNvPr id="3" name="Picture 2"/>
          <p:cNvPicPr>
            <a:picLocks noChangeAspect="1"/>
          </p:cNvPicPr>
          <p:nvPr/>
        </p:nvPicPr>
        <p:blipFill>
          <a:blip r:embed="rId2">
            <a:extLst>
              <a:ext uri="{28A0092B-C50C-407E-A947-70E740481C1C}">
                <a14:useLocalDpi xmlns:a14="http://schemas.microsoft.com/office/drawing/2010/main" xmlns="" val="0"/>
              </a:ext>
            </a:extLst>
          </a:blip>
          <a:srcRect t="25318" b="18792"/>
          <a:stretch/>
        </p:blipFill>
        <p:spPr>
          <a:xfrm>
            <a:off x="9594532" y="2395981"/>
            <a:ext cx="3508151" cy="1236500"/>
          </a:xfrm>
          <a:prstGeom prst="rect">
            <a:avLst/>
          </a:prstGeom>
        </p:spPr>
      </p:pic>
      <p:sp>
        <p:nvSpPr>
          <p:cNvPr id="4" name="TextBox 3">
            <a:extLst>
              <a:ext uri="{FF2B5EF4-FFF2-40B4-BE49-F238E27FC236}">
                <a16:creationId xmlns:a16="http://schemas.microsoft.com/office/drawing/2014/main" xmlns="" id="{A12B2123-4248-5803-0CC1-4DAAE920693F}"/>
              </a:ext>
            </a:extLst>
          </p:cNvPr>
          <p:cNvSpPr txBox="1"/>
          <p:nvPr/>
        </p:nvSpPr>
        <p:spPr>
          <a:xfrm>
            <a:off x="420814" y="672475"/>
            <a:ext cx="12681869" cy="6507935"/>
          </a:xfrm>
          <a:prstGeom prst="rect">
            <a:avLst/>
          </a:prstGeom>
          <a:noFill/>
        </p:spPr>
        <p:txBody>
          <a:bodyPr wrap="square" rtlCol="0">
            <a:spAutoFit/>
          </a:bodyPr>
          <a:lstStyle/>
          <a:p>
            <a:pPr marL="285750" indent="-285750" algn="just">
              <a:lnSpc>
                <a:spcPct val="150000"/>
              </a:lnSpc>
              <a:buFont typeface="Arial" panose="020B0604020202020204" pitchFamily="34" charset="0"/>
              <a:buChar char="•"/>
            </a:pPr>
            <a:r>
              <a:rPr lang="en-US" sz="2000" dirty="0">
                <a:latin typeface="Calibri" panose="020F0502020204030204" pitchFamily="34" charset="0"/>
                <a:cs typeface="Times New Roman" panose="02020603050405020304" pitchFamily="18" charset="0"/>
              </a:rPr>
              <a:t>Education New Zealand – Manaaki Scholarships</a:t>
            </a:r>
          </a:p>
          <a:p>
            <a:pPr marL="800100" lvl="1" indent="-342900" algn="just">
              <a:lnSpc>
                <a:spcPct val="150000"/>
              </a:lnSpc>
              <a:buFont typeface="Wingdings" panose="05000000000000000000" pitchFamily="2" charset="2"/>
              <a:buChar char="Ø"/>
            </a:pPr>
            <a:r>
              <a:rPr lang="en-US" sz="2000" dirty="0">
                <a:latin typeface="Calibri" panose="020F0502020204030204" pitchFamily="34" charset="0"/>
                <a:cs typeface="Times New Roman" panose="02020603050405020304" pitchFamily="18" charset="0"/>
              </a:rPr>
              <a:t>Full Scholarship for Tuition fees and Living Expenses </a:t>
            </a:r>
          </a:p>
          <a:p>
            <a:pPr marL="285750" indent="-285750" algn="just">
              <a:lnSpc>
                <a:spcPct val="150000"/>
              </a:lnSpc>
              <a:buFont typeface="Arial" panose="020B0604020202020204" pitchFamily="34" charset="0"/>
              <a:buChar char="•"/>
            </a:pPr>
            <a:r>
              <a:rPr lang="en-US" sz="2000" dirty="0">
                <a:latin typeface="Calibri" panose="020F0502020204030204" pitchFamily="34" charset="0"/>
                <a:cs typeface="Times New Roman" panose="02020603050405020304" pitchFamily="18" charset="0"/>
              </a:rPr>
              <a:t>University of Auckland India High Achievers Scholarship</a:t>
            </a:r>
          </a:p>
          <a:p>
            <a:pPr marL="800100" lvl="1" indent="-342900" algn="just">
              <a:lnSpc>
                <a:spcPct val="150000"/>
              </a:lnSpc>
              <a:buFont typeface="Wingdings" panose="05000000000000000000" pitchFamily="2" charset="2"/>
              <a:buChar char="Ø"/>
            </a:pPr>
            <a:r>
              <a:rPr lang="en-IN" sz="2000" i="1" dirty="0" err="1"/>
              <a:t>Upto</a:t>
            </a:r>
            <a:r>
              <a:rPr lang="en-IN" sz="2000" i="1" dirty="0"/>
              <a:t> NZD 20,000 towards tuition fee</a:t>
            </a:r>
          </a:p>
          <a:p>
            <a:pPr marL="285750" indent="-285750" algn="just">
              <a:lnSpc>
                <a:spcPct val="150000"/>
              </a:lnSpc>
              <a:buFont typeface="Arial" panose="020B0604020202020204" pitchFamily="34" charset="0"/>
              <a:buChar char="•"/>
            </a:pPr>
            <a:r>
              <a:rPr lang="en-US" sz="2000" dirty="0">
                <a:latin typeface="Calibri" panose="020F0502020204030204" pitchFamily="34" charset="0"/>
                <a:ea typeface="Calibri" panose="020F0502020204030204" pitchFamily="34" charset="0"/>
                <a:cs typeface="Times New Roman" panose="02020603050405020304" pitchFamily="18" charset="0"/>
              </a:rPr>
              <a:t>University of Waikato International Excellence Scholarship</a:t>
            </a:r>
          </a:p>
          <a:p>
            <a:pPr marL="800100" lvl="1" indent="-342900" algn="just">
              <a:lnSpc>
                <a:spcPct val="150000"/>
              </a:lnSpc>
              <a:buFont typeface="Wingdings" panose="05000000000000000000" pitchFamily="2" charset="2"/>
              <a:buChar char="Ø"/>
            </a:pPr>
            <a:r>
              <a:rPr lang="en-US" sz="2000" i="1" dirty="0"/>
              <a:t>Up to NZ$10,000 towards tuition fees</a:t>
            </a:r>
          </a:p>
          <a:p>
            <a:pPr marL="285750" indent="-285750" algn="just">
              <a:lnSpc>
                <a:spcPct val="150000"/>
              </a:lnSpc>
              <a:buFont typeface="Arial" panose="020B0604020202020204" pitchFamily="34" charset="0"/>
              <a:buChar char="•"/>
            </a:pPr>
            <a:r>
              <a:rPr lang="en-US" sz="2000" dirty="0"/>
              <a:t>AUT </a:t>
            </a:r>
            <a:r>
              <a:rPr lang="en-US" sz="2000" dirty="0">
                <a:latin typeface="Calibri" panose="020F0502020204030204" pitchFamily="34" charset="0"/>
                <a:cs typeface="Times New Roman" panose="02020603050405020304" pitchFamily="18" charset="0"/>
              </a:rPr>
              <a:t>International</a:t>
            </a:r>
            <a:r>
              <a:rPr lang="en-US" sz="2000" dirty="0"/>
              <a:t> Scholarships – South Asia </a:t>
            </a:r>
          </a:p>
          <a:p>
            <a:pPr marL="800100" lvl="1" indent="-342900" algn="just">
              <a:lnSpc>
                <a:spcPct val="150000"/>
              </a:lnSpc>
              <a:buFont typeface="Wingdings" panose="05000000000000000000" pitchFamily="2" charset="2"/>
              <a:buChar char="Ø"/>
            </a:pPr>
            <a:r>
              <a:rPr lang="en-US" sz="2000" i="1" dirty="0" err="1"/>
              <a:t>Upto</a:t>
            </a:r>
            <a:r>
              <a:rPr lang="en-US" sz="2000" i="1" dirty="0"/>
              <a:t> NZD 7,000 towards tuition fee</a:t>
            </a:r>
          </a:p>
          <a:p>
            <a:pPr marL="285750" indent="-285750" algn="just">
              <a:lnSpc>
                <a:spcPct val="150000"/>
              </a:lnSpc>
              <a:buFont typeface="Arial" panose="020B0604020202020204" pitchFamily="34" charset="0"/>
              <a:buChar char="•"/>
            </a:pPr>
            <a:r>
              <a:rPr lang="en-US" sz="2000" dirty="0">
                <a:latin typeface="Calibri" panose="020F0502020204030204" pitchFamily="34" charset="0"/>
                <a:ea typeface="Calibri" panose="020F0502020204030204" pitchFamily="34" charset="0"/>
                <a:cs typeface="Times New Roman" panose="02020603050405020304" pitchFamily="18" charset="0"/>
              </a:rPr>
              <a:t>University of Otago - Vice-Chancellor's Scholarships for International Students  - </a:t>
            </a:r>
          </a:p>
          <a:p>
            <a:pPr marL="800100" lvl="1" indent="-342900" algn="just">
              <a:lnSpc>
                <a:spcPct val="150000"/>
              </a:lnSpc>
              <a:buFont typeface="Wingdings" panose="05000000000000000000" pitchFamily="2" charset="2"/>
              <a:buChar char="Ø"/>
            </a:pPr>
            <a:r>
              <a:rPr lang="en-US" sz="2000" i="1" dirty="0" err="1">
                <a:latin typeface="Calibri" panose="020F0502020204030204" pitchFamily="34" charset="0"/>
                <a:ea typeface="Calibri" panose="020F0502020204030204" pitchFamily="34" charset="0"/>
                <a:cs typeface="Times New Roman" panose="02020603050405020304" pitchFamily="18" charset="0"/>
              </a:rPr>
              <a:t>Upto</a:t>
            </a:r>
            <a:r>
              <a:rPr lang="en-US" sz="2000" i="1" dirty="0">
                <a:latin typeface="Calibri" panose="020F0502020204030204" pitchFamily="34" charset="0"/>
                <a:ea typeface="Calibri" panose="020F0502020204030204" pitchFamily="34" charset="0"/>
                <a:cs typeface="Times New Roman" panose="02020603050405020304" pitchFamily="18" charset="0"/>
              </a:rPr>
              <a:t> NZD 15,000 towards tuition fee</a:t>
            </a:r>
          </a:p>
          <a:p>
            <a:pPr marL="285750" indent="-285750" algn="just">
              <a:lnSpc>
                <a:spcPct val="150000"/>
              </a:lnSpc>
              <a:buFont typeface="Arial" panose="020B0604020202020204" pitchFamily="34" charset="0"/>
              <a:buChar char="•"/>
            </a:pPr>
            <a:r>
              <a:rPr lang="en-IN" sz="2000" dirty="0">
                <a:latin typeface="Calibri" panose="020F0502020204030204" pitchFamily="34" charset="0"/>
                <a:cs typeface="Times New Roman" panose="02020603050405020304" pitchFamily="18" charset="0"/>
              </a:rPr>
              <a:t>Victoria Tongarewa Scholarship </a:t>
            </a:r>
          </a:p>
          <a:p>
            <a:pPr marL="800100" lvl="1" indent="-342900" algn="just">
              <a:lnSpc>
                <a:spcPct val="150000"/>
              </a:lnSpc>
              <a:buFont typeface="Wingdings" panose="05000000000000000000" pitchFamily="2" charset="2"/>
              <a:buChar char="Ø"/>
            </a:pPr>
            <a:r>
              <a:rPr lang="en-IN" sz="2000" i="1" dirty="0"/>
              <a:t>NZD 5,000 or 10,000</a:t>
            </a:r>
            <a:r>
              <a:rPr lang="en-IN" sz="2000" dirty="0"/>
              <a:t>	</a:t>
            </a:r>
          </a:p>
          <a:p>
            <a:pPr marL="285750" indent="-285750" algn="just">
              <a:lnSpc>
                <a:spcPct val="150000"/>
              </a:lnSpc>
              <a:buFont typeface="Arial" panose="020B0604020202020204" pitchFamily="34" charset="0"/>
              <a:buChar char="•"/>
            </a:pPr>
            <a:r>
              <a:rPr lang="en-IN" sz="2000" dirty="0"/>
              <a:t>Wellington International Excellence Scholarship</a:t>
            </a:r>
          </a:p>
          <a:p>
            <a:pPr marL="800100" lvl="1" indent="-342900" algn="just">
              <a:lnSpc>
                <a:spcPct val="150000"/>
              </a:lnSpc>
              <a:buFont typeface="Wingdings" panose="05000000000000000000" pitchFamily="2" charset="2"/>
              <a:buChar char="Ø"/>
            </a:pPr>
            <a:r>
              <a:rPr lang="en-US" sz="2000" i="1" dirty="0"/>
              <a:t>NZD 20,000 </a:t>
            </a:r>
            <a:r>
              <a:rPr lang="en-US" sz="2000" dirty="0"/>
              <a:t>over three years paid towards tuition fees. </a:t>
            </a:r>
            <a:endParaRPr lang="en-US" sz="2000" i="1"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7872" y="119740"/>
            <a:ext cx="5506313" cy="456407"/>
          </a:xfrm>
          <a:prstGeom prst="rect">
            <a:avLst/>
          </a:prstGeom>
          <a:noFill/>
        </p:spPr>
        <p:txBody>
          <a:bodyPr wrap="square" lIns="91440" tIns="45720" rIns="91440" bIns="45720">
            <a:spAutoFit/>
          </a:bodyPr>
          <a:lstStyle/>
          <a:p>
            <a:pPr>
              <a:lnSpc>
                <a:spcPts val="2760"/>
              </a:lnSpc>
            </a:pPr>
            <a:r>
              <a:rPr lang="en-US" sz="2800" b="1" dirty="0">
                <a:latin typeface="Calibri"/>
                <a:cs typeface="Calibri"/>
              </a:rPr>
              <a:t>Average range of fees per annum</a:t>
            </a:r>
          </a:p>
        </p:txBody>
      </p:sp>
      <p:graphicFrame>
        <p:nvGraphicFramePr>
          <p:cNvPr id="3" name="Table 2"/>
          <p:cNvGraphicFramePr>
            <a:graphicFrameLocks noGrp="1"/>
          </p:cNvGraphicFramePr>
          <p:nvPr>
            <p:extLst>
              <p:ext uri="{D42A27DB-BD31-4B8C-83A1-F6EECF244321}">
                <p14:modId xmlns:p14="http://schemas.microsoft.com/office/powerpoint/2010/main" xmlns="" val="840721489"/>
              </p:ext>
            </p:extLst>
          </p:nvPr>
        </p:nvGraphicFramePr>
        <p:xfrm>
          <a:off x="705485" y="963909"/>
          <a:ext cx="12519861" cy="5392287"/>
        </p:xfrm>
        <a:graphic>
          <a:graphicData uri="http://schemas.openxmlformats.org/drawingml/2006/table">
            <a:tbl>
              <a:tblPr firstRow="1" firstCol="1" bandRow="1"/>
              <a:tblGrid>
                <a:gridCol w="5758763">
                  <a:extLst>
                    <a:ext uri="{9D8B030D-6E8A-4147-A177-3AD203B41FA5}">
                      <a16:colId xmlns:a16="http://schemas.microsoft.com/office/drawing/2014/main" xmlns="" val="1222890691"/>
                    </a:ext>
                  </a:extLst>
                </a:gridCol>
                <a:gridCol w="3228687">
                  <a:extLst>
                    <a:ext uri="{9D8B030D-6E8A-4147-A177-3AD203B41FA5}">
                      <a16:colId xmlns:a16="http://schemas.microsoft.com/office/drawing/2014/main" xmlns="" val="79600225"/>
                    </a:ext>
                  </a:extLst>
                </a:gridCol>
                <a:gridCol w="3532411">
                  <a:extLst>
                    <a:ext uri="{9D8B030D-6E8A-4147-A177-3AD203B41FA5}">
                      <a16:colId xmlns:a16="http://schemas.microsoft.com/office/drawing/2014/main" xmlns="" val="1536954866"/>
                    </a:ext>
                  </a:extLst>
                </a:gridCol>
              </a:tblGrid>
              <a:tr h="499930">
                <a:tc>
                  <a:txBody>
                    <a:bodyPr/>
                    <a:lstStyle/>
                    <a:p>
                      <a:pPr algn="ctr">
                        <a:lnSpc>
                          <a:spcPct val="100000"/>
                        </a:lnSpc>
                        <a:spcAft>
                          <a:spcPts val="0"/>
                        </a:spcAft>
                      </a:pPr>
                      <a:r>
                        <a:rPr lang="en-US" sz="2000" b="1">
                          <a:solidFill>
                            <a:schemeClr val="tx1"/>
                          </a:solidFill>
                          <a:effectLst/>
                          <a:latin typeface="Calibri" panose="020F0502020204030204" pitchFamily="34" charset="0"/>
                          <a:ea typeface="Calibri" panose="020F0502020204030204" pitchFamily="34" charset="0"/>
                          <a:cs typeface="Calibri" panose="020F0502020204030204" pitchFamily="34" charset="0"/>
                        </a:rPr>
                        <a:t>University </a:t>
                      </a:r>
                      <a:endParaRPr lang="en-IN" sz="20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000" b="1">
                          <a:solidFill>
                            <a:schemeClr val="tx1"/>
                          </a:solidFill>
                          <a:effectLst/>
                          <a:latin typeface="Calibri" panose="020F0502020204030204" pitchFamily="34" charset="0"/>
                          <a:ea typeface="Calibri" panose="020F0502020204030204" pitchFamily="34" charset="0"/>
                          <a:cs typeface="Calibri" panose="020F0502020204030204" pitchFamily="34" charset="0"/>
                        </a:rPr>
                        <a:t>NZD</a:t>
                      </a:r>
                      <a:endParaRPr lang="en-IN" sz="20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0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INR</a:t>
                      </a:r>
                      <a:endParaRPr lang="en-IN" sz="20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193292431"/>
                  </a:ext>
                </a:extLst>
              </a:tr>
              <a:tr h="499930">
                <a:tc>
                  <a:txBody>
                    <a:bodyPr/>
                    <a:lstStyle/>
                    <a:p>
                      <a:pPr algn="ctr">
                        <a:lnSpc>
                          <a:spcPct val="115000"/>
                        </a:lnSpc>
                        <a:spcAft>
                          <a:spcPts val="0"/>
                        </a:spcAft>
                      </a:pPr>
                      <a:r>
                        <a:rPr lang="en-US"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Diplomas</a:t>
                      </a:r>
                      <a:endParaRPr lang="en-IN"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a:solidFill>
                            <a:schemeClr val="tx1"/>
                          </a:solidFill>
                          <a:effectLst/>
                          <a:latin typeface="Calibri" panose="020F0502020204030204" pitchFamily="34" charset="0"/>
                          <a:ea typeface="Calibri" panose="020F0502020204030204" pitchFamily="34" charset="0"/>
                          <a:cs typeface="Calibri" panose="020F0502020204030204" pitchFamily="34" charset="0"/>
                        </a:rPr>
                        <a:t>$25,000  - $33,000</a:t>
                      </a:r>
                      <a:endParaRPr lang="en-IN" sz="20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12.50 lacs to 16.50 lacs</a:t>
                      </a:r>
                      <a:endParaRPr lang="en-IN"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449959201"/>
                  </a:ext>
                </a:extLst>
              </a:tr>
              <a:tr h="499930">
                <a:tc>
                  <a:txBody>
                    <a:bodyPr/>
                    <a:lstStyle/>
                    <a:p>
                      <a:pPr algn="ctr">
                        <a:lnSpc>
                          <a:spcPct val="115000"/>
                        </a:lnSpc>
                        <a:spcAft>
                          <a:spcPts val="0"/>
                        </a:spcAft>
                      </a:pPr>
                      <a:r>
                        <a:rPr lang="en-US"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Bachelors</a:t>
                      </a:r>
                      <a:endParaRPr lang="en-IN"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$25,000  - $40,000 </a:t>
                      </a:r>
                      <a:endParaRPr lang="en-IN"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12.50 lacs to 20 lacs</a:t>
                      </a:r>
                      <a:endParaRPr lang="en-IN"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278410804"/>
                  </a:ext>
                </a:extLst>
              </a:tr>
              <a:tr h="499930">
                <a:tc>
                  <a:txBody>
                    <a:bodyPr/>
                    <a:lstStyle/>
                    <a:p>
                      <a:pPr algn="ctr">
                        <a:lnSpc>
                          <a:spcPct val="115000"/>
                        </a:lnSpc>
                        <a:spcAft>
                          <a:spcPts val="0"/>
                        </a:spcAft>
                      </a:pPr>
                      <a:r>
                        <a:rPr lang="en-US" sz="2000" dirty="0">
                          <a:solidFill>
                            <a:schemeClr val="tx1"/>
                          </a:solidFill>
                          <a:effectLst/>
                          <a:latin typeface="Calibri"/>
                          <a:ea typeface="Calibri" panose="020F0502020204030204" pitchFamily="34" charset="0"/>
                          <a:cs typeface="Calibri"/>
                        </a:rPr>
                        <a:t>Bachelors of Engineering in University </a:t>
                      </a:r>
                      <a:endParaRPr lang="en-IN" sz="2000" dirty="0">
                        <a:solidFill>
                          <a:schemeClr val="tx1"/>
                        </a:solidFill>
                        <a:effectLst/>
                        <a:latin typeface="Calibri"/>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a:solidFill>
                            <a:schemeClr val="tx1"/>
                          </a:solidFill>
                          <a:effectLst/>
                          <a:latin typeface="Calibri" panose="020F0502020204030204" pitchFamily="34" charset="0"/>
                          <a:ea typeface="Calibri" panose="020F0502020204030204" pitchFamily="34" charset="0"/>
                          <a:cs typeface="Calibri" panose="020F0502020204030204" pitchFamily="34" charset="0"/>
                        </a:rPr>
                        <a:t>$40,000</a:t>
                      </a:r>
                      <a:endParaRPr lang="en-IN" sz="20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20 lacs</a:t>
                      </a:r>
                      <a:endParaRPr lang="en-IN"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136825185"/>
                  </a:ext>
                </a:extLst>
              </a:tr>
              <a:tr h="499930">
                <a:tc>
                  <a:txBody>
                    <a:bodyPr/>
                    <a:lstStyle/>
                    <a:p>
                      <a:pPr algn="ctr">
                        <a:lnSpc>
                          <a:spcPct val="115000"/>
                        </a:lnSpc>
                        <a:spcAft>
                          <a:spcPts val="0"/>
                        </a:spcAft>
                      </a:pPr>
                      <a:r>
                        <a:rPr lang="en-US"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Graduate Diplomas</a:t>
                      </a:r>
                      <a:endParaRPr lang="en-IN"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$25,000  - $30,000 </a:t>
                      </a:r>
                      <a:endParaRPr lang="en-IN"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12.50 lacs to 15 lacs</a:t>
                      </a:r>
                      <a:endParaRPr lang="en-IN"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35224370"/>
                  </a:ext>
                </a:extLst>
              </a:tr>
              <a:tr h="499930">
                <a:tc>
                  <a:txBody>
                    <a:bodyPr/>
                    <a:lstStyle/>
                    <a:p>
                      <a:pPr algn="ctr">
                        <a:lnSpc>
                          <a:spcPct val="115000"/>
                        </a:lnSpc>
                        <a:spcAft>
                          <a:spcPts val="0"/>
                        </a:spcAft>
                      </a:pPr>
                      <a:r>
                        <a:rPr lang="en-US"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Masters</a:t>
                      </a:r>
                      <a:endParaRPr lang="en-IN"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$30,000  - $55,000</a:t>
                      </a:r>
                      <a:endParaRPr lang="en-IN"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15 lacs to 27.50 lacs</a:t>
                      </a:r>
                      <a:endParaRPr lang="en-IN"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26986884"/>
                  </a:ext>
                </a:extLst>
              </a:tr>
              <a:tr h="392987">
                <a:tc>
                  <a:txBody>
                    <a:bodyPr/>
                    <a:lstStyle/>
                    <a:p>
                      <a:pPr algn="ctr">
                        <a:lnSpc>
                          <a:spcPct val="115000"/>
                        </a:lnSpc>
                        <a:spcAft>
                          <a:spcPts val="0"/>
                        </a:spcAft>
                      </a:pPr>
                      <a:r>
                        <a:rPr lang="en-US"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endParaRPr lang="en-IN"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endParaRPr lang="en-IN"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endParaRPr lang="en-IN"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362323083"/>
                  </a:ext>
                </a:extLst>
              </a:tr>
              <a:tr h="499930">
                <a:tc>
                  <a:txBody>
                    <a:bodyPr/>
                    <a:lstStyle/>
                    <a:p>
                      <a:pPr algn="ctr">
                        <a:lnSpc>
                          <a:spcPct val="115000"/>
                        </a:lnSpc>
                        <a:spcAft>
                          <a:spcPts val="0"/>
                        </a:spcAft>
                      </a:pPr>
                      <a:r>
                        <a:rPr lang="en-US" sz="20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ITPs</a:t>
                      </a:r>
                      <a:endParaRPr lang="en-IN"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NZD</a:t>
                      </a:r>
                      <a:endParaRPr lang="en-IN"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INR</a:t>
                      </a:r>
                      <a:endParaRPr lang="en-IN"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207546006"/>
                  </a:ext>
                </a:extLst>
              </a:tr>
              <a:tr h="499930">
                <a:tc>
                  <a:txBody>
                    <a:bodyPr/>
                    <a:lstStyle/>
                    <a:p>
                      <a:pPr algn="ctr">
                        <a:lnSpc>
                          <a:spcPct val="115000"/>
                        </a:lnSpc>
                        <a:spcAft>
                          <a:spcPts val="0"/>
                        </a:spcAft>
                      </a:pPr>
                      <a:r>
                        <a:rPr lang="en-US" sz="2000">
                          <a:solidFill>
                            <a:schemeClr val="tx1"/>
                          </a:solidFill>
                          <a:effectLst/>
                          <a:latin typeface="Calibri" panose="020F0502020204030204" pitchFamily="34" charset="0"/>
                          <a:ea typeface="Calibri" panose="020F0502020204030204" pitchFamily="34" charset="0"/>
                          <a:cs typeface="Calibri" panose="020F0502020204030204" pitchFamily="34" charset="0"/>
                        </a:rPr>
                        <a:t>Diplomas</a:t>
                      </a:r>
                      <a:endParaRPr lang="en-IN" sz="20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a:solidFill>
                            <a:schemeClr val="tx1"/>
                          </a:solidFill>
                          <a:effectLst/>
                          <a:latin typeface="Calibri" panose="020F0502020204030204" pitchFamily="34" charset="0"/>
                          <a:ea typeface="Calibri" panose="020F0502020204030204" pitchFamily="34" charset="0"/>
                          <a:cs typeface="Calibri" panose="020F0502020204030204" pitchFamily="34" charset="0"/>
                        </a:rPr>
                        <a:t>$17,000 - $20,000</a:t>
                      </a:r>
                      <a:endParaRPr lang="en-IN" sz="20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8.50 lacs to 10 lacs</a:t>
                      </a:r>
                      <a:endParaRPr lang="en-IN"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933186490"/>
                  </a:ext>
                </a:extLst>
              </a:tr>
              <a:tr h="499930">
                <a:tc>
                  <a:txBody>
                    <a:bodyPr/>
                    <a:lstStyle/>
                    <a:p>
                      <a:pPr algn="ctr">
                        <a:lnSpc>
                          <a:spcPct val="115000"/>
                        </a:lnSpc>
                        <a:spcAft>
                          <a:spcPts val="0"/>
                        </a:spcAft>
                      </a:pPr>
                      <a:r>
                        <a:rPr lang="en-US" sz="2000">
                          <a:solidFill>
                            <a:schemeClr val="tx1"/>
                          </a:solidFill>
                          <a:effectLst/>
                          <a:latin typeface="Calibri" panose="020F0502020204030204" pitchFamily="34" charset="0"/>
                          <a:ea typeface="Calibri" panose="020F0502020204030204" pitchFamily="34" charset="0"/>
                          <a:cs typeface="Calibri" panose="020F0502020204030204" pitchFamily="34" charset="0"/>
                        </a:rPr>
                        <a:t>Bachelors</a:t>
                      </a:r>
                      <a:endParaRPr lang="en-IN" sz="20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a:solidFill>
                            <a:schemeClr val="tx1"/>
                          </a:solidFill>
                          <a:effectLst/>
                          <a:latin typeface="Calibri" panose="020F0502020204030204" pitchFamily="34" charset="0"/>
                          <a:ea typeface="Calibri" panose="020F0502020204030204" pitchFamily="34" charset="0"/>
                          <a:cs typeface="Calibri" panose="020F0502020204030204" pitchFamily="34" charset="0"/>
                        </a:rPr>
                        <a:t>$18,000 - $22,000</a:t>
                      </a:r>
                      <a:endParaRPr lang="en-IN" sz="20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9 lacs  to 11 lacs</a:t>
                      </a:r>
                      <a:endParaRPr lang="en-IN"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33991351"/>
                  </a:ext>
                </a:extLst>
              </a:tr>
              <a:tr h="499930">
                <a:tc>
                  <a:txBody>
                    <a:bodyPr/>
                    <a:lstStyle/>
                    <a:p>
                      <a:pPr algn="ctr">
                        <a:lnSpc>
                          <a:spcPct val="115000"/>
                        </a:lnSpc>
                        <a:spcAft>
                          <a:spcPts val="0"/>
                        </a:spcAft>
                      </a:pPr>
                      <a:r>
                        <a:rPr lang="en-US"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Masters</a:t>
                      </a:r>
                      <a:endParaRPr lang="en-IN"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$19,000 -  $25,000</a:t>
                      </a:r>
                      <a:endParaRPr lang="en-IN"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9.5</a:t>
                      </a:r>
                      <a:r>
                        <a:rPr lang="en-US" sz="2000" baseline="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lacs to 12.50 lacs</a:t>
                      </a:r>
                      <a:endParaRPr lang="en-IN"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577872816"/>
                  </a:ext>
                </a:extLst>
              </a:tr>
            </a:tbl>
          </a:graphicData>
        </a:graphic>
      </p:graphicFrame>
      <p:sp>
        <p:nvSpPr>
          <p:cNvPr id="4" name="Rectangle 3"/>
          <p:cNvSpPr/>
          <p:nvPr/>
        </p:nvSpPr>
        <p:spPr>
          <a:xfrm>
            <a:off x="10524787" y="6381575"/>
            <a:ext cx="2700559" cy="414216"/>
          </a:xfrm>
          <a:prstGeom prst="rect">
            <a:avLst/>
          </a:prstGeom>
        </p:spPr>
        <p:txBody>
          <a:bodyPr wrap="square">
            <a:spAutoFit/>
          </a:bodyPr>
          <a:lstStyle/>
          <a:p>
            <a:pPr>
              <a:lnSpc>
                <a:spcPts val="2760"/>
              </a:lnSpc>
            </a:pPr>
            <a:r>
              <a:rPr lang="en-CA" dirty="0">
                <a:latin typeface="Arial"/>
                <a:cs typeface="Arial"/>
              </a:rPr>
              <a:t>1 NZ$ = Rs. 52/- approx.</a:t>
            </a:r>
            <a:endParaRPr lang="en-IN" dirty="0">
              <a:latin typeface="Arial"/>
              <a:cs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6750" y="91518"/>
            <a:ext cx="4334905" cy="461665"/>
          </a:xfrm>
          <a:prstGeom prst="rect">
            <a:avLst/>
          </a:prstGeom>
          <a:noFill/>
        </p:spPr>
        <p:txBody>
          <a:bodyPr wrap="none" rtlCol="0">
            <a:spAutoFit/>
          </a:bodyPr>
          <a:lstStyle/>
          <a:p>
            <a:r>
              <a:rPr lang="en-US" sz="2400" b="1" dirty="0">
                <a:latin typeface="Calibri"/>
                <a:cs typeface="Calibri"/>
              </a:rPr>
              <a:t>Courses offered with Internships</a:t>
            </a:r>
          </a:p>
        </p:txBody>
      </p:sp>
      <p:graphicFrame>
        <p:nvGraphicFramePr>
          <p:cNvPr id="3" name="Table 2"/>
          <p:cNvGraphicFramePr>
            <a:graphicFrameLocks noGrp="1"/>
          </p:cNvGraphicFramePr>
          <p:nvPr>
            <p:extLst>
              <p:ext uri="{D42A27DB-BD31-4B8C-83A1-F6EECF244321}">
                <p14:modId xmlns:p14="http://schemas.microsoft.com/office/powerpoint/2010/main" xmlns="" val="3246055762"/>
              </p:ext>
            </p:extLst>
          </p:nvPr>
        </p:nvGraphicFramePr>
        <p:xfrm>
          <a:off x="613317" y="836341"/>
          <a:ext cx="12455913" cy="5664819"/>
        </p:xfrm>
        <a:graphic>
          <a:graphicData uri="http://schemas.openxmlformats.org/drawingml/2006/table">
            <a:tbl>
              <a:tblPr>
                <a:tableStyleId>{5C22544A-7EE6-4342-B048-85BDC9FD1C3A}</a:tableStyleId>
              </a:tblPr>
              <a:tblGrid>
                <a:gridCol w="884708">
                  <a:extLst>
                    <a:ext uri="{9D8B030D-6E8A-4147-A177-3AD203B41FA5}">
                      <a16:colId xmlns:a16="http://schemas.microsoft.com/office/drawing/2014/main" xmlns="" val="20000"/>
                    </a:ext>
                  </a:extLst>
                </a:gridCol>
                <a:gridCol w="1694264">
                  <a:extLst>
                    <a:ext uri="{9D8B030D-6E8A-4147-A177-3AD203B41FA5}">
                      <a16:colId xmlns:a16="http://schemas.microsoft.com/office/drawing/2014/main" xmlns="" val="20001"/>
                    </a:ext>
                  </a:extLst>
                </a:gridCol>
                <a:gridCol w="4280245">
                  <a:extLst>
                    <a:ext uri="{9D8B030D-6E8A-4147-A177-3AD203B41FA5}">
                      <a16:colId xmlns:a16="http://schemas.microsoft.com/office/drawing/2014/main" xmlns="" val="20002"/>
                    </a:ext>
                  </a:extLst>
                </a:gridCol>
                <a:gridCol w="2853497">
                  <a:extLst>
                    <a:ext uri="{9D8B030D-6E8A-4147-A177-3AD203B41FA5}">
                      <a16:colId xmlns:a16="http://schemas.microsoft.com/office/drawing/2014/main" xmlns="" val="20003"/>
                    </a:ext>
                  </a:extLst>
                </a:gridCol>
                <a:gridCol w="2743199">
                  <a:extLst>
                    <a:ext uri="{9D8B030D-6E8A-4147-A177-3AD203B41FA5}">
                      <a16:colId xmlns:a16="http://schemas.microsoft.com/office/drawing/2014/main" xmlns="" val="20004"/>
                    </a:ext>
                  </a:extLst>
                </a:gridCol>
              </a:tblGrid>
              <a:tr h="601262">
                <a:tc>
                  <a:txBody>
                    <a:bodyPr/>
                    <a:lstStyle/>
                    <a:p>
                      <a:pPr algn="l" fontAlgn="ctr"/>
                      <a:r>
                        <a:rPr lang="en-US" sz="1800" b="1" u="none" strike="noStrike">
                          <a:effectLst/>
                        </a:rPr>
                        <a:t> Sr. No.</a:t>
                      </a:r>
                      <a:endParaRPr lang="en-US" sz="1800" b="1" i="0" u="none" strike="noStrike">
                        <a:solidFill>
                          <a:srgbClr val="000000"/>
                        </a:solidFill>
                        <a:effectLst/>
                        <a:latin typeface="Calibri"/>
                      </a:endParaRPr>
                    </a:p>
                  </a:txBody>
                  <a:tcPr marL="8514" marR="8514" marT="8514" marB="0"/>
                </a:tc>
                <a:tc>
                  <a:txBody>
                    <a:bodyPr/>
                    <a:lstStyle/>
                    <a:p>
                      <a:pPr algn="l" fontAlgn="ctr"/>
                      <a:r>
                        <a:rPr lang="en-US" sz="1800" b="1" u="none" strike="noStrike">
                          <a:effectLst/>
                        </a:rPr>
                        <a:t> Institution</a:t>
                      </a:r>
                      <a:endParaRPr lang="en-US" sz="1800" b="1" i="0" u="none" strike="noStrike">
                        <a:solidFill>
                          <a:srgbClr val="000000"/>
                        </a:solidFill>
                        <a:effectLst/>
                        <a:latin typeface="Calibri"/>
                      </a:endParaRPr>
                    </a:p>
                  </a:txBody>
                  <a:tcPr marL="8514" marR="8514" marT="8514" marB="0"/>
                </a:tc>
                <a:tc>
                  <a:txBody>
                    <a:bodyPr/>
                    <a:lstStyle/>
                    <a:p>
                      <a:pPr algn="l" fontAlgn="ctr"/>
                      <a:r>
                        <a:rPr lang="en-US" sz="1800" b="1" u="none" strike="noStrike">
                          <a:effectLst/>
                        </a:rPr>
                        <a:t> Course</a:t>
                      </a:r>
                      <a:endParaRPr lang="en-US" sz="1800" b="1" i="0" u="none" strike="noStrike">
                        <a:solidFill>
                          <a:srgbClr val="000000"/>
                        </a:solidFill>
                        <a:effectLst/>
                        <a:latin typeface="Calibri"/>
                      </a:endParaRPr>
                    </a:p>
                  </a:txBody>
                  <a:tcPr marL="8514" marR="8514" marT="8514" marB="0"/>
                </a:tc>
                <a:tc>
                  <a:txBody>
                    <a:bodyPr/>
                    <a:lstStyle/>
                    <a:p>
                      <a:pPr algn="l" fontAlgn="ctr"/>
                      <a:r>
                        <a:rPr lang="en-US" sz="1800" b="1" u="none" strike="noStrike">
                          <a:effectLst/>
                        </a:rPr>
                        <a:t> Internship</a:t>
                      </a:r>
                      <a:endParaRPr lang="en-US" sz="1800" b="1" i="0" u="none" strike="noStrike">
                        <a:solidFill>
                          <a:srgbClr val="000000"/>
                        </a:solidFill>
                        <a:effectLst/>
                        <a:latin typeface="Calibri"/>
                      </a:endParaRPr>
                    </a:p>
                  </a:txBody>
                  <a:tcPr marL="8514" marR="8514" marT="8514" marB="0"/>
                </a:tc>
                <a:tc>
                  <a:txBody>
                    <a:bodyPr/>
                    <a:lstStyle/>
                    <a:p>
                      <a:pPr algn="l" fontAlgn="ctr"/>
                      <a:r>
                        <a:rPr lang="en-US" sz="1800" b="1" u="none" strike="noStrike">
                          <a:effectLst/>
                        </a:rPr>
                        <a:t> Intakes</a:t>
                      </a:r>
                      <a:endParaRPr lang="en-US" sz="1800" b="1" i="0" u="none" strike="noStrike">
                        <a:solidFill>
                          <a:srgbClr val="000000"/>
                        </a:solidFill>
                        <a:effectLst/>
                        <a:latin typeface="Calibri"/>
                      </a:endParaRPr>
                    </a:p>
                  </a:txBody>
                  <a:tcPr marL="8514" marR="8514" marT="8514" marB="0"/>
                </a:tc>
                <a:extLst>
                  <a:ext uri="{0D108BD9-81ED-4DB2-BD59-A6C34878D82A}">
                    <a16:rowId xmlns:a16="http://schemas.microsoft.com/office/drawing/2014/main" xmlns="" val="10000"/>
                  </a:ext>
                </a:extLst>
              </a:tr>
              <a:tr h="767639">
                <a:tc>
                  <a:txBody>
                    <a:bodyPr/>
                    <a:lstStyle/>
                    <a:p>
                      <a:pPr algn="ctr" fontAlgn="ctr"/>
                      <a:r>
                        <a:rPr lang="en-US" sz="1800" u="none" strike="noStrike">
                          <a:effectLst/>
                        </a:rPr>
                        <a:t> 1</a:t>
                      </a:r>
                      <a:endParaRPr lang="en-US" sz="1800" b="1" i="0" u="none" strike="noStrike">
                        <a:solidFill>
                          <a:srgbClr val="000000"/>
                        </a:solidFill>
                        <a:effectLst/>
                        <a:latin typeface="Calibri"/>
                      </a:endParaRPr>
                    </a:p>
                  </a:txBody>
                  <a:tcPr marL="8514" marR="8514" marT="8514" marB="0"/>
                </a:tc>
                <a:tc>
                  <a:txBody>
                    <a:bodyPr/>
                    <a:lstStyle/>
                    <a:p>
                      <a:pPr algn="l" fontAlgn="ctr"/>
                      <a:r>
                        <a:rPr lang="en-US" sz="1800" u="none" strike="noStrike">
                          <a:effectLst/>
                        </a:rPr>
                        <a:t>University of Waikato</a:t>
                      </a:r>
                      <a:endParaRPr lang="en-US" sz="1800" b="1" i="0" u="none" strike="noStrike">
                        <a:solidFill>
                          <a:srgbClr val="000000"/>
                        </a:solidFill>
                        <a:effectLst/>
                        <a:latin typeface="Calibri"/>
                      </a:endParaRPr>
                    </a:p>
                  </a:txBody>
                  <a:tcPr marL="8514" marR="8514" marT="8514" marB="0"/>
                </a:tc>
                <a:tc>
                  <a:txBody>
                    <a:bodyPr/>
                    <a:lstStyle/>
                    <a:p>
                      <a:pPr algn="l" fontAlgn="ctr"/>
                      <a:r>
                        <a:rPr lang="en-US" sz="1800" u="none" strike="noStrike">
                          <a:effectLst/>
                        </a:rPr>
                        <a:t>Master of Digital Business (Level 9)</a:t>
                      </a:r>
                    </a:p>
                  </a:txBody>
                  <a:tcPr marL="8514" marR="8514" marT="8514" marB="0"/>
                </a:tc>
                <a:tc>
                  <a:txBody>
                    <a:bodyPr/>
                    <a:lstStyle/>
                    <a:p>
                      <a:pPr algn="l" fontAlgn="ctr"/>
                      <a:r>
                        <a:rPr lang="en-US" sz="1800" u="none" strike="noStrike">
                          <a:effectLst/>
                        </a:rPr>
                        <a:t> 8-13 weeks of internship</a:t>
                      </a:r>
                      <a:endParaRPr lang="en-US" sz="1800" b="0" i="0" u="none" strike="noStrike">
                        <a:solidFill>
                          <a:srgbClr val="000000"/>
                        </a:solidFill>
                        <a:effectLst/>
                        <a:latin typeface="Calibri"/>
                      </a:endParaRPr>
                    </a:p>
                  </a:txBody>
                  <a:tcPr marL="8514" marR="8514" marT="8514" marB="0"/>
                </a:tc>
                <a:tc>
                  <a:txBody>
                    <a:bodyPr/>
                    <a:lstStyle/>
                    <a:p>
                      <a:pPr algn="l" fontAlgn="ctr"/>
                      <a:r>
                        <a:rPr lang="en-US" sz="1800" u="none" strike="noStrike">
                          <a:effectLst/>
                        </a:rPr>
                        <a:t> February &amp; July</a:t>
                      </a:r>
                      <a:endParaRPr lang="en-US" sz="1800" b="0" i="0" u="none" strike="noStrike">
                        <a:solidFill>
                          <a:srgbClr val="000000"/>
                        </a:solidFill>
                        <a:effectLst/>
                        <a:latin typeface="Calibri"/>
                      </a:endParaRPr>
                    </a:p>
                  </a:txBody>
                  <a:tcPr marL="8514" marR="8514" marT="8514" marB="0"/>
                </a:tc>
                <a:extLst>
                  <a:ext uri="{0D108BD9-81ED-4DB2-BD59-A6C34878D82A}">
                    <a16:rowId xmlns:a16="http://schemas.microsoft.com/office/drawing/2014/main" xmlns="" val="10002"/>
                  </a:ext>
                </a:extLst>
              </a:tr>
              <a:tr h="1283419">
                <a:tc>
                  <a:txBody>
                    <a:bodyPr/>
                    <a:lstStyle/>
                    <a:p>
                      <a:pPr algn="ctr" fontAlgn="ctr"/>
                      <a:r>
                        <a:rPr lang="en-US" sz="1800" u="none" strike="noStrike" dirty="0">
                          <a:effectLst/>
                        </a:rPr>
                        <a:t> 2</a:t>
                      </a:r>
                      <a:endParaRPr lang="en-US" sz="1800" b="1" i="0" u="none" strike="noStrike" dirty="0">
                        <a:solidFill>
                          <a:srgbClr val="000000"/>
                        </a:solidFill>
                        <a:effectLst/>
                        <a:latin typeface="Calibri"/>
                      </a:endParaRPr>
                    </a:p>
                  </a:txBody>
                  <a:tcPr marL="8514" marR="8514" marT="8514" marB="0"/>
                </a:tc>
                <a:tc>
                  <a:txBody>
                    <a:bodyPr/>
                    <a:lstStyle/>
                    <a:p>
                      <a:pPr algn="l" fontAlgn="ctr"/>
                      <a:r>
                        <a:rPr lang="en-US" sz="1800" u="none" strike="noStrike" dirty="0">
                          <a:effectLst/>
                        </a:rPr>
                        <a:t>PIHMS, New Plymouth</a:t>
                      </a:r>
                      <a:endParaRPr lang="en-US" sz="1800" b="1" i="0" u="none" strike="noStrike" dirty="0">
                        <a:solidFill>
                          <a:srgbClr val="000000"/>
                        </a:solidFill>
                        <a:effectLst/>
                        <a:latin typeface="Calibri"/>
                      </a:endParaRPr>
                    </a:p>
                  </a:txBody>
                  <a:tcPr marL="8514" marR="8514" marT="8514" marB="0"/>
                </a:tc>
                <a:tc>
                  <a:txBody>
                    <a:bodyPr/>
                    <a:lstStyle/>
                    <a:p>
                      <a:pPr algn="l" fontAlgn="ctr"/>
                      <a:r>
                        <a:rPr lang="en-US" sz="1800" u="none" strike="noStrike" dirty="0">
                          <a:effectLst/>
                        </a:rPr>
                        <a:t>Postgraduate Diploma in Hotel Management (Level 8)</a:t>
                      </a:r>
                      <a:endParaRPr lang="en-US" sz="1800" b="0" i="0" u="none" strike="noStrike" dirty="0">
                        <a:solidFill>
                          <a:srgbClr val="000000"/>
                        </a:solidFill>
                        <a:effectLst/>
                        <a:latin typeface="Calibri"/>
                      </a:endParaRPr>
                    </a:p>
                  </a:txBody>
                  <a:tcPr marL="8514" marR="8514" marT="8514" marB="0"/>
                </a:tc>
                <a:tc>
                  <a:txBody>
                    <a:bodyPr/>
                    <a:lstStyle/>
                    <a:p>
                      <a:pPr algn="l" fontAlgn="ctr"/>
                      <a:r>
                        <a:rPr lang="en-US" sz="1800" u="none" strike="noStrike">
                          <a:effectLst/>
                        </a:rPr>
                        <a:t> 40 weeks study + 6 months paid internship</a:t>
                      </a:r>
                      <a:endParaRPr lang="en-US" sz="1800" b="0" i="0" u="none" strike="noStrike">
                        <a:solidFill>
                          <a:srgbClr val="000000"/>
                        </a:solidFill>
                        <a:effectLst/>
                        <a:latin typeface="Calibri"/>
                      </a:endParaRPr>
                    </a:p>
                  </a:txBody>
                  <a:tcPr marL="8514" marR="8514" marT="8514" marB="0"/>
                </a:tc>
                <a:tc>
                  <a:txBody>
                    <a:bodyPr/>
                    <a:lstStyle/>
                    <a:p>
                      <a:pPr algn="l" fontAlgn="ctr"/>
                      <a:r>
                        <a:rPr lang="en-US" sz="1800" u="none" strike="noStrike" dirty="0">
                          <a:effectLst/>
                        </a:rPr>
                        <a:t> February, April, July &amp; </a:t>
                      </a:r>
                    </a:p>
                    <a:p>
                      <a:pPr algn="l" fontAlgn="ctr"/>
                      <a:r>
                        <a:rPr lang="en-US" sz="1800" u="none" strike="noStrike" dirty="0">
                          <a:effectLst/>
                        </a:rPr>
                        <a:t> September</a:t>
                      </a:r>
                      <a:endParaRPr lang="en-US" sz="1800" b="0" i="0" u="none" strike="noStrike" dirty="0">
                        <a:solidFill>
                          <a:srgbClr val="000000"/>
                        </a:solidFill>
                        <a:effectLst/>
                        <a:latin typeface="Calibri"/>
                      </a:endParaRPr>
                    </a:p>
                  </a:txBody>
                  <a:tcPr marL="8514" marR="8514" marT="8514" marB="0"/>
                </a:tc>
                <a:extLst>
                  <a:ext uri="{0D108BD9-81ED-4DB2-BD59-A6C34878D82A}">
                    <a16:rowId xmlns:a16="http://schemas.microsoft.com/office/drawing/2014/main" xmlns="" val="10004"/>
                  </a:ext>
                </a:extLst>
              </a:tr>
              <a:tr h="1854263">
                <a:tc>
                  <a:txBody>
                    <a:bodyPr/>
                    <a:lstStyle/>
                    <a:p>
                      <a:pPr algn="ctr" fontAlgn="ctr"/>
                      <a:r>
                        <a:rPr lang="en-US" sz="1800" u="none" strike="noStrike" dirty="0">
                          <a:effectLst/>
                        </a:rPr>
                        <a:t> 3</a:t>
                      </a:r>
                      <a:endParaRPr lang="en-US" sz="1800" b="1" i="0" u="none" strike="noStrike" dirty="0">
                        <a:solidFill>
                          <a:srgbClr val="000000"/>
                        </a:solidFill>
                        <a:effectLst/>
                        <a:latin typeface="Calibri"/>
                      </a:endParaRPr>
                    </a:p>
                  </a:txBody>
                  <a:tcPr marL="8514" marR="8514" marT="8514" marB="0"/>
                </a:tc>
                <a:tc>
                  <a:txBody>
                    <a:bodyPr/>
                    <a:lstStyle/>
                    <a:p>
                      <a:pPr algn="l" fontAlgn="ctr"/>
                      <a:r>
                        <a:rPr lang="en-US" sz="1800" u="none" strike="noStrike" dirty="0">
                          <a:effectLst/>
                        </a:rPr>
                        <a:t>Ara Institute</a:t>
                      </a:r>
                      <a:r>
                        <a:rPr lang="en-US" sz="1800" u="none" strike="noStrike" baseline="0" dirty="0">
                          <a:effectLst/>
                        </a:rPr>
                        <a:t> of Canterbury,</a:t>
                      </a:r>
                    </a:p>
                    <a:p>
                      <a:pPr algn="l" fontAlgn="ctr"/>
                      <a:r>
                        <a:rPr lang="en-US" sz="1800" u="none" strike="noStrike" dirty="0">
                          <a:effectLst/>
                        </a:rPr>
                        <a:t>Christchurch</a:t>
                      </a:r>
                      <a:endParaRPr lang="en-US" sz="1800" b="1" i="0" u="none" strike="noStrike" dirty="0">
                        <a:solidFill>
                          <a:srgbClr val="000000"/>
                        </a:solidFill>
                        <a:effectLst/>
                        <a:latin typeface="Calibri"/>
                      </a:endParaRPr>
                    </a:p>
                  </a:txBody>
                  <a:tcPr marL="8514" marR="8514" marT="8514" marB="0"/>
                </a:tc>
                <a:tc>
                  <a:txBody>
                    <a:bodyPr/>
                    <a:lstStyle/>
                    <a:p>
                      <a:pPr algn="l" fontAlgn="ctr"/>
                      <a:r>
                        <a:rPr lang="en-US" sz="1800" u="none" strike="noStrike" dirty="0">
                          <a:effectLst/>
                        </a:rPr>
                        <a:t>All Graduate Diplomas (Level 7)</a:t>
                      </a:r>
                      <a:endParaRPr lang="en-US" sz="1800" b="0" i="0" u="none" strike="noStrike" dirty="0">
                        <a:solidFill>
                          <a:srgbClr val="000000"/>
                        </a:solidFill>
                        <a:effectLst/>
                        <a:latin typeface="Calibri"/>
                      </a:endParaRPr>
                    </a:p>
                  </a:txBody>
                  <a:tcPr marL="8514" marR="8514" marT="8514" marB="0"/>
                </a:tc>
                <a:tc>
                  <a:txBody>
                    <a:bodyPr/>
                    <a:lstStyle/>
                    <a:p>
                      <a:pPr algn="l" fontAlgn="ctr"/>
                      <a:r>
                        <a:rPr lang="en-US" sz="1800" u="none" strike="noStrike" dirty="0">
                          <a:effectLst/>
                        </a:rPr>
                        <a:t>12 months course includes  estimated 450 hours of internship</a:t>
                      </a:r>
                      <a:endParaRPr lang="en-US" sz="1800" b="0" i="0" u="none" strike="noStrike" dirty="0">
                        <a:solidFill>
                          <a:srgbClr val="000000"/>
                        </a:solidFill>
                        <a:effectLst/>
                        <a:latin typeface="Calibri"/>
                      </a:endParaRPr>
                    </a:p>
                  </a:txBody>
                  <a:tcPr marL="8514" marR="8514" marT="8514" marB="0"/>
                </a:tc>
                <a:tc>
                  <a:txBody>
                    <a:bodyPr/>
                    <a:lstStyle/>
                    <a:p>
                      <a:pPr algn="l" fontAlgn="ctr"/>
                      <a:r>
                        <a:rPr lang="en-US" sz="1800" u="none" strike="noStrike" dirty="0">
                          <a:effectLst/>
                        </a:rPr>
                        <a:t> February &amp; July</a:t>
                      </a:r>
                      <a:endParaRPr lang="en-US" sz="1800" b="0" i="0" u="none" strike="noStrike" dirty="0">
                        <a:solidFill>
                          <a:srgbClr val="000000"/>
                        </a:solidFill>
                        <a:effectLst/>
                        <a:latin typeface="Calibri"/>
                      </a:endParaRPr>
                    </a:p>
                  </a:txBody>
                  <a:tcPr marL="8514" marR="8514" marT="8514" marB="0"/>
                </a:tc>
                <a:extLst>
                  <a:ext uri="{0D108BD9-81ED-4DB2-BD59-A6C34878D82A}">
                    <a16:rowId xmlns:a16="http://schemas.microsoft.com/office/drawing/2014/main" xmlns="" val="10005"/>
                  </a:ext>
                </a:extLst>
              </a:tr>
              <a:tr h="1158236">
                <a:tc>
                  <a:txBody>
                    <a:bodyPr/>
                    <a:lstStyle/>
                    <a:p>
                      <a:pPr algn="ctr" fontAlgn="ctr"/>
                      <a:r>
                        <a:rPr lang="en-US" sz="1800" u="none" strike="noStrike" dirty="0">
                          <a:effectLst/>
                        </a:rPr>
                        <a:t> 4</a:t>
                      </a:r>
                      <a:endParaRPr lang="en-US" sz="1800" b="1" i="0" u="none" strike="noStrike" dirty="0">
                        <a:solidFill>
                          <a:srgbClr val="000000"/>
                        </a:solidFill>
                        <a:effectLst/>
                        <a:latin typeface="Calibri"/>
                      </a:endParaRPr>
                    </a:p>
                  </a:txBody>
                  <a:tcPr marL="8514" marR="8514" marT="8514" marB="0"/>
                </a:tc>
                <a:tc>
                  <a:txBody>
                    <a:bodyPr/>
                    <a:lstStyle/>
                    <a:p>
                      <a:pPr algn="l" fontAlgn="ctr"/>
                      <a:r>
                        <a:rPr lang="en-US" sz="1800" u="none" strike="noStrike" dirty="0">
                          <a:effectLst/>
                        </a:rPr>
                        <a:t>WITT, New Plymouth</a:t>
                      </a:r>
                      <a:endParaRPr lang="en-US" sz="1800" b="1" i="0" u="none" strike="noStrike" dirty="0">
                        <a:solidFill>
                          <a:srgbClr val="000000"/>
                        </a:solidFill>
                        <a:effectLst/>
                        <a:latin typeface="Calibri"/>
                      </a:endParaRPr>
                    </a:p>
                  </a:txBody>
                  <a:tcPr marL="8514" marR="8514" marT="8514" marB="0"/>
                </a:tc>
                <a:tc>
                  <a:txBody>
                    <a:bodyPr/>
                    <a:lstStyle/>
                    <a:p>
                      <a:pPr algn="l" fontAlgn="ctr"/>
                      <a:r>
                        <a:rPr lang="en-US" sz="1800" u="none" strike="noStrike" dirty="0">
                          <a:effectLst/>
                        </a:rPr>
                        <a:t>Diploma in Professional Cookery  </a:t>
                      </a:r>
                    </a:p>
                    <a:p>
                      <a:pPr algn="l" fontAlgn="ctr"/>
                      <a:r>
                        <a:rPr lang="en-US" sz="1800" u="none" strike="noStrike" dirty="0">
                          <a:effectLst/>
                        </a:rPr>
                        <a:t>(Level 5)</a:t>
                      </a:r>
                      <a:endParaRPr lang="en-US" sz="1800" b="0" i="0" u="none" strike="noStrike" dirty="0">
                        <a:solidFill>
                          <a:srgbClr val="000000"/>
                        </a:solidFill>
                        <a:effectLst/>
                        <a:latin typeface="Calibri"/>
                      </a:endParaRPr>
                    </a:p>
                  </a:txBody>
                  <a:tcPr marL="8514" marR="8514" marT="8514" marB="0"/>
                </a:tc>
                <a:tc>
                  <a:txBody>
                    <a:bodyPr/>
                    <a:lstStyle/>
                    <a:p>
                      <a:pPr algn="l" fontAlgn="ctr"/>
                      <a:r>
                        <a:rPr lang="en-US" sz="1800" u="none" strike="noStrike">
                          <a:effectLst/>
                        </a:rPr>
                        <a:t>18 months course includes 100 hours internship</a:t>
                      </a:r>
                      <a:endParaRPr lang="en-US" sz="1800" b="0" i="0" u="none" strike="noStrike">
                        <a:solidFill>
                          <a:srgbClr val="000000"/>
                        </a:solidFill>
                        <a:effectLst/>
                        <a:latin typeface="Calibri"/>
                      </a:endParaRPr>
                    </a:p>
                  </a:txBody>
                  <a:tcPr marL="8514" marR="8514" marT="8514" marB="0"/>
                </a:tc>
                <a:tc>
                  <a:txBody>
                    <a:bodyPr/>
                    <a:lstStyle/>
                    <a:p>
                      <a:pPr algn="l" fontAlgn="ctr"/>
                      <a:r>
                        <a:rPr lang="en-US" sz="1800" u="none" strike="noStrike" dirty="0">
                          <a:effectLst/>
                        </a:rPr>
                        <a:t>February,  July &amp; October</a:t>
                      </a:r>
                      <a:endParaRPr lang="en-US" sz="1800" b="0" i="0" u="none" strike="noStrike" dirty="0">
                        <a:solidFill>
                          <a:srgbClr val="000000"/>
                        </a:solidFill>
                        <a:effectLst/>
                        <a:latin typeface="Calibri"/>
                      </a:endParaRPr>
                    </a:p>
                  </a:txBody>
                  <a:tcPr marL="8514" marR="8514" marT="8514" marB="0"/>
                </a:tc>
                <a:extLst>
                  <a:ext uri="{0D108BD9-81ED-4DB2-BD59-A6C34878D82A}">
                    <a16:rowId xmlns:a16="http://schemas.microsoft.com/office/drawing/2014/main" xmlns="" val="10006"/>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8270" y="210751"/>
            <a:ext cx="7621488" cy="461665"/>
          </a:xfrm>
          <a:prstGeom prst="rect">
            <a:avLst/>
          </a:prstGeom>
          <a:noFill/>
        </p:spPr>
        <p:txBody>
          <a:bodyPr wrap="square" rtlCol="0">
            <a:spAutoFit/>
          </a:bodyPr>
          <a:lstStyle/>
          <a:p>
            <a:r>
              <a:rPr lang="en-US" sz="2400" b="1" dirty="0">
                <a:latin typeface="Calibri"/>
                <a:cs typeface="Calibri"/>
              </a:rPr>
              <a:t>Chart for Comparison of Scores of IELTS/TOEFL iBT/PTE</a:t>
            </a:r>
          </a:p>
        </p:txBody>
      </p:sp>
      <p:graphicFrame>
        <p:nvGraphicFramePr>
          <p:cNvPr id="3" name="Table 2"/>
          <p:cNvGraphicFramePr>
            <a:graphicFrameLocks noGrp="1"/>
          </p:cNvGraphicFramePr>
          <p:nvPr>
            <p:extLst>
              <p:ext uri="{D42A27DB-BD31-4B8C-83A1-F6EECF244321}">
                <p14:modId xmlns:p14="http://schemas.microsoft.com/office/powerpoint/2010/main" xmlns="" val="4266464265"/>
              </p:ext>
            </p:extLst>
          </p:nvPr>
        </p:nvGraphicFramePr>
        <p:xfrm>
          <a:off x="532085" y="980185"/>
          <a:ext cx="12626354" cy="6197697"/>
        </p:xfrm>
        <a:graphic>
          <a:graphicData uri="http://schemas.openxmlformats.org/drawingml/2006/table">
            <a:tbl>
              <a:tblPr>
                <a:tableStyleId>{5C22544A-7EE6-4342-B048-85BDC9FD1C3A}</a:tableStyleId>
              </a:tblPr>
              <a:tblGrid>
                <a:gridCol w="3330240">
                  <a:extLst>
                    <a:ext uri="{9D8B030D-6E8A-4147-A177-3AD203B41FA5}">
                      <a16:colId xmlns:a16="http://schemas.microsoft.com/office/drawing/2014/main" xmlns="" val="20000"/>
                    </a:ext>
                  </a:extLst>
                </a:gridCol>
                <a:gridCol w="2892544">
                  <a:extLst>
                    <a:ext uri="{9D8B030D-6E8A-4147-A177-3AD203B41FA5}">
                      <a16:colId xmlns:a16="http://schemas.microsoft.com/office/drawing/2014/main" xmlns="" val="20001"/>
                    </a:ext>
                  </a:extLst>
                </a:gridCol>
                <a:gridCol w="3254111">
                  <a:extLst>
                    <a:ext uri="{9D8B030D-6E8A-4147-A177-3AD203B41FA5}">
                      <a16:colId xmlns:a16="http://schemas.microsoft.com/office/drawing/2014/main" xmlns="" val="20002"/>
                    </a:ext>
                  </a:extLst>
                </a:gridCol>
                <a:gridCol w="3149459">
                  <a:extLst>
                    <a:ext uri="{9D8B030D-6E8A-4147-A177-3AD203B41FA5}">
                      <a16:colId xmlns:a16="http://schemas.microsoft.com/office/drawing/2014/main" xmlns="" val="20003"/>
                    </a:ext>
                  </a:extLst>
                </a:gridCol>
              </a:tblGrid>
              <a:tr h="811535">
                <a:tc>
                  <a:txBody>
                    <a:bodyPr/>
                    <a:lstStyle/>
                    <a:p>
                      <a:pPr algn="ctr" fontAlgn="ctr"/>
                      <a:r>
                        <a:rPr lang="en-US" sz="1800" b="1" u="none" strike="noStrike">
                          <a:effectLst/>
                        </a:rPr>
                        <a:t>Program Level</a:t>
                      </a:r>
                      <a:endParaRPr lang="en-US" sz="1800" b="1" i="0" u="none" strike="noStrike">
                        <a:solidFill>
                          <a:srgbClr val="333333"/>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800" b="1" u="none" strike="noStrike">
                          <a:effectLst/>
                        </a:rPr>
                        <a:t>IELTS test</a:t>
                      </a:r>
                      <a:endParaRPr lang="en-US" sz="1800" b="1" i="0" u="none" strike="noStrike">
                        <a:solidFill>
                          <a:srgbClr val="333333"/>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800" b="1" u="none" strike="noStrike">
                          <a:effectLst/>
                        </a:rPr>
                        <a:t>TOEFL Internet-based (iBT)</a:t>
                      </a:r>
                      <a:endParaRPr lang="en-US" sz="1800" b="1" i="0" u="none" strike="noStrike">
                        <a:solidFill>
                          <a:srgbClr val="333333"/>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800" b="1" u="none" strike="noStrike">
                          <a:effectLst/>
                        </a:rPr>
                        <a:t>Pearson Test of English (Academic)</a:t>
                      </a:r>
                      <a:endParaRPr lang="en-US" sz="1800" b="1" i="0" u="none" strike="noStrike">
                        <a:solidFill>
                          <a:srgbClr val="333333"/>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0"/>
                  </a:ext>
                </a:extLst>
              </a:tr>
              <a:tr h="593721">
                <a:tc>
                  <a:txBody>
                    <a:bodyPr/>
                    <a:lstStyle/>
                    <a:p>
                      <a:pPr algn="l" fontAlgn="ctr"/>
                      <a:r>
                        <a:rPr lang="en-US" sz="1800" b="1" u="none" strike="noStrike">
                          <a:effectLst/>
                        </a:rPr>
                        <a:t>Diploma at Level 6 </a:t>
                      </a:r>
                      <a:endParaRPr lang="en-US" sz="1800" b="1" i="0" u="none" strike="noStrike">
                        <a:solidFill>
                          <a:srgbClr val="333333"/>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a:txBody>
                    <a:bodyPr/>
                    <a:lstStyle/>
                    <a:p>
                      <a:pPr algn="l" fontAlgn="ctr"/>
                      <a:endParaRPr lang="en-US" sz="1800" u="none" strike="noStrike">
                        <a:effectLst/>
                      </a:endParaRPr>
                    </a:p>
                    <a:p>
                      <a:pPr algn="l" fontAlgn="ctr"/>
                      <a:r>
                        <a:rPr lang="en-US" sz="1800" u="none" strike="noStrike">
                          <a:effectLst/>
                        </a:rPr>
                        <a:t>Academic score of 6.0 with no band lower than 5.5</a:t>
                      </a:r>
                      <a:endParaRPr lang="en-US" sz="1800" b="0" i="0" u="none" strike="noStrike">
                        <a:solidFill>
                          <a:srgbClr val="333333"/>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a:txBody>
                    <a:bodyPr/>
                    <a:lstStyle/>
                    <a:p>
                      <a:pPr algn="l" fontAlgn="ctr"/>
                      <a:endParaRPr lang="en-US" sz="1800" u="none" strike="noStrike">
                        <a:effectLst/>
                      </a:endParaRPr>
                    </a:p>
                    <a:p>
                      <a:pPr algn="l" fontAlgn="ctr"/>
                      <a:r>
                        <a:rPr lang="en-US" sz="1800" u="none" strike="noStrike">
                          <a:effectLst/>
                        </a:rPr>
                        <a:t>Score of 79  (with a writing score of 20)</a:t>
                      </a:r>
                      <a:endParaRPr lang="en-US" sz="1800" b="0" i="0" u="none" strike="noStrike">
                        <a:solidFill>
                          <a:srgbClr val="333333"/>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a:txBody>
                    <a:bodyPr/>
                    <a:lstStyle/>
                    <a:p>
                      <a:pPr algn="l" fontAlgn="ctr"/>
                      <a:r>
                        <a:rPr lang="en-US" sz="1800" u="none" strike="noStrike">
                          <a:effectLst/>
                        </a:rPr>
                        <a:t>PTE (Academic) score of 51</a:t>
                      </a:r>
                      <a:endParaRPr lang="en-US" sz="1800" b="0" i="0" u="none" strike="noStrike">
                        <a:solidFill>
                          <a:srgbClr val="333333"/>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3"/>
                  </a:ext>
                </a:extLst>
              </a:tr>
              <a:tr h="490799">
                <a:tc>
                  <a:txBody>
                    <a:bodyPr/>
                    <a:lstStyle/>
                    <a:p>
                      <a:pPr algn="l" fontAlgn="ctr"/>
                      <a:r>
                        <a:rPr lang="en-US" sz="1800" b="1" u="none" strike="noStrike">
                          <a:effectLst/>
                        </a:rPr>
                        <a:t>Bachelor</a:t>
                      </a:r>
                      <a:r>
                        <a:rPr lang="en-US" sz="1800" b="1" u="none" strike="noStrike" baseline="0">
                          <a:effectLst/>
                        </a:rPr>
                        <a:t> </a:t>
                      </a:r>
                      <a:r>
                        <a:rPr lang="en-US" sz="1800" b="1" u="none" strike="noStrike">
                          <a:effectLst/>
                        </a:rPr>
                        <a:t>Degree at Level 7</a:t>
                      </a:r>
                      <a:endParaRPr lang="en-US" sz="1800" b="1" i="0" u="none" strike="noStrike">
                        <a:solidFill>
                          <a:srgbClr val="333333"/>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xmlns="" val="10004"/>
                  </a:ext>
                </a:extLst>
              </a:tr>
              <a:tr h="774126">
                <a:tc>
                  <a:txBody>
                    <a:bodyPr/>
                    <a:lstStyle/>
                    <a:p>
                      <a:pPr algn="l" fontAlgn="ctr"/>
                      <a:r>
                        <a:rPr lang="en-US" sz="1800" b="1" u="none" strike="noStrike" dirty="0">
                          <a:effectLst/>
                        </a:rPr>
                        <a:t>Graduate Diploma at Level 7</a:t>
                      </a:r>
                      <a:endParaRPr lang="en-US" sz="1800" b="1" i="0" u="none" strike="noStrike" dirty="0">
                        <a:solidFill>
                          <a:srgbClr val="333333"/>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xmlns="" val="10005"/>
                  </a:ext>
                </a:extLst>
              </a:tr>
              <a:tr h="858894">
                <a:tc>
                  <a:txBody>
                    <a:bodyPr/>
                    <a:lstStyle/>
                    <a:p>
                      <a:pPr algn="l" fontAlgn="ctr"/>
                      <a:r>
                        <a:rPr lang="en-US" sz="1800" b="1" u="none" strike="noStrike">
                          <a:effectLst/>
                        </a:rPr>
                        <a:t>Bachelor Honours Degree at Level 8</a:t>
                      </a:r>
                      <a:endParaRPr lang="en-US" sz="1800" b="1" i="0" u="none" strike="noStrike">
                        <a:solidFill>
                          <a:srgbClr val="333333"/>
                        </a:solidFill>
                        <a:effectLst/>
                        <a:latin typeface="+mn-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4">
                  <a:txBody>
                    <a:bodyPr/>
                    <a:lstStyle/>
                    <a:p>
                      <a:pPr algn="l" fontAlgn="ctr"/>
                      <a:endParaRPr lang="en-US" sz="1800" u="none" strike="noStrike" dirty="0">
                        <a:effectLst/>
                      </a:endParaRPr>
                    </a:p>
                    <a:p>
                      <a:pPr algn="l" fontAlgn="ctr"/>
                      <a:r>
                        <a:rPr lang="en-US" sz="1800" u="none" strike="noStrike" dirty="0">
                          <a:effectLst/>
                        </a:rPr>
                        <a:t>Academic score of 6.5 with no band lower than 6.0</a:t>
                      </a:r>
                    </a:p>
                    <a:p>
                      <a:pPr algn="l" fontAlgn="ctr"/>
                      <a:endParaRPr lang="en-US" sz="1800" b="0" i="0" u="none" strike="noStrike" dirty="0">
                        <a:solidFill>
                          <a:srgbClr val="333333"/>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4">
                  <a:txBody>
                    <a:bodyPr/>
                    <a:lstStyle/>
                    <a:p>
                      <a:pPr algn="l" fontAlgn="ctr"/>
                      <a:r>
                        <a:rPr lang="en-US" sz="1800" u="none" strike="noStrike" dirty="0">
                          <a:effectLst/>
                        </a:rPr>
                        <a:t>Score of  90 (with a writing score of 21)</a:t>
                      </a:r>
                      <a:endParaRPr lang="en-US" sz="1800" b="0" i="0" u="none" strike="noStrike" dirty="0">
                        <a:solidFill>
                          <a:srgbClr val="333333"/>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4">
                  <a:txBody>
                    <a:bodyPr/>
                    <a:lstStyle/>
                    <a:p>
                      <a:pPr algn="l" fontAlgn="ctr"/>
                      <a:r>
                        <a:rPr lang="en-US" sz="1800" u="none" strike="noStrike">
                          <a:effectLst/>
                        </a:rPr>
                        <a:t>PTE (Academic) score of 59</a:t>
                      </a:r>
                      <a:endParaRPr lang="en-US" sz="1800" b="0" i="0" u="none" strike="noStrike">
                        <a:solidFill>
                          <a:srgbClr val="333333"/>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6"/>
                  </a:ext>
                </a:extLst>
              </a:tr>
              <a:tr h="950834">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800" b="1" u="none" strike="noStrike">
                          <a:effectLst/>
                        </a:rPr>
                        <a:t>Post-graduate Diploma  Level 8</a:t>
                      </a:r>
                      <a:endParaRPr lang="en-US" sz="1800" b="1" i="0" u="none" strike="noStrike">
                        <a:solidFill>
                          <a:srgbClr val="333333"/>
                        </a:solidFill>
                        <a:effectLst/>
                        <a:latin typeface="+mn-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xmlns="" val="10007"/>
                  </a:ext>
                </a:extLst>
              </a:tr>
              <a:tr h="858894">
                <a:tc>
                  <a:txBody>
                    <a:bodyPr/>
                    <a:lstStyle/>
                    <a:p>
                      <a:pPr algn="l" fontAlgn="ctr"/>
                      <a:r>
                        <a:rPr lang="en-US" sz="1800" b="1" u="none" strike="noStrike">
                          <a:effectLst/>
                        </a:rPr>
                        <a:t>Masters Degree at Level 9</a:t>
                      </a:r>
                      <a:endParaRPr lang="en-US" sz="1800" b="1" i="0" u="none" strike="noStrike">
                        <a:solidFill>
                          <a:srgbClr val="333333"/>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xmlns="" val="10008"/>
                  </a:ext>
                </a:extLst>
              </a:tr>
              <a:tr h="858894">
                <a:tc>
                  <a:txBody>
                    <a:bodyPr/>
                    <a:lstStyle/>
                    <a:p>
                      <a:pPr algn="l" fontAlgn="ctr"/>
                      <a:r>
                        <a:rPr lang="en-US" sz="1800" b="1" u="none" strike="noStrike" kern="1200" dirty="0">
                          <a:solidFill>
                            <a:schemeClr val="dk1"/>
                          </a:solidFill>
                          <a:effectLst/>
                          <a:latin typeface="+mn-lt"/>
                          <a:ea typeface="+mn-ea"/>
                          <a:cs typeface="+mn-cs"/>
                        </a:rPr>
                        <a:t>Doctoral Degree at Level 10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xmlns="" val="10009"/>
                  </a:ext>
                </a:extLst>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2C1BED4B-07A6-27C7-B4AC-FFB169250CCC}"/>
              </a:ext>
            </a:extLst>
          </p:cNvPr>
          <p:cNvSpPr txBox="1"/>
          <p:nvPr/>
        </p:nvSpPr>
        <p:spPr>
          <a:xfrm>
            <a:off x="441971" y="0"/>
            <a:ext cx="9917511" cy="584775"/>
          </a:xfrm>
          <a:prstGeom prst="rect">
            <a:avLst/>
          </a:prstGeom>
          <a:noFill/>
        </p:spPr>
        <p:txBody>
          <a:bodyPr wrap="square" lIns="91440" tIns="45720" rIns="91440" bIns="45720" rtlCol="0" anchor="t">
            <a:spAutoFit/>
          </a:bodyPr>
          <a:lstStyle/>
          <a:p>
            <a:pPr defTabSz="914400">
              <a:defRPr/>
            </a:pPr>
            <a:r>
              <a:rPr kumimoji="0" lang="en-US" sz="3200" b="1" i="0" u="none" strike="noStrike" kern="1200" cap="none" spc="0" normalizeH="0" baseline="0" noProof="0" dirty="0">
                <a:ln>
                  <a:noFill/>
                </a:ln>
                <a:solidFill>
                  <a:prstClr val="black"/>
                </a:solidFill>
                <a:effectLst/>
                <a:uLnTx/>
                <a:uFillTx/>
                <a:latin typeface="+mj-lt"/>
                <a:ea typeface="Verdana"/>
                <a:cs typeface="Verdana" panose="020B0604030504040204" pitchFamily="34" charset="0"/>
              </a:rPr>
              <a:t>Application </a:t>
            </a:r>
            <a:r>
              <a:rPr lang="en-US" sz="3200" b="1" dirty="0">
                <a:solidFill>
                  <a:prstClr val="black"/>
                </a:solidFill>
                <a:latin typeface="+mj-lt"/>
                <a:ea typeface="Verdana"/>
                <a:cs typeface="Verdana" panose="020B0604030504040204" pitchFamily="34" charset="0"/>
              </a:rPr>
              <a:t>&amp;</a:t>
            </a:r>
            <a:r>
              <a:rPr kumimoji="0" lang="en-US" sz="3200" b="1" i="0" u="none" strike="noStrike" kern="1200" cap="none" spc="0" normalizeH="0" baseline="0" noProof="0" dirty="0">
                <a:ln>
                  <a:noFill/>
                </a:ln>
                <a:solidFill>
                  <a:prstClr val="black"/>
                </a:solidFill>
                <a:effectLst/>
                <a:uLnTx/>
                <a:uFillTx/>
                <a:latin typeface="+mj-lt"/>
                <a:ea typeface="Verdana"/>
                <a:cs typeface="Verdana" panose="020B0604030504040204" pitchFamily="34" charset="0"/>
              </a:rPr>
              <a:t> Visa Process</a:t>
            </a:r>
          </a:p>
        </p:txBody>
      </p:sp>
      <p:pic>
        <p:nvPicPr>
          <p:cNvPr id="3" name="Picture 2" descr="Graphical user interface, application&#10;&#10;Description automatically generated">
            <a:extLst>
              <a:ext uri="{FF2B5EF4-FFF2-40B4-BE49-F238E27FC236}">
                <a16:creationId xmlns:a16="http://schemas.microsoft.com/office/drawing/2014/main" xmlns="" id="{10AE0378-0C58-5A8F-E6B9-A1680C9BB0CE}"/>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l="9483" t="-607" r="9591" b="13563"/>
          <a:stretch/>
        </p:blipFill>
        <p:spPr>
          <a:xfrm>
            <a:off x="1293543" y="1067402"/>
            <a:ext cx="11050858" cy="5634482"/>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2F05801E-92A2-A634-B9DE-CC495679B6B3}"/>
              </a:ext>
            </a:extLst>
          </p:cNvPr>
          <p:cNvSpPr txBox="1"/>
          <p:nvPr/>
        </p:nvSpPr>
        <p:spPr>
          <a:xfrm>
            <a:off x="493442" y="116417"/>
            <a:ext cx="6897028" cy="461665"/>
          </a:xfrm>
          <a:prstGeom prst="rect">
            <a:avLst/>
          </a:prstGeom>
          <a:noFill/>
        </p:spPr>
        <p:txBody>
          <a:bodyPr wrap="square">
            <a:spAutoFit/>
          </a:bodyPr>
          <a:lstStyle/>
          <a:p>
            <a:r>
              <a:rPr lang="en-US" sz="2400" b="1" dirty="0">
                <a:ea typeface="Verdana" panose="020B0604030504040204" pitchFamily="34" charset="0"/>
                <a:cs typeface="Verdana" panose="020B0604030504040204" pitchFamily="34" charset="0"/>
              </a:rPr>
              <a:t>Application &amp; Visa Process</a:t>
            </a:r>
          </a:p>
        </p:txBody>
      </p:sp>
      <p:grpSp>
        <p:nvGrpSpPr>
          <p:cNvPr id="3" name="Group 2">
            <a:extLst>
              <a:ext uri="{FF2B5EF4-FFF2-40B4-BE49-F238E27FC236}">
                <a16:creationId xmlns:a16="http://schemas.microsoft.com/office/drawing/2014/main" xmlns="" id="{EB6AEF7F-F0C3-979A-244B-69DA69359E34}"/>
              </a:ext>
            </a:extLst>
          </p:cNvPr>
          <p:cNvGrpSpPr/>
          <p:nvPr/>
        </p:nvGrpSpPr>
        <p:grpSpPr>
          <a:xfrm>
            <a:off x="804523" y="952427"/>
            <a:ext cx="12543486" cy="5854846"/>
            <a:chOff x="598271" y="1585131"/>
            <a:chExt cx="10983941" cy="5076768"/>
          </a:xfrm>
        </p:grpSpPr>
        <p:sp>
          <p:nvSpPr>
            <p:cNvPr id="4" name="Arrow: Right 6">
              <a:extLst>
                <a:ext uri="{FF2B5EF4-FFF2-40B4-BE49-F238E27FC236}">
                  <a16:creationId xmlns:a16="http://schemas.microsoft.com/office/drawing/2014/main" xmlns="" id="{23447607-3251-F488-29AB-3C45F1D18CFD}"/>
                </a:ext>
              </a:extLst>
            </p:cNvPr>
            <p:cNvSpPr/>
            <p:nvPr/>
          </p:nvSpPr>
          <p:spPr>
            <a:xfrm>
              <a:off x="6867153" y="1862991"/>
              <a:ext cx="851656" cy="178863"/>
            </a:xfrm>
            <a:prstGeom prst="rightArrow">
              <a:avLst/>
            </a:prstGeom>
            <a:solidFill>
              <a:srgbClr val="226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solidFill>
                  <a:srgbClr val="0E5AA5"/>
                </a:solidFill>
              </a:endParaRPr>
            </a:p>
          </p:txBody>
        </p:sp>
        <p:sp>
          <p:nvSpPr>
            <p:cNvPr id="5" name="Rectangle 4">
              <a:extLst>
                <a:ext uri="{FF2B5EF4-FFF2-40B4-BE49-F238E27FC236}">
                  <a16:creationId xmlns:a16="http://schemas.microsoft.com/office/drawing/2014/main" xmlns="" id="{0E8438DE-4A2E-5FDB-E64D-AB549C265880}"/>
                </a:ext>
              </a:extLst>
            </p:cNvPr>
            <p:cNvSpPr/>
            <p:nvPr/>
          </p:nvSpPr>
          <p:spPr>
            <a:xfrm>
              <a:off x="7290629" y="5240466"/>
              <a:ext cx="4291583" cy="142143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285750" indent="-285750">
                <a:buFont typeface="Wingdings" panose="05000000000000000000" pitchFamily="2" charset="2"/>
                <a:buChar char="Ø"/>
              </a:pPr>
              <a:r>
                <a:rPr lang="en-IN" sz="1600" dirty="0"/>
                <a:t>Transfer tuition fees to institution and provide evidence of  transfer of funds</a:t>
              </a:r>
            </a:p>
            <a:p>
              <a:pPr marL="285750" indent="-285750">
                <a:buFont typeface="Wingdings" panose="05000000000000000000" pitchFamily="2" charset="2"/>
                <a:buChar char="Ø"/>
              </a:pPr>
              <a:r>
                <a:rPr lang="en-IN" sz="1600" dirty="0"/>
                <a:t>Open an FTS account with ANZ bank and transfer the Living expenses 	</a:t>
              </a:r>
            </a:p>
            <a:p>
              <a:pPr marL="285750" indent="-285750">
                <a:buFont typeface="Wingdings" panose="05000000000000000000" pitchFamily="2" charset="2"/>
                <a:buChar char="Ø"/>
              </a:pPr>
              <a:r>
                <a:rPr lang="en-IN" sz="1600" dirty="0"/>
                <a:t>Get E-visa</a:t>
              </a:r>
            </a:p>
          </p:txBody>
        </p:sp>
        <p:sp>
          <p:nvSpPr>
            <p:cNvPr id="6" name="Rectangle 5">
              <a:extLst>
                <a:ext uri="{FF2B5EF4-FFF2-40B4-BE49-F238E27FC236}">
                  <a16:creationId xmlns:a16="http://schemas.microsoft.com/office/drawing/2014/main" xmlns="" id="{50AD278E-59CC-50AE-73A3-3397DBF95C4D}"/>
                </a:ext>
              </a:extLst>
            </p:cNvPr>
            <p:cNvSpPr/>
            <p:nvPr/>
          </p:nvSpPr>
          <p:spPr>
            <a:xfrm>
              <a:off x="1126624" y="1585131"/>
              <a:ext cx="2945423" cy="52445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IN" sz="1600" dirty="0"/>
                <a:t>Application is received on Course Finder  </a:t>
              </a:r>
            </a:p>
          </p:txBody>
        </p:sp>
        <p:sp>
          <p:nvSpPr>
            <p:cNvPr id="7" name="Rectangle 6">
              <a:extLst>
                <a:ext uri="{FF2B5EF4-FFF2-40B4-BE49-F238E27FC236}">
                  <a16:creationId xmlns:a16="http://schemas.microsoft.com/office/drawing/2014/main" xmlns="" id="{F5223215-4ACE-D64B-A45B-4F16EC006BCD}"/>
                </a:ext>
              </a:extLst>
            </p:cNvPr>
            <p:cNvSpPr/>
            <p:nvPr/>
          </p:nvSpPr>
          <p:spPr>
            <a:xfrm>
              <a:off x="1126625" y="2629085"/>
              <a:ext cx="2945423" cy="74636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lnSpc>
                  <a:spcPts val="2049"/>
                </a:lnSpc>
              </a:pPr>
              <a:r>
                <a:rPr lang="en-CA" sz="1600" dirty="0">
                  <a:solidFill>
                    <a:schemeClr val="tx1">
                      <a:lumMod val="95000"/>
                      <a:lumOff val="5000"/>
                    </a:schemeClr>
                  </a:solidFill>
                  <a:cs typeface="Calibri"/>
                </a:rPr>
                <a:t>Application will be reviewed </a:t>
              </a:r>
            </a:p>
          </p:txBody>
        </p:sp>
        <p:sp>
          <p:nvSpPr>
            <p:cNvPr id="8" name="Arrow: Down 10">
              <a:extLst>
                <a:ext uri="{FF2B5EF4-FFF2-40B4-BE49-F238E27FC236}">
                  <a16:creationId xmlns:a16="http://schemas.microsoft.com/office/drawing/2014/main" xmlns="" id="{AF19526E-120A-1E57-1196-46845300F3B8}"/>
                </a:ext>
              </a:extLst>
            </p:cNvPr>
            <p:cNvSpPr/>
            <p:nvPr/>
          </p:nvSpPr>
          <p:spPr>
            <a:xfrm>
              <a:off x="2527326" y="2109586"/>
              <a:ext cx="111465" cy="499976"/>
            </a:xfrm>
            <a:prstGeom prst="downArrow">
              <a:avLst/>
            </a:prstGeom>
            <a:solidFill>
              <a:srgbClr val="226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dirty="0">
                <a:solidFill>
                  <a:srgbClr val="C00000"/>
                </a:solidFill>
                <a:highlight>
                  <a:srgbClr val="800080"/>
                </a:highlight>
              </a:endParaRPr>
            </a:p>
          </p:txBody>
        </p:sp>
        <p:sp>
          <p:nvSpPr>
            <p:cNvPr id="9" name="Arrow: Down 11">
              <a:extLst>
                <a:ext uri="{FF2B5EF4-FFF2-40B4-BE49-F238E27FC236}">
                  <a16:creationId xmlns:a16="http://schemas.microsoft.com/office/drawing/2014/main" xmlns="" id="{5B3BB63C-D09B-2410-2E33-769DFFDF9CA8}"/>
                </a:ext>
              </a:extLst>
            </p:cNvPr>
            <p:cNvSpPr/>
            <p:nvPr/>
          </p:nvSpPr>
          <p:spPr>
            <a:xfrm flipH="1">
              <a:off x="2520791" y="3388971"/>
              <a:ext cx="124537" cy="488815"/>
            </a:xfrm>
            <a:prstGeom prst="downArrow">
              <a:avLst/>
            </a:prstGeom>
            <a:solidFill>
              <a:srgbClr val="226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solidFill>
                  <a:srgbClr val="0E5AA5"/>
                </a:solidFill>
              </a:endParaRPr>
            </a:p>
          </p:txBody>
        </p:sp>
        <p:sp>
          <p:nvSpPr>
            <p:cNvPr id="10" name="Arrow: Right 12">
              <a:extLst>
                <a:ext uri="{FF2B5EF4-FFF2-40B4-BE49-F238E27FC236}">
                  <a16:creationId xmlns:a16="http://schemas.microsoft.com/office/drawing/2014/main" xmlns="" id="{982A95F8-0BB5-24C1-851B-ACE2F5AA61C9}"/>
                </a:ext>
              </a:extLst>
            </p:cNvPr>
            <p:cNvSpPr/>
            <p:nvPr/>
          </p:nvSpPr>
          <p:spPr>
            <a:xfrm>
              <a:off x="4086927" y="2922086"/>
              <a:ext cx="604653" cy="128114"/>
            </a:xfrm>
            <a:prstGeom prst="rightArrow">
              <a:avLst/>
            </a:prstGeom>
            <a:solidFill>
              <a:srgbClr val="226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solidFill>
                  <a:srgbClr val="0E5AA5"/>
                </a:solidFill>
              </a:endParaRPr>
            </a:p>
          </p:txBody>
        </p:sp>
        <p:sp>
          <p:nvSpPr>
            <p:cNvPr id="11" name="Rectangle 10">
              <a:extLst>
                <a:ext uri="{FF2B5EF4-FFF2-40B4-BE49-F238E27FC236}">
                  <a16:creationId xmlns:a16="http://schemas.microsoft.com/office/drawing/2014/main" xmlns="" id="{ED23312F-DFEE-7FB2-2C99-55B2A1CBE3D7}"/>
                </a:ext>
              </a:extLst>
            </p:cNvPr>
            <p:cNvSpPr/>
            <p:nvPr/>
          </p:nvSpPr>
          <p:spPr>
            <a:xfrm>
              <a:off x="4691581" y="1975916"/>
              <a:ext cx="2033630" cy="172434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nSpc>
                  <a:spcPts val="2115"/>
                </a:lnSpc>
                <a:tabLst>
                  <a:tab pos="410065" algn="l"/>
                </a:tabLst>
              </a:pPr>
              <a:endParaRPr lang="en-CA" sz="1600" dirty="0">
                <a:solidFill>
                  <a:srgbClr val="000000"/>
                </a:solidFill>
                <a:cs typeface="Calibri"/>
              </a:endParaRPr>
            </a:p>
            <a:p>
              <a:pPr algn="ctr">
                <a:lnSpc>
                  <a:spcPts val="2115"/>
                </a:lnSpc>
                <a:tabLst>
                  <a:tab pos="410065" algn="l"/>
                </a:tabLst>
              </a:pPr>
              <a:r>
                <a:rPr lang="en-CA" sz="1600" dirty="0">
                  <a:solidFill>
                    <a:srgbClr val="000000"/>
                  </a:solidFill>
                  <a:cs typeface="Calibri"/>
                </a:rPr>
                <a:t>Pendency if any will be intimated through comments section of Course Finder for completion</a:t>
              </a:r>
            </a:p>
            <a:p>
              <a:pPr algn="ctr"/>
              <a:r>
                <a:rPr lang="en-IN" sz="1600" dirty="0"/>
                <a:t> </a:t>
              </a:r>
            </a:p>
          </p:txBody>
        </p:sp>
        <p:sp>
          <p:nvSpPr>
            <p:cNvPr id="12" name="Rectangle 11">
              <a:extLst>
                <a:ext uri="{FF2B5EF4-FFF2-40B4-BE49-F238E27FC236}">
                  <a16:creationId xmlns:a16="http://schemas.microsoft.com/office/drawing/2014/main" xmlns="" id="{A5C3A8FD-7629-F4A8-9B43-B216D0AD3B88}"/>
                </a:ext>
              </a:extLst>
            </p:cNvPr>
            <p:cNvSpPr/>
            <p:nvPr/>
          </p:nvSpPr>
          <p:spPr>
            <a:xfrm>
              <a:off x="1141504" y="3875430"/>
              <a:ext cx="2945423" cy="77791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lnSpc>
                  <a:spcPts val="2115"/>
                </a:lnSpc>
                <a:tabLst>
                  <a:tab pos="1315037" algn="l"/>
                </a:tabLst>
              </a:pPr>
              <a:r>
                <a:rPr lang="en-CA" sz="1600" dirty="0">
                  <a:solidFill>
                    <a:srgbClr val="000000"/>
                  </a:solidFill>
                  <a:cs typeface="Calibri"/>
                </a:rPr>
                <a:t>Application will be processed by KC</a:t>
              </a:r>
              <a:r>
                <a:rPr lang="en-CA" sz="1600" dirty="0">
                  <a:solidFill>
                    <a:srgbClr val="000000"/>
                  </a:solidFill>
                  <a:latin typeface="Times New Roman"/>
                  <a:cs typeface="Calibri"/>
                </a:rPr>
                <a:t> </a:t>
              </a:r>
              <a:r>
                <a:rPr lang="en-CA" sz="1600" dirty="0">
                  <a:solidFill>
                    <a:srgbClr val="000000"/>
                  </a:solidFill>
                  <a:cs typeface="Calibri"/>
                </a:rPr>
                <a:t>if and when complete</a:t>
              </a:r>
            </a:p>
          </p:txBody>
        </p:sp>
        <p:sp>
          <p:nvSpPr>
            <p:cNvPr id="13" name="Arrow: Left 15">
              <a:extLst>
                <a:ext uri="{FF2B5EF4-FFF2-40B4-BE49-F238E27FC236}">
                  <a16:creationId xmlns:a16="http://schemas.microsoft.com/office/drawing/2014/main" xmlns="" id="{2C65AA26-3EA4-331B-9359-2E4C76F082E6}"/>
                </a:ext>
              </a:extLst>
            </p:cNvPr>
            <p:cNvSpPr/>
            <p:nvPr/>
          </p:nvSpPr>
          <p:spPr>
            <a:xfrm>
              <a:off x="4086928" y="4140458"/>
              <a:ext cx="1605852" cy="128700"/>
            </a:xfrm>
            <a:prstGeom prst="leftArrow">
              <a:avLst/>
            </a:prstGeom>
            <a:solidFill>
              <a:srgbClr val="226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solidFill>
                  <a:srgbClr val="0E5AA5"/>
                </a:solidFill>
              </a:endParaRPr>
            </a:p>
          </p:txBody>
        </p:sp>
        <p:sp>
          <p:nvSpPr>
            <p:cNvPr id="14" name="Rectangle 13">
              <a:extLst>
                <a:ext uri="{FF2B5EF4-FFF2-40B4-BE49-F238E27FC236}">
                  <a16:creationId xmlns:a16="http://schemas.microsoft.com/office/drawing/2014/main" xmlns="" id="{D321FB07-06D4-34CB-495A-0F1F3FC672A4}"/>
                </a:ext>
              </a:extLst>
            </p:cNvPr>
            <p:cNvSpPr/>
            <p:nvPr/>
          </p:nvSpPr>
          <p:spPr>
            <a:xfrm>
              <a:off x="598271" y="5139806"/>
              <a:ext cx="4301940" cy="112736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lnSpc>
                  <a:spcPts val="2115"/>
                </a:lnSpc>
                <a:tabLst>
                  <a:tab pos="1315037" algn="l"/>
                </a:tabLst>
              </a:pPr>
              <a:r>
                <a:rPr lang="en-CA" sz="1600" dirty="0">
                  <a:solidFill>
                    <a:srgbClr val="000000"/>
                  </a:solidFill>
                  <a:cs typeface="Calibri"/>
                </a:rPr>
                <a:t>Any further shortcomings as per institution will be communicated to partner associate for compliance, else the decision will be received between 7-30 days</a:t>
              </a:r>
            </a:p>
          </p:txBody>
        </p:sp>
        <p:sp>
          <p:nvSpPr>
            <p:cNvPr id="15" name="Arrow: Down 17">
              <a:extLst>
                <a:ext uri="{FF2B5EF4-FFF2-40B4-BE49-F238E27FC236}">
                  <a16:creationId xmlns:a16="http://schemas.microsoft.com/office/drawing/2014/main" xmlns="" id="{EE2090C5-8EF3-74EB-CAFF-57A76D73E780}"/>
                </a:ext>
              </a:extLst>
            </p:cNvPr>
            <p:cNvSpPr/>
            <p:nvPr/>
          </p:nvSpPr>
          <p:spPr>
            <a:xfrm flipH="1">
              <a:off x="2520790" y="4671145"/>
              <a:ext cx="118001" cy="458532"/>
            </a:xfrm>
            <a:prstGeom prst="downArrow">
              <a:avLst/>
            </a:prstGeom>
            <a:solidFill>
              <a:srgbClr val="226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solidFill>
                  <a:srgbClr val="0E5AA5"/>
                </a:solidFill>
              </a:endParaRPr>
            </a:p>
          </p:txBody>
        </p:sp>
        <p:sp>
          <p:nvSpPr>
            <p:cNvPr id="16" name="Rectangle 15">
              <a:extLst>
                <a:ext uri="{FF2B5EF4-FFF2-40B4-BE49-F238E27FC236}">
                  <a16:creationId xmlns:a16="http://schemas.microsoft.com/office/drawing/2014/main" xmlns="" id="{C5628C5E-1F36-D932-C172-FEE0EECC6D1B}"/>
                </a:ext>
              </a:extLst>
            </p:cNvPr>
            <p:cNvSpPr/>
            <p:nvPr/>
          </p:nvSpPr>
          <p:spPr>
            <a:xfrm>
              <a:off x="7718809" y="1714619"/>
              <a:ext cx="2945423" cy="48205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lnSpc>
                  <a:spcPts val="2115"/>
                </a:lnSpc>
                <a:tabLst>
                  <a:tab pos="1315037" algn="l"/>
                </a:tabLst>
              </a:pPr>
              <a:r>
                <a:rPr lang="en-CA" sz="1600" dirty="0">
                  <a:solidFill>
                    <a:srgbClr val="000000"/>
                  </a:solidFill>
                  <a:cs typeface="Calibri"/>
                </a:rPr>
                <a:t>Accept the Offer once received</a:t>
              </a:r>
            </a:p>
          </p:txBody>
        </p:sp>
        <p:sp>
          <p:nvSpPr>
            <p:cNvPr id="17" name="Rectangle 16">
              <a:extLst>
                <a:ext uri="{FF2B5EF4-FFF2-40B4-BE49-F238E27FC236}">
                  <a16:creationId xmlns:a16="http://schemas.microsoft.com/office/drawing/2014/main" xmlns="" id="{8974E6C3-9648-FC6D-6B0D-D97D13C30D88}"/>
                </a:ext>
              </a:extLst>
            </p:cNvPr>
            <p:cNvSpPr/>
            <p:nvPr/>
          </p:nvSpPr>
          <p:spPr>
            <a:xfrm>
              <a:off x="7746641" y="2565851"/>
              <a:ext cx="2945423" cy="51910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lvl="0" algn="ctr"/>
              <a:r>
                <a:rPr lang="en-IN" sz="1600" dirty="0"/>
                <a:t>Arrange the finances and visa documents</a:t>
              </a:r>
            </a:p>
          </p:txBody>
        </p:sp>
        <p:sp>
          <p:nvSpPr>
            <p:cNvPr id="18" name="Rectangle 17">
              <a:extLst>
                <a:ext uri="{FF2B5EF4-FFF2-40B4-BE49-F238E27FC236}">
                  <a16:creationId xmlns:a16="http://schemas.microsoft.com/office/drawing/2014/main" xmlns="" id="{047D3B43-5CFF-7DCB-B05A-DD54C50DAAC1}"/>
                </a:ext>
              </a:extLst>
            </p:cNvPr>
            <p:cNvSpPr/>
            <p:nvPr/>
          </p:nvSpPr>
          <p:spPr>
            <a:xfrm>
              <a:off x="7738180" y="3446501"/>
              <a:ext cx="2945423" cy="51910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lvl="0" algn="ctr"/>
              <a:r>
                <a:rPr lang="en-IN" sz="1600" dirty="0"/>
                <a:t>Visa will applied by KC HO</a:t>
              </a:r>
            </a:p>
          </p:txBody>
        </p:sp>
        <p:sp>
          <p:nvSpPr>
            <p:cNvPr id="19" name="Rectangle 18">
              <a:extLst>
                <a:ext uri="{FF2B5EF4-FFF2-40B4-BE49-F238E27FC236}">
                  <a16:creationId xmlns:a16="http://schemas.microsoft.com/office/drawing/2014/main" xmlns="" id="{7D540737-B584-B5B9-DBD6-3163B2296108}"/>
                </a:ext>
              </a:extLst>
            </p:cNvPr>
            <p:cNvSpPr/>
            <p:nvPr/>
          </p:nvSpPr>
          <p:spPr>
            <a:xfrm>
              <a:off x="7795255" y="4319923"/>
              <a:ext cx="2945423" cy="51910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lvl="0" algn="ctr"/>
              <a:r>
                <a:rPr lang="en-IN" sz="1600" dirty="0"/>
                <a:t>Receive Approval in Principle (AIP)</a:t>
              </a:r>
            </a:p>
          </p:txBody>
        </p:sp>
        <p:sp>
          <p:nvSpPr>
            <p:cNvPr id="20" name="Rectangle 19">
              <a:extLst>
                <a:ext uri="{FF2B5EF4-FFF2-40B4-BE49-F238E27FC236}">
                  <a16:creationId xmlns:a16="http://schemas.microsoft.com/office/drawing/2014/main" xmlns="" id="{49B944D9-080F-0703-8708-855405A05796}"/>
                </a:ext>
              </a:extLst>
            </p:cNvPr>
            <p:cNvSpPr/>
            <p:nvPr/>
          </p:nvSpPr>
          <p:spPr>
            <a:xfrm flipV="1">
              <a:off x="4900211" y="5570843"/>
              <a:ext cx="2033630" cy="77357"/>
            </a:xfrm>
            <a:prstGeom prst="rect">
              <a:avLst/>
            </a:prstGeom>
            <a:solidFill>
              <a:srgbClr val="226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p>
          </p:txBody>
        </p:sp>
        <p:sp>
          <p:nvSpPr>
            <p:cNvPr id="21" name="Rectangle 20">
              <a:extLst>
                <a:ext uri="{FF2B5EF4-FFF2-40B4-BE49-F238E27FC236}">
                  <a16:creationId xmlns:a16="http://schemas.microsoft.com/office/drawing/2014/main" xmlns="" id="{029DD346-4208-FB91-9D3F-1FCE33689DD5}"/>
                </a:ext>
              </a:extLst>
            </p:cNvPr>
            <p:cNvSpPr/>
            <p:nvPr/>
          </p:nvSpPr>
          <p:spPr>
            <a:xfrm>
              <a:off x="6867152" y="1975915"/>
              <a:ext cx="85849" cy="3672285"/>
            </a:xfrm>
            <a:prstGeom prst="rect">
              <a:avLst/>
            </a:prstGeom>
            <a:solidFill>
              <a:srgbClr val="226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solidFill>
                  <a:srgbClr val="0E5AA5"/>
                </a:solidFill>
              </a:endParaRPr>
            </a:p>
          </p:txBody>
        </p:sp>
        <p:sp>
          <p:nvSpPr>
            <p:cNvPr id="22" name="Arrow: Down 24">
              <a:extLst>
                <a:ext uri="{FF2B5EF4-FFF2-40B4-BE49-F238E27FC236}">
                  <a16:creationId xmlns:a16="http://schemas.microsoft.com/office/drawing/2014/main" xmlns="" id="{583829F2-5D9F-B903-5BB4-9E681171FB83}"/>
                </a:ext>
              </a:extLst>
            </p:cNvPr>
            <p:cNvSpPr/>
            <p:nvPr/>
          </p:nvSpPr>
          <p:spPr>
            <a:xfrm>
              <a:off x="9191520" y="2202862"/>
              <a:ext cx="165408" cy="362989"/>
            </a:xfrm>
            <a:prstGeom prst="downArrow">
              <a:avLst/>
            </a:prstGeom>
            <a:solidFill>
              <a:srgbClr val="226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dirty="0">
                <a:solidFill>
                  <a:srgbClr val="C00000"/>
                </a:solidFill>
                <a:highlight>
                  <a:srgbClr val="800080"/>
                </a:highlight>
              </a:endParaRPr>
            </a:p>
          </p:txBody>
        </p:sp>
        <p:sp>
          <p:nvSpPr>
            <p:cNvPr id="23" name="Rectangle 22">
              <a:extLst>
                <a:ext uri="{FF2B5EF4-FFF2-40B4-BE49-F238E27FC236}">
                  <a16:creationId xmlns:a16="http://schemas.microsoft.com/office/drawing/2014/main" xmlns="" id="{9B8D3ABD-D4F6-76CA-B93E-65EE894106F4}"/>
                </a:ext>
              </a:extLst>
            </p:cNvPr>
            <p:cNvSpPr/>
            <p:nvPr/>
          </p:nvSpPr>
          <p:spPr>
            <a:xfrm>
              <a:off x="5642465" y="3691378"/>
              <a:ext cx="85849" cy="539765"/>
            </a:xfrm>
            <a:prstGeom prst="rect">
              <a:avLst/>
            </a:prstGeom>
            <a:solidFill>
              <a:srgbClr val="226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solidFill>
                  <a:srgbClr val="0E5AA5"/>
                </a:solidFill>
              </a:endParaRPr>
            </a:p>
          </p:txBody>
        </p:sp>
        <p:sp>
          <p:nvSpPr>
            <p:cNvPr id="24" name="Arrow: Down 26">
              <a:extLst>
                <a:ext uri="{FF2B5EF4-FFF2-40B4-BE49-F238E27FC236}">
                  <a16:creationId xmlns:a16="http://schemas.microsoft.com/office/drawing/2014/main" xmlns="" id="{653F9545-7CFB-AB51-753A-7ABC0E6C4F14}"/>
                </a:ext>
              </a:extLst>
            </p:cNvPr>
            <p:cNvSpPr/>
            <p:nvPr/>
          </p:nvSpPr>
          <p:spPr>
            <a:xfrm>
              <a:off x="9185262" y="3091385"/>
              <a:ext cx="165408" cy="362989"/>
            </a:xfrm>
            <a:prstGeom prst="downArrow">
              <a:avLst/>
            </a:prstGeom>
            <a:solidFill>
              <a:srgbClr val="226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dirty="0">
                <a:solidFill>
                  <a:srgbClr val="C00000"/>
                </a:solidFill>
                <a:highlight>
                  <a:srgbClr val="800080"/>
                </a:highlight>
              </a:endParaRPr>
            </a:p>
          </p:txBody>
        </p:sp>
        <p:sp>
          <p:nvSpPr>
            <p:cNvPr id="25" name="Arrow: Down 27">
              <a:extLst>
                <a:ext uri="{FF2B5EF4-FFF2-40B4-BE49-F238E27FC236}">
                  <a16:creationId xmlns:a16="http://schemas.microsoft.com/office/drawing/2014/main" xmlns="" id="{EAB47510-E258-8D05-C612-46E1F4BFD115}"/>
                </a:ext>
              </a:extLst>
            </p:cNvPr>
            <p:cNvSpPr/>
            <p:nvPr/>
          </p:nvSpPr>
          <p:spPr>
            <a:xfrm>
              <a:off x="9185262" y="3971797"/>
              <a:ext cx="165408" cy="362989"/>
            </a:xfrm>
            <a:prstGeom prst="downArrow">
              <a:avLst/>
            </a:prstGeom>
            <a:solidFill>
              <a:srgbClr val="226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dirty="0">
                <a:solidFill>
                  <a:srgbClr val="C00000"/>
                </a:solidFill>
                <a:highlight>
                  <a:srgbClr val="800080"/>
                </a:highlight>
              </a:endParaRPr>
            </a:p>
          </p:txBody>
        </p:sp>
        <p:sp>
          <p:nvSpPr>
            <p:cNvPr id="26" name="Arrow: Down 28">
              <a:extLst>
                <a:ext uri="{FF2B5EF4-FFF2-40B4-BE49-F238E27FC236}">
                  <a16:creationId xmlns:a16="http://schemas.microsoft.com/office/drawing/2014/main" xmlns="" id="{D3419E6F-E580-2B8A-C878-514F3FF7A20C}"/>
                </a:ext>
              </a:extLst>
            </p:cNvPr>
            <p:cNvSpPr/>
            <p:nvPr/>
          </p:nvSpPr>
          <p:spPr>
            <a:xfrm>
              <a:off x="9213375" y="4843288"/>
              <a:ext cx="165408" cy="362989"/>
            </a:xfrm>
            <a:prstGeom prst="downArrow">
              <a:avLst/>
            </a:prstGeom>
            <a:solidFill>
              <a:srgbClr val="226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dirty="0">
                <a:solidFill>
                  <a:srgbClr val="C00000"/>
                </a:solidFill>
                <a:highlight>
                  <a:srgbClr val="800080"/>
                </a:highlight>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04981" y="237621"/>
            <a:ext cx="2907399" cy="696088"/>
          </a:xfrm>
          <a:prstGeom prst="rect">
            <a:avLst/>
          </a:prstGeom>
          <a:noFill/>
        </p:spPr>
        <p:txBody>
          <a:bodyPr vert="horz" wrap="none" lIns="0" tIns="0" rIns="0" bIns="0" rtlCol="0">
            <a:spAutoFit/>
          </a:bodyPr>
          <a:lstStyle/>
          <a:p>
            <a:pPr>
              <a:lnSpc>
                <a:spcPts val="2760"/>
              </a:lnSpc>
            </a:pPr>
            <a:r>
              <a:rPr lang="en-CA" sz="2400" b="1" dirty="0">
                <a:latin typeface="Calibri" panose="020F0502020204030204" pitchFamily="34" charset="0"/>
                <a:cs typeface="Calibri" panose="020F0502020204030204" pitchFamily="34" charset="0"/>
              </a:rPr>
              <a:t>NZ Application Process</a:t>
            </a:r>
          </a:p>
          <a:p>
            <a:pPr>
              <a:lnSpc>
                <a:spcPts val="2760"/>
              </a:lnSpc>
            </a:pPr>
            <a:endParaRPr lang="en-CA" sz="2000" dirty="0">
              <a:solidFill>
                <a:srgbClr val="000000"/>
              </a:solidFill>
              <a:latin typeface="Calibri" panose="020F0502020204030204" pitchFamily="34" charset="0"/>
              <a:cs typeface="Calibri" panose="020F0502020204030204" pitchFamily="34" charset="0"/>
            </a:endParaRPr>
          </a:p>
        </p:txBody>
      </p:sp>
      <p:sp>
        <p:nvSpPr>
          <p:cNvPr id="3" name="TextBox 3"/>
          <p:cNvSpPr txBox="1"/>
          <p:nvPr/>
        </p:nvSpPr>
        <p:spPr>
          <a:xfrm>
            <a:off x="504981" y="1200702"/>
            <a:ext cx="14004898" cy="564257"/>
          </a:xfrm>
          <a:prstGeom prst="rect">
            <a:avLst/>
          </a:prstGeom>
          <a:noFill/>
        </p:spPr>
        <p:txBody>
          <a:bodyPr vert="horz" wrap="square" lIns="0" tIns="0" rIns="0" bIns="0" rtlCol="0">
            <a:spAutoFit/>
          </a:bodyPr>
          <a:lstStyle/>
          <a:p>
            <a:pPr>
              <a:lnSpc>
                <a:spcPts val="2200"/>
              </a:lnSpc>
              <a:tabLst>
                <a:tab pos="279400" algn="l"/>
              </a:tabLst>
            </a:pPr>
            <a:r>
              <a:rPr lang="en-CA" sz="2000" dirty="0">
                <a:solidFill>
                  <a:srgbClr val="000000"/>
                </a:solidFill>
                <a:latin typeface="Calibri" panose="020F0502020204030204" pitchFamily="34" charset="0"/>
                <a:cs typeface="Calibri" panose="020F0502020204030204" pitchFamily="34" charset="0"/>
              </a:rPr>
              <a:t>•  Calculate the exact aggregate academic percentage of the last education of the student.</a:t>
            </a:r>
          </a:p>
          <a:p>
            <a:pPr>
              <a:lnSpc>
                <a:spcPts val="2200"/>
              </a:lnSpc>
            </a:pPr>
            <a:endParaRPr lang="en-CA" sz="2000" dirty="0">
              <a:solidFill>
                <a:srgbClr val="000000"/>
              </a:solidFill>
              <a:latin typeface="Calibri" panose="020F0502020204030204" pitchFamily="34" charset="0"/>
              <a:cs typeface="Calibri" panose="020F0502020204030204" pitchFamily="34" charset="0"/>
            </a:endParaRPr>
          </a:p>
        </p:txBody>
      </p:sp>
      <p:sp>
        <p:nvSpPr>
          <p:cNvPr id="4" name="TextBox 4"/>
          <p:cNvSpPr txBox="1"/>
          <p:nvPr/>
        </p:nvSpPr>
        <p:spPr>
          <a:xfrm>
            <a:off x="504982" y="1764959"/>
            <a:ext cx="11961328" cy="538994"/>
          </a:xfrm>
          <a:prstGeom prst="rect">
            <a:avLst/>
          </a:prstGeom>
          <a:noFill/>
        </p:spPr>
        <p:txBody>
          <a:bodyPr vert="horz" wrap="square" lIns="0" tIns="0" rIns="0" bIns="0" rtlCol="0">
            <a:spAutoFit/>
          </a:bodyPr>
          <a:lstStyle/>
          <a:p>
            <a:pPr>
              <a:lnSpc>
                <a:spcPts val="2070"/>
              </a:lnSpc>
            </a:pPr>
            <a:r>
              <a:rPr lang="en-CA" sz="2000" dirty="0">
                <a:solidFill>
                  <a:srgbClr val="000000"/>
                </a:solidFill>
                <a:latin typeface="Calibri" panose="020F0502020204030204" pitchFamily="34" charset="0"/>
                <a:cs typeface="Calibri" panose="020F0502020204030204" pitchFamily="34" charset="0"/>
              </a:rPr>
              <a:t>•  Check the original academic mark sheets and IELTS score card of the student.</a:t>
            </a:r>
          </a:p>
          <a:p>
            <a:pPr>
              <a:lnSpc>
                <a:spcPts val="2070"/>
              </a:lnSpc>
            </a:pPr>
            <a:endParaRPr lang="en-CA" sz="2000" dirty="0">
              <a:solidFill>
                <a:srgbClr val="000000"/>
              </a:solidFill>
              <a:latin typeface="Calibri" panose="020F0502020204030204" pitchFamily="34" charset="0"/>
              <a:cs typeface="Calibri" panose="020F0502020204030204" pitchFamily="34" charset="0"/>
            </a:endParaRPr>
          </a:p>
        </p:txBody>
      </p:sp>
      <p:sp>
        <p:nvSpPr>
          <p:cNvPr id="5" name="TextBox 5"/>
          <p:cNvSpPr txBox="1"/>
          <p:nvPr/>
        </p:nvSpPr>
        <p:spPr>
          <a:xfrm>
            <a:off x="504982" y="2320232"/>
            <a:ext cx="13603096" cy="846386"/>
          </a:xfrm>
          <a:prstGeom prst="rect">
            <a:avLst/>
          </a:prstGeom>
          <a:noFill/>
        </p:spPr>
        <p:txBody>
          <a:bodyPr vert="horz" wrap="square" lIns="0" tIns="0" rIns="0" bIns="0" rtlCol="0">
            <a:spAutoFit/>
          </a:bodyPr>
          <a:lstStyle/>
          <a:p>
            <a:pPr>
              <a:lnSpc>
                <a:spcPts val="2200"/>
              </a:lnSpc>
              <a:tabLst>
                <a:tab pos="368300" algn="l"/>
              </a:tabLst>
            </a:pPr>
            <a:r>
              <a:rPr lang="en-CA" sz="2000" dirty="0">
                <a:solidFill>
                  <a:srgbClr val="000000"/>
                </a:solidFill>
                <a:latin typeface="Calibri" panose="020F0502020204030204" pitchFamily="34" charset="0"/>
                <a:cs typeface="Calibri" panose="020F0502020204030204" pitchFamily="34" charset="0"/>
              </a:rPr>
              <a:t>•  Check the entry requirements for the particular course from the Course Finder/ website</a:t>
            </a:r>
          </a:p>
          <a:p>
            <a:pPr>
              <a:lnSpc>
                <a:spcPts val="2200"/>
              </a:lnSpc>
              <a:tabLst>
                <a:tab pos="368300" algn="l"/>
              </a:tabLst>
            </a:pPr>
            <a:r>
              <a:rPr lang="en-CA" sz="2000" dirty="0">
                <a:solidFill>
                  <a:srgbClr val="000000"/>
                </a:solidFill>
                <a:latin typeface="Calibri" panose="020F0502020204030204" pitchFamily="34" charset="0"/>
                <a:cs typeface="Calibri" panose="020F0502020204030204" pitchFamily="34" charset="0"/>
              </a:rPr>
              <a:t>     of the University/Polytechnic.</a:t>
            </a:r>
          </a:p>
          <a:p>
            <a:pPr>
              <a:lnSpc>
                <a:spcPts val="2200"/>
              </a:lnSpc>
            </a:pPr>
            <a:endParaRPr lang="en-CA" sz="2000" dirty="0">
              <a:solidFill>
                <a:srgbClr val="000000"/>
              </a:solidFill>
              <a:latin typeface="Calibri" panose="020F0502020204030204" pitchFamily="34" charset="0"/>
              <a:cs typeface="Calibri" panose="020F0502020204030204" pitchFamily="34" charset="0"/>
            </a:endParaRPr>
          </a:p>
        </p:txBody>
      </p:sp>
      <p:sp>
        <p:nvSpPr>
          <p:cNvPr id="6" name="TextBox 6"/>
          <p:cNvSpPr txBox="1"/>
          <p:nvPr/>
        </p:nvSpPr>
        <p:spPr>
          <a:xfrm>
            <a:off x="507312" y="3084910"/>
            <a:ext cx="12118361" cy="808298"/>
          </a:xfrm>
          <a:prstGeom prst="rect">
            <a:avLst/>
          </a:prstGeom>
          <a:noFill/>
        </p:spPr>
        <p:txBody>
          <a:bodyPr vert="horz" wrap="square" lIns="0" tIns="0" rIns="0" bIns="0" rtlCol="0">
            <a:spAutoFit/>
          </a:bodyPr>
          <a:lstStyle/>
          <a:p>
            <a:pPr>
              <a:lnSpc>
                <a:spcPts val="2070"/>
              </a:lnSpc>
            </a:pPr>
            <a:r>
              <a:rPr lang="en-CA" sz="2000" dirty="0">
                <a:solidFill>
                  <a:srgbClr val="000000"/>
                </a:solidFill>
                <a:latin typeface="Calibri" panose="020F0502020204030204" pitchFamily="34" charset="0"/>
                <a:cs typeface="Calibri" panose="020F0502020204030204" pitchFamily="34" charset="0"/>
              </a:rPr>
              <a:t>•  Upload the signed application form of the institution where applicable on the </a:t>
            </a:r>
          </a:p>
          <a:p>
            <a:pPr>
              <a:lnSpc>
                <a:spcPts val="2070"/>
              </a:lnSpc>
            </a:pPr>
            <a:r>
              <a:rPr lang="en-CA" sz="2000" dirty="0">
                <a:solidFill>
                  <a:srgbClr val="000000"/>
                </a:solidFill>
                <a:latin typeface="Calibri" panose="020F0502020204030204" pitchFamily="34" charset="0"/>
                <a:cs typeface="Calibri" panose="020F0502020204030204" pitchFamily="34" charset="0"/>
              </a:rPr>
              <a:t>    Course Finder.</a:t>
            </a:r>
          </a:p>
          <a:p>
            <a:pPr>
              <a:lnSpc>
                <a:spcPts val="2070"/>
              </a:lnSpc>
            </a:pPr>
            <a:endParaRPr lang="en-CA" sz="2000" dirty="0">
              <a:solidFill>
                <a:srgbClr val="000000"/>
              </a:solidFill>
              <a:latin typeface="Calibri" panose="020F0502020204030204" pitchFamily="34" charset="0"/>
              <a:cs typeface="Calibri" panose="020F0502020204030204" pitchFamily="34" charset="0"/>
            </a:endParaRPr>
          </a:p>
        </p:txBody>
      </p:sp>
      <p:sp>
        <p:nvSpPr>
          <p:cNvPr id="7" name="TextBox 8"/>
          <p:cNvSpPr txBox="1"/>
          <p:nvPr/>
        </p:nvSpPr>
        <p:spPr>
          <a:xfrm>
            <a:off x="547076" y="3769572"/>
            <a:ext cx="12143012" cy="538994"/>
          </a:xfrm>
          <a:prstGeom prst="rect">
            <a:avLst/>
          </a:prstGeom>
          <a:noFill/>
        </p:spPr>
        <p:txBody>
          <a:bodyPr vert="horz" wrap="square" lIns="0" tIns="0" rIns="0" bIns="0" rtlCol="0">
            <a:spAutoFit/>
          </a:bodyPr>
          <a:lstStyle/>
          <a:p>
            <a:pPr>
              <a:lnSpc>
                <a:spcPts val="2070"/>
              </a:lnSpc>
            </a:pPr>
            <a:r>
              <a:rPr lang="en-CA" sz="2000" dirty="0">
                <a:solidFill>
                  <a:srgbClr val="000000"/>
                </a:solidFill>
                <a:latin typeface="Calibri" panose="020F0502020204030204" pitchFamily="34" charset="0"/>
                <a:cs typeface="Calibri" panose="020F0502020204030204" pitchFamily="34" charset="0"/>
              </a:rPr>
              <a:t>•  Provide scanned copy of all the necessary documents required for application </a:t>
            </a:r>
          </a:p>
          <a:p>
            <a:pPr>
              <a:lnSpc>
                <a:spcPts val="2070"/>
              </a:lnSpc>
            </a:pPr>
            <a:r>
              <a:rPr lang="en-CA" sz="2000" dirty="0">
                <a:solidFill>
                  <a:srgbClr val="000000"/>
                </a:solidFill>
                <a:latin typeface="Calibri" panose="020F0502020204030204" pitchFamily="34" charset="0"/>
                <a:cs typeface="Calibri" panose="020F0502020204030204" pitchFamily="34" charset="0"/>
              </a:rPr>
              <a:t>    through Course Finder.</a:t>
            </a:r>
          </a:p>
        </p:txBody>
      </p:sp>
      <p:pic>
        <p:nvPicPr>
          <p:cNvPr id="8" name="Picture 7"/>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9939818" y="5788590"/>
            <a:ext cx="3116919" cy="1053156"/>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72476" y="189075"/>
            <a:ext cx="7344816" cy="359073"/>
          </a:xfrm>
          <a:prstGeom prst="rect">
            <a:avLst/>
          </a:prstGeom>
          <a:noFill/>
        </p:spPr>
        <p:txBody>
          <a:bodyPr vert="horz" wrap="square" lIns="0" tIns="0" rIns="0" bIns="0" rtlCol="0">
            <a:spAutoFit/>
          </a:bodyPr>
          <a:lstStyle/>
          <a:p>
            <a:pPr>
              <a:lnSpc>
                <a:spcPts val="2760"/>
              </a:lnSpc>
            </a:pPr>
            <a:r>
              <a:rPr lang="en-CA" sz="2400" b="1" dirty="0">
                <a:latin typeface="Calibri" panose="020F0502020204030204" pitchFamily="34" charset="0"/>
                <a:cs typeface="Calibri" panose="020F0502020204030204" pitchFamily="34" charset="0"/>
              </a:rPr>
              <a:t>Documents required and their presentation order</a:t>
            </a:r>
          </a:p>
        </p:txBody>
      </p:sp>
      <p:sp>
        <p:nvSpPr>
          <p:cNvPr id="3" name="TextBox 3"/>
          <p:cNvSpPr txBox="1"/>
          <p:nvPr/>
        </p:nvSpPr>
        <p:spPr>
          <a:xfrm>
            <a:off x="690954" y="1017764"/>
            <a:ext cx="4093300" cy="538994"/>
          </a:xfrm>
          <a:prstGeom prst="rect">
            <a:avLst/>
          </a:prstGeom>
          <a:noFill/>
        </p:spPr>
        <p:txBody>
          <a:bodyPr vert="horz" wrap="none" lIns="0" tIns="0" rIns="0" bIns="0" rtlCol="0">
            <a:spAutoFit/>
          </a:bodyPr>
          <a:lstStyle/>
          <a:p>
            <a:pPr>
              <a:lnSpc>
                <a:spcPts val="2070"/>
              </a:lnSpc>
            </a:pPr>
            <a:r>
              <a:rPr lang="en-CA" sz="2000" dirty="0">
                <a:solidFill>
                  <a:srgbClr val="000000"/>
                </a:solidFill>
                <a:latin typeface="Calibri" panose="020F0502020204030204" pitchFamily="34" charset="0"/>
                <a:cs typeface="Calibri" panose="020F0502020204030204" pitchFamily="34" charset="0"/>
              </a:rPr>
              <a:t>•  Signed application form if applicable.</a:t>
            </a:r>
          </a:p>
          <a:p>
            <a:pPr>
              <a:lnSpc>
                <a:spcPts val="2070"/>
              </a:lnSpc>
            </a:pPr>
            <a:endParaRPr lang="en-CA" sz="2000" dirty="0">
              <a:solidFill>
                <a:srgbClr val="000000"/>
              </a:solidFill>
              <a:latin typeface="Calibri" panose="020F0502020204030204" pitchFamily="34" charset="0"/>
              <a:cs typeface="Calibri" panose="020F0502020204030204" pitchFamily="34" charset="0"/>
            </a:endParaRPr>
          </a:p>
        </p:txBody>
      </p:sp>
      <p:sp>
        <p:nvSpPr>
          <p:cNvPr id="4" name="TextBox 4"/>
          <p:cNvSpPr txBox="1"/>
          <p:nvPr/>
        </p:nvSpPr>
        <p:spPr>
          <a:xfrm>
            <a:off x="690954" y="1556758"/>
            <a:ext cx="1140056" cy="538994"/>
          </a:xfrm>
          <a:prstGeom prst="rect">
            <a:avLst/>
          </a:prstGeom>
          <a:noFill/>
        </p:spPr>
        <p:txBody>
          <a:bodyPr vert="horz" wrap="none" lIns="0" tIns="0" rIns="0" bIns="0" rtlCol="0">
            <a:spAutoFit/>
          </a:bodyPr>
          <a:lstStyle/>
          <a:p>
            <a:pPr>
              <a:lnSpc>
                <a:spcPts val="2070"/>
              </a:lnSpc>
            </a:pPr>
            <a:r>
              <a:rPr lang="en-CA" sz="2000" dirty="0">
                <a:solidFill>
                  <a:srgbClr val="000000"/>
                </a:solidFill>
                <a:latin typeface="Calibri" panose="020F0502020204030204" pitchFamily="34" charset="0"/>
                <a:cs typeface="Calibri" panose="020F0502020204030204" pitchFamily="34" charset="0"/>
              </a:rPr>
              <a:t>•  Resume.</a:t>
            </a:r>
          </a:p>
          <a:p>
            <a:pPr>
              <a:lnSpc>
                <a:spcPts val="2070"/>
              </a:lnSpc>
            </a:pPr>
            <a:endParaRPr lang="en-CA" sz="2000" dirty="0">
              <a:solidFill>
                <a:srgbClr val="000000"/>
              </a:solidFill>
              <a:latin typeface="Calibri" panose="020F0502020204030204" pitchFamily="34" charset="0"/>
              <a:cs typeface="Calibri" panose="020F0502020204030204" pitchFamily="34" charset="0"/>
            </a:endParaRPr>
          </a:p>
        </p:txBody>
      </p:sp>
      <p:sp>
        <p:nvSpPr>
          <p:cNvPr id="5" name="TextBox 5"/>
          <p:cNvSpPr txBox="1"/>
          <p:nvPr/>
        </p:nvSpPr>
        <p:spPr>
          <a:xfrm>
            <a:off x="672118" y="2026374"/>
            <a:ext cx="6434069" cy="538994"/>
          </a:xfrm>
          <a:prstGeom prst="rect">
            <a:avLst/>
          </a:prstGeom>
          <a:noFill/>
        </p:spPr>
        <p:txBody>
          <a:bodyPr vert="horz" wrap="none" lIns="0" tIns="0" rIns="0" bIns="0" rtlCol="0">
            <a:spAutoFit/>
          </a:bodyPr>
          <a:lstStyle/>
          <a:p>
            <a:pPr>
              <a:lnSpc>
                <a:spcPts val="2070"/>
              </a:lnSpc>
            </a:pPr>
            <a:r>
              <a:rPr lang="en-CA" sz="2000" dirty="0">
                <a:solidFill>
                  <a:srgbClr val="000000"/>
                </a:solidFill>
                <a:latin typeface="Calibri" panose="020F0502020204030204" pitchFamily="34" charset="0"/>
                <a:cs typeface="Calibri" panose="020F0502020204030204" pitchFamily="34" charset="0"/>
              </a:rPr>
              <a:t>•  A Statement of purpose (For Masters and PG Diploma only).</a:t>
            </a:r>
          </a:p>
          <a:p>
            <a:pPr>
              <a:lnSpc>
                <a:spcPts val="2070"/>
              </a:lnSpc>
            </a:pPr>
            <a:endParaRPr lang="en-CA" sz="2000" dirty="0">
              <a:solidFill>
                <a:srgbClr val="000000"/>
              </a:solidFill>
              <a:latin typeface="Calibri" panose="020F0502020204030204" pitchFamily="34" charset="0"/>
              <a:cs typeface="Calibri" panose="020F0502020204030204" pitchFamily="34" charset="0"/>
            </a:endParaRPr>
          </a:p>
        </p:txBody>
      </p:sp>
      <p:sp>
        <p:nvSpPr>
          <p:cNvPr id="6" name="TextBox 6"/>
          <p:cNvSpPr txBox="1"/>
          <p:nvPr/>
        </p:nvSpPr>
        <p:spPr>
          <a:xfrm>
            <a:off x="672117" y="2503419"/>
            <a:ext cx="128240" cy="538994"/>
          </a:xfrm>
          <a:prstGeom prst="rect">
            <a:avLst/>
          </a:prstGeom>
          <a:noFill/>
        </p:spPr>
        <p:txBody>
          <a:bodyPr vert="horz" wrap="square" lIns="0" tIns="0" rIns="0" bIns="0" rtlCol="0">
            <a:spAutoFit/>
          </a:bodyPr>
          <a:lstStyle/>
          <a:p>
            <a:pPr>
              <a:lnSpc>
                <a:spcPts val="2070"/>
              </a:lnSpc>
            </a:pPr>
            <a:r>
              <a:rPr lang="en-CA" sz="2000">
                <a:solidFill>
                  <a:srgbClr val="000000"/>
                </a:solidFill>
                <a:latin typeface="Calibri" panose="020F0502020204030204" pitchFamily="34" charset="0"/>
                <a:cs typeface="Calibri" panose="020F0502020204030204" pitchFamily="34" charset="0"/>
              </a:rPr>
              <a:t>•</a:t>
            </a:r>
          </a:p>
          <a:p>
            <a:pPr>
              <a:lnSpc>
                <a:spcPts val="2070"/>
              </a:lnSpc>
            </a:pPr>
            <a:endParaRPr lang="en-CA" sz="2000">
              <a:solidFill>
                <a:srgbClr val="000000"/>
              </a:solidFill>
              <a:latin typeface="Calibri" panose="020F0502020204030204" pitchFamily="34" charset="0"/>
              <a:cs typeface="Calibri" panose="020F0502020204030204" pitchFamily="34" charset="0"/>
            </a:endParaRPr>
          </a:p>
        </p:txBody>
      </p:sp>
      <p:sp>
        <p:nvSpPr>
          <p:cNvPr id="7" name="TextBox 7"/>
          <p:cNvSpPr txBox="1"/>
          <p:nvPr/>
        </p:nvSpPr>
        <p:spPr>
          <a:xfrm>
            <a:off x="900264" y="2466694"/>
            <a:ext cx="7756547" cy="538994"/>
          </a:xfrm>
          <a:prstGeom prst="rect">
            <a:avLst/>
          </a:prstGeom>
          <a:noFill/>
        </p:spPr>
        <p:txBody>
          <a:bodyPr vert="horz" wrap="none" lIns="0" tIns="0" rIns="0" bIns="0" rtlCol="0">
            <a:spAutoFit/>
          </a:bodyPr>
          <a:lstStyle/>
          <a:p>
            <a:pPr>
              <a:lnSpc>
                <a:spcPts val="2070"/>
              </a:lnSpc>
            </a:pPr>
            <a:r>
              <a:rPr lang="en-CA" sz="2000" dirty="0">
                <a:solidFill>
                  <a:srgbClr val="000000"/>
                </a:solidFill>
                <a:latin typeface="Calibri" panose="020F0502020204030204" pitchFamily="34" charset="0"/>
                <a:cs typeface="Calibri" panose="020F0502020204030204" pitchFamily="34" charset="0"/>
              </a:rPr>
              <a:t>2 Letters of Recommendation (for Masters and PG Diploma only) and work</a:t>
            </a:r>
          </a:p>
          <a:p>
            <a:pPr>
              <a:lnSpc>
                <a:spcPts val="2070"/>
              </a:lnSpc>
            </a:pPr>
            <a:endParaRPr lang="en-CA" sz="2000" dirty="0">
              <a:solidFill>
                <a:srgbClr val="000000"/>
              </a:solidFill>
              <a:latin typeface="Calibri" panose="020F0502020204030204" pitchFamily="34" charset="0"/>
              <a:cs typeface="Calibri" panose="020F0502020204030204" pitchFamily="34" charset="0"/>
            </a:endParaRPr>
          </a:p>
        </p:txBody>
      </p:sp>
      <p:sp>
        <p:nvSpPr>
          <p:cNvPr id="8" name="TextBox 8"/>
          <p:cNvSpPr txBox="1"/>
          <p:nvPr/>
        </p:nvSpPr>
        <p:spPr>
          <a:xfrm>
            <a:off x="900263" y="2753809"/>
            <a:ext cx="1816266" cy="538994"/>
          </a:xfrm>
          <a:prstGeom prst="rect">
            <a:avLst/>
          </a:prstGeom>
          <a:noFill/>
        </p:spPr>
        <p:txBody>
          <a:bodyPr vert="horz" wrap="none" lIns="0" tIns="0" rIns="0" bIns="0" rtlCol="0">
            <a:spAutoFit/>
          </a:bodyPr>
          <a:lstStyle/>
          <a:p>
            <a:pPr>
              <a:lnSpc>
                <a:spcPts val="2070"/>
              </a:lnSpc>
            </a:pPr>
            <a:r>
              <a:rPr lang="en-CA" sz="2000" dirty="0">
                <a:solidFill>
                  <a:srgbClr val="000000"/>
                </a:solidFill>
                <a:latin typeface="Calibri" panose="020F0502020204030204" pitchFamily="34" charset="0"/>
                <a:cs typeface="Calibri" panose="020F0502020204030204" pitchFamily="34" charset="0"/>
              </a:rPr>
              <a:t>experience if any.</a:t>
            </a:r>
          </a:p>
          <a:p>
            <a:pPr>
              <a:lnSpc>
                <a:spcPts val="2070"/>
              </a:lnSpc>
            </a:pPr>
            <a:endParaRPr lang="en-CA" sz="2000" dirty="0">
              <a:solidFill>
                <a:srgbClr val="000000"/>
              </a:solidFill>
              <a:latin typeface="Calibri" panose="020F0502020204030204" pitchFamily="34" charset="0"/>
              <a:cs typeface="Calibri" panose="020F0502020204030204" pitchFamily="34" charset="0"/>
            </a:endParaRPr>
          </a:p>
        </p:txBody>
      </p:sp>
      <p:sp>
        <p:nvSpPr>
          <p:cNvPr id="9" name="TextBox 9"/>
          <p:cNvSpPr txBox="1"/>
          <p:nvPr/>
        </p:nvSpPr>
        <p:spPr>
          <a:xfrm>
            <a:off x="689045" y="3120657"/>
            <a:ext cx="3434082" cy="538994"/>
          </a:xfrm>
          <a:prstGeom prst="rect">
            <a:avLst/>
          </a:prstGeom>
          <a:noFill/>
        </p:spPr>
        <p:txBody>
          <a:bodyPr vert="horz" wrap="none" lIns="0" tIns="0" rIns="0" bIns="0" rtlCol="0">
            <a:spAutoFit/>
          </a:bodyPr>
          <a:lstStyle/>
          <a:p>
            <a:pPr>
              <a:lnSpc>
                <a:spcPts val="2070"/>
              </a:lnSpc>
            </a:pPr>
            <a:r>
              <a:rPr lang="en-CA" sz="2000" dirty="0">
                <a:solidFill>
                  <a:srgbClr val="000000"/>
                </a:solidFill>
                <a:latin typeface="Calibri" panose="020F0502020204030204" pitchFamily="34" charset="0"/>
                <a:cs typeface="Calibri" panose="020F0502020204030204" pitchFamily="34" charset="0"/>
              </a:rPr>
              <a:t>•  IELTS, TOEFL or PTE score card.</a:t>
            </a:r>
          </a:p>
          <a:p>
            <a:pPr>
              <a:lnSpc>
                <a:spcPts val="2070"/>
              </a:lnSpc>
            </a:pPr>
            <a:endParaRPr lang="en-CA" sz="2000" dirty="0">
              <a:solidFill>
                <a:srgbClr val="000000"/>
              </a:solidFill>
              <a:latin typeface="Calibri" panose="020F0502020204030204" pitchFamily="34" charset="0"/>
              <a:cs typeface="Calibri" panose="020F0502020204030204" pitchFamily="34" charset="0"/>
            </a:endParaRPr>
          </a:p>
        </p:txBody>
      </p:sp>
      <p:sp>
        <p:nvSpPr>
          <p:cNvPr id="10" name="TextBox 10"/>
          <p:cNvSpPr txBox="1"/>
          <p:nvPr/>
        </p:nvSpPr>
        <p:spPr>
          <a:xfrm>
            <a:off x="689045" y="3636483"/>
            <a:ext cx="8465010" cy="808298"/>
          </a:xfrm>
          <a:prstGeom prst="rect">
            <a:avLst/>
          </a:prstGeom>
          <a:noFill/>
        </p:spPr>
        <p:txBody>
          <a:bodyPr vert="horz" wrap="none" lIns="0" tIns="0" rIns="0" bIns="0" rtlCol="0">
            <a:spAutoFit/>
          </a:bodyPr>
          <a:lstStyle/>
          <a:p>
            <a:pPr>
              <a:lnSpc>
                <a:spcPts val="2100"/>
              </a:lnSpc>
              <a:tabLst>
                <a:tab pos="342900" algn="l"/>
              </a:tabLst>
            </a:pPr>
            <a:r>
              <a:rPr lang="en-CA" sz="2000">
                <a:solidFill>
                  <a:srgbClr val="000000"/>
                </a:solidFill>
                <a:latin typeface="Calibri" panose="020F0502020204030204" pitchFamily="34" charset="0"/>
                <a:cs typeface="Calibri" panose="020F0502020204030204" pitchFamily="34" charset="0"/>
              </a:rPr>
              <a:t>•  Duly attested degree/provisional/completion certificate and all the marksheets</a:t>
            </a:r>
            <a:br>
              <a:rPr lang="en-CA" sz="2000">
                <a:solidFill>
                  <a:srgbClr val="000000"/>
                </a:solidFill>
                <a:latin typeface="Calibri" panose="020F0502020204030204" pitchFamily="34" charset="0"/>
                <a:cs typeface="Calibri" panose="020F0502020204030204" pitchFamily="34" charset="0"/>
              </a:rPr>
            </a:br>
            <a:r>
              <a:rPr lang="en-CA" sz="2000">
                <a:solidFill>
                  <a:srgbClr val="000000"/>
                </a:solidFill>
                <a:latin typeface="Calibri" panose="020F0502020204030204" pitchFamily="34" charset="0"/>
                <a:cs typeface="Calibri" panose="020F0502020204030204" pitchFamily="34" charset="0"/>
              </a:rPr>
              <a:t>     of Bachelors.</a:t>
            </a:r>
          </a:p>
          <a:p>
            <a:pPr>
              <a:lnSpc>
                <a:spcPts val="2100"/>
              </a:lnSpc>
            </a:pPr>
            <a:endParaRPr lang="en-CA" sz="2000">
              <a:solidFill>
                <a:srgbClr val="000000"/>
              </a:solidFill>
              <a:latin typeface="Calibri" panose="020F0502020204030204" pitchFamily="34" charset="0"/>
              <a:cs typeface="Calibri" panose="020F0502020204030204" pitchFamily="34" charset="0"/>
            </a:endParaRPr>
          </a:p>
        </p:txBody>
      </p:sp>
      <p:sp>
        <p:nvSpPr>
          <p:cNvPr id="11" name="TextBox 11"/>
          <p:cNvSpPr txBox="1"/>
          <p:nvPr/>
        </p:nvSpPr>
        <p:spPr>
          <a:xfrm>
            <a:off x="665347" y="4336815"/>
            <a:ext cx="8488708" cy="538994"/>
          </a:xfrm>
          <a:prstGeom prst="rect">
            <a:avLst/>
          </a:prstGeom>
          <a:noFill/>
        </p:spPr>
        <p:txBody>
          <a:bodyPr vert="horz" wrap="square" lIns="0" tIns="0" rIns="0" bIns="0" rtlCol="0">
            <a:spAutoFit/>
          </a:bodyPr>
          <a:lstStyle/>
          <a:p>
            <a:pPr>
              <a:lnSpc>
                <a:spcPts val="2100"/>
              </a:lnSpc>
              <a:tabLst>
                <a:tab pos="342900" algn="l"/>
              </a:tabLst>
            </a:pPr>
            <a:r>
              <a:rPr lang="en-CA" sz="2000" dirty="0">
                <a:solidFill>
                  <a:srgbClr val="000000"/>
                </a:solidFill>
                <a:latin typeface="Calibri" panose="020F0502020204030204" pitchFamily="34" charset="0"/>
                <a:cs typeface="Calibri" panose="020F0502020204030204" pitchFamily="34" charset="0"/>
              </a:rPr>
              <a:t>•  Duly attested passing certificates and marksheets of 12</a:t>
            </a:r>
            <a:r>
              <a:rPr lang="en-CA" sz="2000" baseline="30000" dirty="0">
                <a:solidFill>
                  <a:srgbClr val="000000"/>
                </a:solidFill>
                <a:latin typeface="Calibri" panose="020F0502020204030204" pitchFamily="34" charset="0"/>
                <a:cs typeface="Calibri" panose="020F0502020204030204" pitchFamily="34" charset="0"/>
              </a:rPr>
              <a:t>th</a:t>
            </a:r>
            <a:r>
              <a:rPr lang="en-CA" sz="2000" dirty="0">
                <a:solidFill>
                  <a:srgbClr val="000000"/>
                </a:solidFill>
                <a:latin typeface="Calibri" panose="020F0502020204030204" pitchFamily="34" charset="0"/>
                <a:cs typeface="Calibri" panose="020F0502020204030204" pitchFamily="34" charset="0"/>
              </a:rPr>
              <a:t> std. and 10</a:t>
            </a:r>
            <a:r>
              <a:rPr lang="en-CA" sz="2000" baseline="30000" dirty="0">
                <a:solidFill>
                  <a:srgbClr val="000000"/>
                </a:solidFill>
                <a:latin typeface="Calibri" panose="020F0502020204030204" pitchFamily="34" charset="0"/>
                <a:cs typeface="Calibri" panose="020F0502020204030204" pitchFamily="34" charset="0"/>
              </a:rPr>
              <a:t>th</a:t>
            </a:r>
            <a:r>
              <a:rPr lang="en-CA" sz="2000" dirty="0">
                <a:solidFill>
                  <a:srgbClr val="000000"/>
                </a:solidFill>
                <a:latin typeface="Calibri" panose="020F0502020204030204" pitchFamily="34" charset="0"/>
                <a:cs typeface="Calibri" panose="020F0502020204030204" pitchFamily="34" charset="0"/>
              </a:rPr>
              <a:t> std.</a:t>
            </a:r>
          </a:p>
          <a:p>
            <a:pPr>
              <a:lnSpc>
                <a:spcPts val="2100"/>
              </a:lnSpc>
            </a:pPr>
            <a:endParaRPr lang="en-CA" sz="2000" dirty="0">
              <a:solidFill>
                <a:srgbClr val="000000"/>
              </a:solidFill>
              <a:latin typeface="Calibri" panose="020F0502020204030204" pitchFamily="34" charset="0"/>
              <a:cs typeface="Calibri" panose="020F0502020204030204" pitchFamily="34" charset="0"/>
            </a:endParaRPr>
          </a:p>
        </p:txBody>
      </p:sp>
      <p:sp>
        <p:nvSpPr>
          <p:cNvPr id="12" name="TextBox 12"/>
          <p:cNvSpPr txBox="1"/>
          <p:nvPr/>
        </p:nvSpPr>
        <p:spPr>
          <a:xfrm>
            <a:off x="665347" y="4892797"/>
            <a:ext cx="7937942" cy="846386"/>
          </a:xfrm>
          <a:prstGeom prst="rect">
            <a:avLst/>
          </a:prstGeom>
          <a:noFill/>
        </p:spPr>
        <p:txBody>
          <a:bodyPr vert="horz" wrap="none" lIns="0" tIns="0" rIns="0" bIns="0" rtlCol="0">
            <a:spAutoFit/>
          </a:bodyPr>
          <a:lstStyle/>
          <a:p>
            <a:pPr>
              <a:lnSpc>
                <a:spcPts val="2200"/>
              </a:lnSpc>
              <a:tabLst>
                <a:tab pos="342900" algn="l"/>
              </a:tabLst>
            </a:pPr>
            <a:r>
              <a:rPr lang="en-CA" sz="2000">
                <a:solidFill>
                  <a:srgbClr val="000000"/>
                </a:solidFill>
                <a:latin typeface="Calibri" panose="020F0502020204030204" pitchFamily="34" charset="0"/>
                <a:cs typeface="Calibri" panose="020F0502020204030204" pitchFamily="34" charset="0"/>
              </a:rPr>
              <a:t>•  If the 10</a:t>
            </a:r>
            <a:r>
              <a:rPr lang="en-CA" sz="2000" baseline="30000">
                <a:solidFill>
                  <a:srgbClr val="000000"/>
                </a:solidFill>
                <a:latin typeface="Calibri" panose="020F0502020204030204" pitchFamily="34" charset="0"/>
                <a:cs typeface="Calibri" panose="020F0502020204030204" pitchFamily="34" charset="0"/>
              </a:rPr>
              <a:t>th</a:t>
            </a:r>
            <a:r>
              <a:rPr lang="en-CA" sz="2000">
                <a:solidFill>
                  <a:srgbClr val="000000"/>
                </a:solidFill>
                <a:latin typeface="Calibri" panose="020F0502020204030204" pitchFamily="34" charset="0"/>
                <a:cs typeface="Calibri" panose="020F0502020204030204" pitchFamily="34" charset="0"/>
              </a:rPr>
              <a:t> or 12</a:t>
            </a:r>
            <a:r>
              <a:rPr lang="en-CA" sz="2000" baseline="30000">
                <a:solidFill>
                  <a:srgbClr val="000000"/>
                </a:solidFill>
                <a:latin typeface="Calibri" panose="020F0502020204030204" pitchFamily="34" charset="0"/>
                <a:cs typeface="Calibri" panose="020F0502020204030204" pitchFamily="34" charset="0"/>
              </a:rPr>
              <a:t>th</a:t>
            </a:r>
            <a:r>
              <a:rPr lang="en-CA" sz="2000">
                <a:solidFill>
                  <a:srgbClr val="000000"/>
                </a:solidFill>
                <a:latin typeface="Calibri" panose="020F0502020204030204" pitchFamily="34" charset="0"/>
                <a:cs typeface="Calibri" panose="020F0502020204030204" pitchFamily="34" charset="0"/>
              </a:rPr>
              <a:t> mark sheets contain only the subject codes, subject key</a:t>
            </a:r>
            <a:br>
              <a:rPr lang="en-CA" sz="2000">
                <a:solidFill>
                  <a:srgbClr val="000000"/>
                </a:solidFill>
                <a:latin typeface="Calibri" panose="020F0502020204030204" pitchFamily="34" charset="0"/>
                <a:cs typeface="Calibri" panose="020F0502020204030204" pitchFamily="34" charset="0"/>
              </a:rPr>
            </a:br>
            <a:r>
              <a:rPr lang="en-CA" sz="2000">
                <a:solidFill>
                  <a:srgbClr val="000000"/>
                </a:solidFill>
                <a:latin typeface="Calibri" panose="020F0502020204030204" pitchFamily="34" charset="0"/>
                <a:cs typeface="Calibri" panose="020F0502020204030204" pitchFamily="34" charset="0"/>
              </a:rPr>
              <a:t>     should be provided as well.</a:t>
            </a:r>
          </a:p>
          <a:p>
            <a:pPr>
              <a:lnSpc>
                <a:spcPts val="2200"/>
              </a:lnSpc>
            </a:pPr>
            <a:endParaRPr lang="en-CA" sz="2000">
              <a:solidFill>
                <a:srgbClr val="000000"/>
              </a:solidFill>
              <a:latin typeface="Calibri" panose="020F0502020204030204" pitchFamily="34" charset="0"/>
              <a:cs typeface="Calibri" panose="020F0502020204030204" pitchFamily="34" charset="0"/>
            </a:endParaRPr>
          </a:p>
        </p:txBody>
      </p:sp>
      <p:sp>
        <p:nvSpPr>
          <p:cNvPr id="13" name="TextBox 13"/>
          <p:cNvSpPr txBox="1"/>
          <p:nvPr/>
        </p:nvSpPr>
        <p:spPr>
          <a:xfrm>
            <a:off x="665347" y="5575736"/>
            <a:ext cx="4155176" cy="538994"/>
          </a:xfrm>
          <a:prstGeom prst="rect">
            <a:avLst/>
          </a:prstGeom>
          <a:noFill/>
        </p:spPr>
        <p:txBody>
          <a:bodyPr vert="horz" wrap="none" lIns="0" tIns="0" rIns="0" bIns="0" rtlCol="0">
            <a:spAutoFit/>
          </a:bodyPr>
          <a:lstStyle/>
          <a:p>
            <a:pPr>
              <a:lnSpc>
                <a:spcPts val="2070"/>
              </a:lnSpc>
            </a:pPr>
            <a:r>
              <a:rPr lang="en-CA" sz="2000">
                <a:solidFill>
                  <a:srgbClr val="000000"/>
                </a:solidFill>
                <a:latin typeface="Calibri" panose="020F0502020204030204" pitchFamily="34" charset="0"/>
                <a:cs typeface="Calibri" panose="020F0502020204030204" pitchFamily="34" charset="0"/>
              </a:rPr>
              <a:t>•  Copy of Passport (First and last page).</a:t>
            </a:r>
          </a:p>
          <a:p>
            <a:pPr>
              <a:lnSpc>
                <a:spcPts val="2070"/>
              </a:lnSpc>
            </a:pPr>
            <a:endParaRPr lang="en-CA" sz="2000">
              <a:solidFill>
                <a:srgbClr val="000000"/>
              </a:solidFill>
              <a:latin typeface="Calibri" panose="020F0502020204030204" pitchFamily="34" charset="0"/>
              <a:cs typeface="Calibri" panose="020F0502020204030204" pitchFamily="34" charset="0"/>
            </a:endParaRPr>
          </a:p>
        </p:txBody>
      </p:sp>
      <p:pic>
        <p:nvPicPr>
          <p:cNvPr id="14" name="Picture 1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0124774" y="369611"/>
            <a:ext cx="3084419" cy="2751046"/>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xmlns="" id="{3CF6B12C-24A1-AD96-B8F3-58C94528986C}"/>
              </a:ext>
            </a:extLst>
          </p:cNvPr>
          <p:cNvPicPr>
            <a:picLocks noChangeAspect="1"/>
          </p:cNvPicPr>
          <p:nvPr/>
        </p:nvPicPr>
        <p:blipFill>
          <a:blip r:embed="rId2"/>
          <a:stretch>
            <a:fillRect/>
          </a:stretch>
        </p:blipFill>
        <p:spPr>
          <a:xfrm>
            <a:off x="1646645" y="1101815"/>
            <a:ext cx="10798115" cy="5556070"/>
          </a:xfrm>
          <a:prstGeom prst="rect">
            <a:avLst/>
          </a:prstGeom>
        </p:spPr>
      </p:pic>
      <p:sp>
        <p:nvSpPr>
          <p:cNvPr id="3" name="TextBox 2">
            <a:extLst>
              <a:ext uri="{FF2B5EF4-FFF2-40B4-BE49-F238E27FC236}">
                <a16:creationId xmlns:a16="http://schemas.microsoft.com/office/drawing/2014/main" xmlns="" id="{678CC3B6-4EDE-322C-F32F-B1C0A06E9BE3}"/>
              </a:ext>
            </a:extLst>
          </p:cNvPr>
          <p:cNvSpPr txBox="1"/>
          <p:nvPr/>
        </p:nvSpPr>
        <p:spPr>
          <a:xfrm>
            <a:off x="451967" y="83640"/>
            <a:ext cx="7840744" cy="523220"/>
          </a:xfrm>
          <a:prstGeom prst="rect">
            <a:avLst/>
          </a:prstGeom>
          <a:noFill/>
        </p:spPr>
        <p:txBody>
          <a:bodyPr wrap="square" rtlCol="0">
            <a:spAutoFit/>
          </a:bodyPr>
          <a:lstStyle/>
          <a:p>
            <a:r>
              <a:rPr lang="en-US" sz="2800" b="1">
                <a:ea typeface="Verdana" panose="020B0604030504040204" pitchFamily="34" charset="0"/>
                <a:cs typeface="Verdana" panose="020B0604030504040204" pitchFamily="34" charset="0"/>
              </a:rPr>
              <a:t>New Zealand Student Visa</a:t>
            </a:r>
            <a:endParaRPr lang="en-US" sz="2800" b="1" dirty="0">
              <a:ea typeface="Verdana" panose="020B0604030504040204" pitchFamily="34" charset="0"/>
              <a:cs typeface="Verdana" panose="020B060403050404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large airplane flying in the sky&#10;&#10;Description automatically generated with low confidence">
            <a:extLst>
              <a:ext uri="{FF2B5EF4-FFF2-40B4-BE49-F238E27FC236}">
                <a16:creationId xmlns:a16="http://schemas.microsoft.com/office/drawing/2014/main" xmlns="" id="{5CE71DA3-966E-4004-A55F-ED95FCB46510}"/>
              </a:ext>
            </a:extLst>
          </p:cNvPr>
          <p:cNvPicPr>
            <a:picLocks noChangeAspect="1"/>
          </p:cNvPicPr>
          <p:nvPr/>
        </p:nvPicPr>
        <p:blipFill rotWithShape="1">
          <a:blip r:embed="rId2">
            <a:extLst>
              <a:ext uri="{28A0092B-C50C-407E-A947-70E740481C1C}">
                <a14:useLocalDpi xmlns:a14="http://schemas.microsoft.com/office/drawing/2010/main" xmlns="" val="0"/>
              </a:ext>
            </a:extLst>
          </a:blip>
          <a:srcRect t="12634" b="3747"/>
          <a:stretch/>
        </p:blipFill>
        <p:spPr>
          <a:xfrm>
            <a:off x="743957" y="1060148"/>
            <a:ext cx="11458723" cy="5215435"/>
          </a:xfrm>
          <a:prstGeom prst="rect">
            <a:avLst/>
          </a:prstGeom>
        </p:spPr>
      </p:pic>
      <p:sp>
        <p:nvSpPr>
          <p:cNvPr id="3" name="Rectangle 2"/>
          <p:cNvSpPr/>
          <p:nvPr/>
        </p:nvSpPr>
        <p:spPr>
          <a:xfrm>
            <a:off x="24643" y="192226"/>
            <a:ext cx="7141474" cy="531943"/>
          </a:xfrm>
          <a:prstGeom prst="rect">
            <a:avLst/>
          </a:prstGeom>
        </p:spPr>
        <p:txBody>
          <a:bodyPr wrap="square" lIns="107698" tIns="53849" rIns="107698" bIns="53849">
            <a:spAutoFit/>
          </a:bodyPr>
          <a:lstStyle/>
          <a:p>
            <a:pPr>
              <a:lnSpc>
                <a:spcPts val="3251"/>
              </a:lnSpc>
            </a:pPr>
            <a:r>
              <a:rPr lang="en-CA" sz="2800" b="1" dirty="0">
                <a:latin typeface="Calibri"/>
                <a:cs typeface="Calibri"/>
              </a:rPr>
              <a:t>Travel Time from India to New Zealand</a:t>
            </a:r>
          </a:p>
        </p:txBody>
      </p:sp>
      <p:sp>
        <p:nvSpPr>
          <p:cNvPr id="4" name="Rectangle 3"/>
          <p:cNvSpPr/>
          <p:nvPr/>
        </p:nvSpPr>
        <p:spPr>
          <a:xfrm>
            <a:off x="977838" y="6805915"/>
            <a:ext cx="11043797" cy="963918"/>
          </a:xfrm>
          <a:prstGeom prst="rect">
            <a:avLst/>
          </a:prstGeom>
        </p:spPr>
        <p:txBody>
          <a:bodyPr wrap="square" lIns="107698" tIns="53849" rIns="107698" bIns="53849">
            <a:spAutoFit/>
          </a:bodyPr>
          <a:lstStyle/>
          <a:p>
            <a:r>
              <a:rPr lang="en-US" sz="2800" b="1" dirty="0"/>
              <a:t>Average travel time from New Delhi/Mumbai to Auckland is 16 hours 30 mins</a:t>
            </a:r>
            <a:endParaRPr lang="en-US" sz="2400" b="1" dirty="0"/>
          </a:p>
        </p:txBody>
      </p:sp>
      <p:sp>
        <p:nvSpPr>
          <p:cNvPr id="5" name="Footer Placeholder 1">
            <a:extLst>
              <a:ext uri="{FF2B5EF4-FFF2-40B4-BE49-F238E27FC236}">
                <a16:creationId xmlns:a16="http://schemas.microsoft.com/office/drawing/2014/main" xmlns="" id="{BB0532DC-4A5A-4F10-A715-7B8B320C828E}"/>
              </a:ext>
            </a:extLst>
          </p:cNvPr>
          <p:cNvSpPr>
            <a:spLocks noGrp="1"/>
          </p:cNvSpPr>
          <p:nvPr>
            <p:ph type="ftr" sz="quarter" idx="11"/>
          </p:nvPr>
        </p:nvSpPr>
        <p:spPr>
          <a:xfrm>
            <a:off x="3913937" y="10297169"/>
            <a:ext cx="3387534" cy="229730"/>
          </a:xfrm>
        </p:spPr>
        <p:txBody>
          <a:bodyPr/>
          <a:lstStyle/>
          <a:p>
            <a:endParaRPr lang="en-CA"/>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D1A2326A-D4FB-0AB1-7E81-9243E3E7DC78}"/>
              </a:ext>
            </a:extLst>
          </p:cNvPr>
          <p:cNvSpPr txBox="1"/>
          <p:nvPr/>
        </p:nvSpPr>
        <p:spPr>
          <a:xfrm>
            <a:off x="407362" y="94790"/>
            <a:ext cx="7840744" cy="584775"/>
          </a:xfrm>
          <a:prstGeom prst="rect">
            <a:avLst/>
          </a:prstGeom>
          <a:noFill/>
        </p:spPr>
        <p:txBody>
          <a:bodyPr wrap="square" rtlCol="0">
            <a:spAutoFit/>
          </a:bodyPr>
          <a:lstStyle/>
          <a:p>
            <a:r>
              <a:rPr lang="en-US" sz="3200" b="1" dirty="0">
                <a:ea typeface="Verdana" panose="020B0604030504040204" pitchFamily="34" charset="0"/>
                <a:cs typeface="Verdana" panose="020B0604030504040204" pitchFamily="34" charset="0"/>
              </a:rPr>
              <a:t>Winning Profile for Visa</a:t>
            </a:r>
          </a:p>
        </p:txBody>
      </p:sp>
      <p:sp>
        <p:nvSpPr>
          <p:cNvPr id="3" name="TextBox 3">
            <a:extLst>
              <a:ext uri="{FF2B5EF4-FFF2-40B4-BE49-F238E27FC236}">
                <a16:creationId xmlns:a16="http://schemas.microsoft.com/office/drawing/2014/main" xmlns="" id="{13C02094-62E3-DEE1-B78A-220B4DECC3EB}"/>
              </a:ext>
            </a:extLst>
          </p:cNvPr>
          <p:cNvSpPr txBox="1"/>
          <p:nvPr/>
        </p:nvSpPr>
        <p:spPr>
          <a:xfrm>
            <a:off x="512679" y="1265423"/>
            <a:ext cx="12445038" cy="4928722"/>
          </a:xfrm>
          <a:prstGeom prst="rect">
            <a:avLst/>
          </a:prstGeom>
          <a:noFill/>
        </p:spPr>
        <p:txBody>
          <a:bodyPr vert="horz" wrap="square" lIns="0" tIns="0" rIns="0" bIns="0" rtlCol="0">
            <a:spAutoFit/>
          </a:bodyPr>
          <a:lstStyle/>
          <a:p>
            <a:pPr marL="342900" indent="-342900" algn="just">
              <a:lnSpc>
                <a:spcPct val="150000"/>
              </a:lnSpc>
              <a:buFont typeface="Wingdings" panose="05000000000000000000" pitchFamily="2" charset="2"/>
              <a:buChar char="ü"/>
              <a:tabLst>
                <a:tab pos="279400" algn="l"/>
              </a:tabLst>
            </a:pPr>
            <a:r>
              <a:rPr lang="en-CA" sz="2400" b="1" dirty="0">
                <a:solidFill>
                  <a:srgbClr val="000000"/>
                </a:solidFill>
                <a:latin typeface="Calibri" panose="020F0502020204030204" pitchFamily="34" charset="0"/>
                <a:cs typeface="Calibri" panose="020F0502020204030204" pitchFamily="34" charset="0"/>
              </a:rPr>
              <a:t>Good academic record </a:t>
            </a:r>
            <a:r>
              <a:rPr lang="en-CA" sz="2400" dirty="0">
                <a:solidFill>
                  <a:srgbClr val="000000"/>
                </a:solidFill>
                <a:latin typeface="Calibri" panose="020F0502020204030204" pitchFamily="34" charset="0"/>
                <a:cs typeface="Calibri" panose="020F0502020204030204" pitchFamily="34" charset="0"/>
              </a:rPr>
              <a:t>- 60% and above aggregate in Class 10th and 12th and over 50% aggregate in subsequent tertiary qualification with minimal backlogs, if any </a:t>
            </a:r>
          </a:p>
          <a:p>
            <a:pPr marL="342900" indent="-342900" algn="just">
              <a:lnSpc>
                <a:spcPct val="150000"/>
              </a:lnSpc>
              <a:buFont typeface="Wingdings" panose="05000000000000000000" pitchFamily="2" charset="2"/>
              <a:buChar char="ü"/>
              <a:tabLst>
                <a:tab pos="279400" algn="l"/>
              </a:tabLst>
            </a:pPr>
            <a:r>
              <a:rPr lang="en-CA" sz="2400" b="1" dirty="0">
                <a:solidFill>
                  <a:srgbClr val="000000"/>
                </a:solidFill>
                <a:latin typeface="Calibri" panose="020F0502020204030204" pitchFamily="34" charset="0"/>
                <a:cs typeface="Calibri" panose="020F0502020204030204" pitchFamily="34" charset="0"/>
              </a:rPr>
              <a:t>IELTS score </a:t>
            </a:r>
            <a:r>
              <a:rPr lang="en-CA" sz="2400" dirty="0">
                <a:solidFill>
                  <a:srgbClr val="000000"/>
                </a:solidFill>
                <a:latin typeface="Calibri" panose="020F0502020204030204" pitchFamily="34" charset="0"/>
                <a:cs typeface="Calibri" panose="020F0502020204030204" pitchFamily="34" charset="0"/>
              </a:rPr>
              <a:t>or equivalent score of TOEFL or PTE as per NZQA requirement</a:t>
            </a:r>
          </a:p>
          <a:p>
            <a:pPr marL="342900" indent="-342900" algn="just">
              <a:lnSpc>
                <a:spcPct val="150000"/>
              </a:lnSpc>
              <a:buFont typeface="Wingdings" panose="05000000000000000000" pitchFamily="2" charset="2"/>
              <a:buChar char="ü"/>
              <a:tabLst>
                <a:tab pos="279400" algn="l"/>
              </a:tabLst>
            </a:pPr>
            <a:r>
              <a:rPr lang="en-CA" sz="2400" b="1" dirty="0">
                <a:solidFill>
                  <a:srgbClr val="000000"/>
                </a:solidFill>
                <a:latin typeface="Calibri" panose="020F0502020204030204" pitchFamily="34" charset="0"/>
                <a:cs typeface="Calibri" panose="020F0502020204030204" pitchFamily="34" charset="0"/>
              </a:rPr>
              <a:t>Student’s immediate family’s verifiable evidence of funds </a:t>
            </a:r>
            <a:r>
              <a:rPr lang="en-CA" sz="2400" dirty="0">
                <a:solidFill>
                  <a:srgbClr val="000000"/>
                </a:solidFill>
                <a:latin typeface="Calibri" panose="020F0502020204030204" pitchFamily="34" charset="0"/>
                <a:cs typeface="Calibri" panose="020F0502020204030204" pitchFamily="34" charset="0"/>
              </a:rPr>
              <a:t>to meet the Educational and living expenses in NZ - including paper trail to explain any recent high value deposits in accounts</a:t>
            </a:r>
          </a:p>
          <a:p>
            <a:pPr marL="342900" indent="-342900" algn="just">
              <a:lnSpc>
                <a:spcPct val="150000"/>
              </a:lnSpc>
              <a:buFont typeface="Wingdings" panose="05000000000000000000" pitchFamily="2" charset="2"/>
              <a:buChar char="ü"/>
              <a:tabLst>
                <a:tab pos="279400" algn="l"/>
              </a:tabLst>
            </a:pPr>
            <a:r>
              <a:rPr lang="en-CA" sz="2400" dirty="0">
                <a:solidFill>
                  <a:srgbClr val="000000"/>
                </a:solidFill>
                <a:latin typeface="Calibri" panose="020F0502020204030204" pitchFamily="34" charset="0"/>
                <a:cs typeface="Calibri" panose="020F0502020204030204" pitchFamily="34" charset="0"/>
              </a:rPr>
              <a:t>Verifiable evidence of regular source of </a:t>
            </a:r>
            <a:r>
              <a:rPr lang="en-CA" sz="2400" b="1" dirty="0">
                <a:solidFill>
                  <a:srgbClr val="000000"/>
                </a:solidFill>
                <a:latin typeface="Calibri" panose="020F0502020204030204" pitchFamily="34" charset="0"/>
                <a:cs typeface="Calibri" panose="020F0502020204030204" pitchFamily="34" charset="0"/>
              </a:rPr>
              <a:t>sufficient income </a:t>
            </a:r>
            <a:r>
              <a:rPr lang="en-CA" sz="2400" dirty="0">
                <a:solidFill>
                  <a:srgbClr val="000000"/>
                </a:solidFill>
                <a:latin typeface="Calibri" panose="020F0502020204030204" pitchFamily="34" charset="0"/>
                <a:cs typeface="Calibri" panose="020F0502020204030204" pitchFamily="34" charset="0"/>
              </a:rPr>
              <a:t>of financial sponsors/guarantors</a:t>
            </a:r>
          </a:p>
          <a:p>
            <a:pPr marL="342900" indent="-342900" algn="just">
              <a:lnSpc>
                <a:spcPct val="150000"/>
              </a:lnSpc>
              <a:buFont typeface="Wingdings" panose="05000000000000000000" pitchFamily="2" charset="2"/>
              <a:buChar char="ü"/>
              <a:tabLst>
                <a:tab pos="279400" algn="l"/>
              </a:tabLst>
            </a:pPr>
            <a:r>
              <a:rPr lang="en-CA" sz="2400" dirty="0">
                <a:solidFill>
                  <a:srgbClr val="000000"/>
                </a:solidFill>
                <a:latin typeface="Calibri" panose="020F0502020204030204" pitchFamily="34" charset="0"/>
                <a:cs typeface="Calibri" panose="020F0502020204030204" pitchFamily="34" charset="0"/>
              </a:rPr>
              <a:t>Intended course of study relevant to qualifications and/or work experience which shows logical progression</a:t>
            </a:r>
          </a:p>
          <a:p>
            <a:pPr marL="342900" indent="-342900" algn="just">
              <a:lnSpc>
                <a:spcPct val="150000"/>
              </a:lnSpc>
              <a:buFont typeface="Wingdings" panose="05000000000000000000" pitchFamily="2" charset="2"/>
              <a:buChar char="ü"/>
              <a:tabLst>
                <a:tab pos="279400" algn="l"/>
              </a:tabLst>
            </a:pPr>
            <a:r>
              <a:rPr lang="en-CA" sz="2400" dirty="0">
                <a:solidFill>
                  <a:srgbClr val="000000"/>
                </a:solidFill>
                <a:latin typeface="Calibri" panose="020F0502020204030204" pitchFamily="34" charset="0"/>
                <a:cs typeface="Calibri" panose="020F0502020204030204" pitchFamily="34" charset="0"/>
              </a:rPr>
              <a:t>Meet health and character requirements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744A4EF7-9A52-2139-88DD-7D2BF408F65D}"/>
              </a:ext>
            </a:extLst>
          </p:cNvPr>
          <p:cNvSpPr txBox="1"/>
          <p:nvPr/>
        </p:nvSpPr>
        <p:spPr>
          <a:xfrm>
            <a:off x="463117" y="113527"/>
            <a:ext cx="9294200" cy="584775"/>
          </a:xfrm>
          <a:prstGeom prst="rect">
            <a:avLst/>
          </a:prstGeom>
          <a:noFill/>
        </p:spPr>
        <p:txBody>
          <a:bodyPr wrap="square" rtlCol="0">
            <a:spAutoFit/>
          </a:bodyPr>
          <a:lstStyle/>
          <a:p>
            <a:r>
              <a:rPr lang="en-US" sz="3200" b="1" dirty="0">
                <a:ea typeface="Verdana" panose="020B0604030504040204" pitchFamily="34" charset="0"/>
                <a:cs typeface="Verdana" panose="020B0604030504040204" pitchFamily="34" charset="0"/>
              </a:rPr>
              <a:t>Funds requirement for New Zealand Student Visa</a:t>
            </a:r>
          </a:p>
        </p:txBody>
      </p:sp>
      <p:sp>
        <p:nvSpPr>
          <p:cNvPr id="3" name="TextBox 2">
            <a:extLst>
              <a:ext uri="{FF2B5EF4-FFF2-40B4-BE49-F238E27FC236}">
                <a16:creationId xmlns:a16="http://schemas.microsoft.com/office/drawing/2014/main" xmlns="" id="{7FFF7181-E9F0-340E-1DF4-1700A2E00B0A}"/>
              </a:ext>
            </a:extLst>
          </p:cNvPr>
          <p:cNvSpPr txBox="1"/>
          <p:nvPr/>
        </p:nvSpPr>
        <p:spPr>
          <a:xfrm>
            <a:off x="463117" y="1210452"/>
            <a:ext cx="9160385" cy="4154984"/>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If the course duration is</a:t>
            </a:r>
            <a:r>
              <a:rPr kumimoji="0" lang="en-CA"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less than or equal to one academic year, </a:t>
            </a:r>
            <a:r>
              <a:rPr kumimoji="0" lang="en-CA"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then provide documentary evidence of funds for tuition fee for the entire course duration +</a:t>
            </a:r>
            <a:r>
              <a:rPr kumimoji="0" lang="en-CA"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NZ$ 20,000 towards living expenses in New Zealand + NZ$ 2,000 for airfare</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CA"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342900" indent="-342900" algn="just" defTabSz="914400">
              <a:buFont typeface="Arial" panose="020B0604020202020204" pitchFamily="34" charset="0"/>
              <a:buChar char="•"/>
              <a:defRPr/>
            </a:pPr>
            <a:r>
              <a:rPr kumimoji="0" lang="en-CA"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If the course duration is</a:t>
            </a:r>
            <a:r>
              <a:rPr kumimoji="0" lang="en-CA"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longer than one academic year,</a:t>
            </a:r>
            <a:r>
              <a:rPr kumimoji="0" lang="en-CA"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then provide</a:t>
            </a:r>
            <a:br>
              <a:rPr kumimoji="0" lang="en-CA"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r>
              <a:rPr kumimoji="0" lang="en-CA"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documentary evidence of funds for</a:t>
            </a:r>
            <a:r>
              <a:rPr kumimoji="0" lang="en-CA"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tuition fee for 1 academic year</a:t>
            </a:r>
            <a:r>
              <a:rPr kumimoji="0" lang="en-CA"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 </a:t>
            </a:r>
            <a:r>
              <a:rPr kumimoji="0" lang="en-CA"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NZ$ 20,000</a:t>
            </a:r>
            <a:r>
              <a:rPr kumimoji="0" lang="en-CA"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per annum towards living expenses in New Zealand </a:t>
            </a:r>
            <a:r>
              <a:rPr kumimoji="0" lang="en-CA"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NZ$ 2,000 for airfare and </a:t>
            </a:r>
            <a:r>
              <a:rPr lang="en-CA" sz="2400" b="1" dirty="0">
                <a:solidFill>
                  <a:srgbClr val="000000"/>
                </a:solidFill>
                <a:latin typeface="Calibri" panose="020F0502020204030204" pitchFamily="34" charset="0"/>
                <a:cs typeface="Calibri" panose="020F0502020204030204" pitchFamily="34" charset="0"/>
              </a:rPr>
              <a:t>a </a:t>
            </a:r>
            <a:r>
              <a:rPr kumimoji="0" lang="en-CA"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payment plan to show the student has access to funds and has ability to meet the rest  of the course cost and living expenses in New Zealand</a:t>
            </a:r>
          </a:p>
        </p:txBody>
      </p:sp>
      <p:pic>
        <p:nvPicPr>
          <p:cNvPr id="4" name="Picture 3">
            <a:extLst>
              <a:ext uri="{FF2B5EF4-FFF2-40B4-BE49-F238E27FC236}">
                <a16:creationId xmlns:a16="http://schemas.microsoft.com/office/drawing/2014/main" xmlns="" id="{418919CF-94A6-7B77-9C34-E2F4F1B91D43}"/>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328126" y="1405442"/>
            <a:ext cx="2900452" cy="3765004"/>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al user interface&#10;&#10;Description automatically generated">
            <a:extLst>
              <a:ext uri="{FF2B5EF4-FFF2-40B4-BE49-F238E27FC236}">
                <a16:creationId xmlns:a16="http://schemas.microsoft.com/office/drawing/2014/main" xmlns="" id="{0D9AAFF8-6644-F831-5627-EEBEC1904383}"/>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747470" y="0"/>
            <a:ext cx="4047905" cy="4047905"/>
          </a:xfrm>
          <a:prstGeom prst="rect">
            <a:avLst/>
          </a:prstGeom>
        </p:spPr>
      </p:pic>
      <p:sp>
        <p:nvSpPr>
          <p:cNvPr id="3" name="TextBox 2">
            <a:extLst>
              <a:ext uri="{FF2B5EF4-FFF2-40B4-BE49-F238E27FC236}">
                <a16:creationId xmlns:a16="http://schemas.microsoft.com/office/drawing/2014/main" xmlns="" id="{D6C67C2A-84BD-79D4-ABB0-1D0A0C20F929}"/>
              </a:ext>
            </a:extLst>
          </p:cNvPr>
          <p:cNvSpPr txBox="1"/>
          <p:nvPr/>
        </p:nvSpPr>
        <p:spPr>
          <a:xfrm>
            <a:off x="410908" y="61922"/>
            <a:ext cx="7840744" cy="584775"/>
          </a:xfrm>
          <a:prstGeom prst="rect">
            <a:avLst/>
          </a:prstGeom>
          <a:noFill/>
        </p:spPr>
        <p:txBody>
          <a:bodyPr wrap="square" rtlCol="0">
            <a:spAutoFit/>
          </a:bodyPr>
          <a:lstStyle/>
          <a:p>
            <a:r>
              <a:rPr lang="en-US" sz="3200" b="1" dirty="0">
                <a:ea typeface="Verdana" panose="020B0604030504040204" pitchFamily="34" charset="0"/>
                <a:cs typeface="Verdana" panose="020B0604030504040204" pitchFamily="34" charset="0"/>
              </a:rPr>
              <a:t>Documents for Student Visa</a:t>
            </a:r>
          </a:p>
        </p:txBody>
      </p:sp>
      <p:grpSp>
        <p:nvGrpSpPr>
          <p:cNvPr id="4" name="Group 3">
            <a:extLst>
              <a:ext uri="{FF2B5EF4-FFF2-40B4-BE49-F238E27FC236}">
                <a16:creationId xmlns:a16="http://schemas.microsoft.com/office/drawing/2014/main" xmlns="" id="{356AA7BB-FEC3-35A1-276D-BF8DCA72704E}"/>
              </a:ext>
            </a:extLst>
          </p:cNvPr>
          <p:cNvGrpSpPr/>
          <p:nvPr/>
        </p:nvGrpSpPr>
        <p:grpSpPr>
          <a:xfrm>
            <a:off x="529499" y="1355713"/>
            <a:ext cx="12907721" cy="4214202"/>
            <a:chOff x="761567" y="1576609"/>
            <a:chExt cx="12939047" cy="4214202"/>
          </a:xfrm>
        </p:grpSpPr>
        <p:sp>
          <p:nvSpPr>
            <p:cNvPr id="5" name="TextBox 3">
              <a:extLst>
                <a:ext uri="{FF2B5EF4-FFF2-40B4-BE49-F238E27FC236}">
                  <a16:creationId xmlns:a16="http://schemas.microsoft.com/office/drawing/2014/main" xmlns="" id="{D73675B2-A6FA-CCD7-B8E3-541F4105C262}"/>
                </a:ext>
              </a:extLst>
            </p:cNvPr>
            <p:cNvSpPr txBox="1"/>
            <p:nvPr/>
          </p:nvSpPr>
          <p:spPr>
            <a:xfrm>
              <a:off x="761568" y="1576609"/>
              <a:ext cx="8709684" cy="283219"/>
            </a:xfrm>
            <a:prstGeom prst="rect">
              <a:avLst/>
            </a:prstGeom>
            <a:noFill/>
          </p:spPr>
          <p:txBody>
            <a:bodyPr vert="horz" wrap="none" lIns="0" tIns="0" rIns="0" bIns="0" rtlCol="0">
              <a:spAutoFit/>
            </a:bodyPr>
            <a:lstStyle/>
            <a:p>
              <a:pPr algn="just">
                <a:lnSpc>
                  <a:spcPts val="2070"/>
                </a:lnSpc>
              </a:pPr>
              <a:r>
                <a:rPr lang="en-CA" sz="2400" dirty="0">
                  <a:solidFill>
                    <a:srgbClr val="000000"/>
                  </a:solidFill>
                  <a:latin typeface="Calibri" panose="020F0502020204030204" pitchFamily="34" charset="0"/>
                  <a:cs typeface="Calibri" panose="020F0502020204030204" pitchFamily="34" charset="0"/>
                </a:rPr>
                <a:t>•  Completed application forms and supplementary information form.</a:t>
              </a:r>
            </a:p>
          </p:txBody>
        </p:sp>
        <p:sp>
          <p:nvSpPr>
            <p:cNvPr id="6" name="TextBox 4">
              <a:extLst>
                <a:ext uri="{FF2B5EF4-FFF2-40B4-BE49-F238E27FC236}">
                  <a16:creationId xmlns:a16="http://schemas.microsoft.com/office/drawing/2014/main" xmlns="" id="{0DCC356D-914D-D869-6496-5FCFA5C864CE}"/>
                </a:ext>
              </a:extLst>
            </p:cNvPr>
            <p:cNvSpPr txBox="1"/>
            <p:nvPr/>
          </p:nvSpPr>
          <p:spPr>
            <a:xfrm>
              <a:off x="761628" y="1956436"/>
              <a:ext cx="5053359" cy="369332"/>
            </a:xfrm>
            <a:prstGeom prst="rect">
              <a:avLst/>
            </a:prstGeom>
            <a:noFill/>
          </p:spPr>
          <p:txBody>
            <a:bodyPr vert="horz" wrap="none" lIns="0" tIns="0" rIns="0" bIns="0" rtlCol="0">
              <a:spAutoFit/>
            </a:bodyPr>
            <a:lstStyle/>
            <a:p>
              <a:pPr algn="just"/>
              <a:r>
                <a:rPr lang="en-CA" sz="2400" dirty="0">
                  <a:solidFill>
                    <a:srgbClr val="000000"/>
                  </a:solidFill>
                  <a:latin typeface="Calibri" panose="020F0502020204030204" pitchFamily="34" charset="0"/>
                  <a:cs typeface="Calibri" panose="020F0502020204030204" pitchFamily="34" charset="0"/>
                </a:rPr>
                <a:t>•  Visa application fee (Online- </a:t>
              </a:r>
              <a:r>
                <a:rPr lang="en-CA" sz="2400" b="1" dirty="0">
                  <a:solidFill>
                    <a:srgbClr val="000000"/>
                  </a:solidFill>
                  <a:latin typeface="Calibri" panose="020F0502020204030204" pitchFamily="34" charset="0"/>
                  <a:cs typeface="Calibri" panose="020F0502020204030204" pitchFamily="34" charset="0"/>
                </a:rPr>
                <a:t>850 NZD)</a:t>
              </a:r>
              <a:endParaRPr lang="en-CA" sz="2400" dirty="0">
                <a:solidFill>
                  <a:srgbClr val="000000"/>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xmlns="" id="{1AA769FE-0619-D8CD-F5A6-465E3D55DA57}"/>
                </a:ext>
              </a:extLst>
            </p:cNvPr>
            <p:cNvSpPr txBox="1"/>
            <p:nvPr/>
          </p:nvSpPr>
          <p:spPr>
            <a:xfrm>
              <a:off x="761568" y="2444082"/>
              <a:ext cx="2426409" cy="283219"/>
            </a:xfrm>
            <a:prstGeom prst="rect">
              <a:avLst/>
            </a:prstGeom>
            <a:noFill/>
          </p:spPr>
          <p:txBody>
            <a:bodyPr vert="horz" wrap="none" lIns="0" tIns="0" rIns="0" bIns="0" rtlCol="0">
              <a:spAutoFit/>
            </a:bodyPr>
            <a:lstStyle/>
            <a:p>
              <a:pPr algn="just">
                <a:lnSpc>
                  <a:spcPts val="2070"/>
                </a:lnSpc>
              </a:pPr>
              <a:r>
                <a:rPr lang="en-CA" sz="2400" dirty="0">
                  <a:solidFill>
                    <a:srgbClr val="000000"/>
                  </a:solidFill>
                  <a:latin typeface="Calibri" panose="020F0502020204030204" pitchFamily="34" charset="0"/>
                  <a:cs typeface="Calibri" panose="020F0502020204030204" pitchFamily="34" charset="0"/>
                </a:rPr>
                <a:t>•  Original passport</a:t>
              </a:r>
            </a:p>
          </p:txBody>
        </p:sp>
        <p:sp>
          <p:nvSpPr>
            <p:cNvPr id="8" name="TextBox 8">
              <a:extLst>
                <a:ext uri="{FF2B5EF4-FFF2-40B4-BE49-F238E27FC236}">
                  <a16:creationId xmlns:a16="http://schemas.microsoft.com/office/drawing/2014/main" xmlns="" id="{916F8A7A-2F9C-19AD-EB8A-38E60F2071B7}"/>
                </a:ext>
              </a:extLst>
            </p:cNvPr>
            <p:cNvSpPr txBox="1"/>
            <p:nvPr/>
          </p:nvSpPr>
          <p:spPr>
            <a:xfrm>
              <a:off x="761568" y="2955003"/>
              <a:ext cx="2999170" cy="283219"/>
            </a:xfrm>
            <a:prstGeom prst="rect">
              <a:avLst/>
            </a:prstGeom>
            <a:noFill/>
          </p:spPr>
          <p:txBody>
            <a:bodyPr vert="horz" wrap="none" lIns="0" tIns="0" rIns="0" bIns="0" rtlCol="0">
              <a:spAutoFit/>
            </a:bodyPr>
            <a:lstStyle/>
            <a:p>
              <a:pPr algn="just">
                <a:lnSpc>
                  <a:spcPts val="2070"/>
                </a:lnSpc>
              </a:pPr>
              <a:r>
                <a:rPr lang="en-CA" sz="2400" dirty="0">
                  <a:solidFill>
                    <a:srgbClr val="000000"/>
                  </a:solidFill>
                  <a:latin typeface="Calibri" panose="020F0502020204030204" pitchFamily="34" charset="0"/>
                  <a:cs typeface="Calibri" panose="020F0502020204030204" pitchFamily="34" charset="0"/>
                </a:rPr>
                <a:t>•  Covering letter &amp; SOP</a:t>
              </a:r>
            </a:p>
          </p:txBody>
        </p:sp>
        <p:sp>
          <p:nvSpPr>
            <p:cNvPr id="9" name="TextBox 9">
              <a:extLst>
                <a:ext uri="{FF2B5EF4-FFF2-40B4-BE49-F238E27FC236}">
                  <a16:creationId xmlns:a16="http://schemas.microsoft.com/office/drawing/2014/main" xmlns="" id="{FAF17474-76DC-8481-23EB-35D6A2FB12AB}"/>
                </a:ext>
              </a:extLst>
            </p:cNvPr>
            <p:cNvSpPr txBox="1"/>
            <p:nvPr/>
          </p:nvSpPr>
          <p:spPr>
            <a:xfrm>
              <a:off x="761568" y="3459479"/>
              <a:ext cx="2865412" cy="283219"/>
            </a:xfrm>
            <a:prstGeom prst="rect">
              <a:avLst/>
            </a:prstGeom>
            <a:noFill/>
          </p:spPr>
          <p:txBody>
            <a:bodyPr vert="horz" wrap="none" lIns="0" tIns="0" rIns="0" bIns="0" rtlCol="0">
              <a:spAutoFit/>
            </a:bodyPr>
            <a:lstStyle/>
            <a:p>
              <a:pPr algn="just">
                <a:lnSpc>
                  <a:spcPts val="2070"/>
                </a:lnSpc>
              </a:pPr>
              <a:r>
                <a:rPr lang="en-CA" sz="2400" dirty="0">
                  <a:solidFill>
                    <a:srgbClr val="000000"/>
                  </a:solidFill>
                  <a:latin typeface="Calibri" panose="020F0502020204030204" pitchFamily="34" charset="0"/>
                  <a:cs typeface="Calibri" panose="020F0502020204030204" pitchFamily="34" charset="0"/>
                </a:rPr>
                <a:t>•  Financial documents</a:t>
              </a:r>
            </a:p>
          </p:txBody>
        </p:sp>
        <p:sp>
          <p:nvSpPr>
            <p:cNvPr id="10" name="TextBox 10">
              <a:extLst>
                <a:ext uri="{FF2B5EF4-FFF2-40B4-BE49-F238E27FC236}">
                  <a16:creationId xmlns:a16="http://schemas.microsoft.com/office/drawing/2014/main" xmlns="" id="{57D002D8-BF8A-4D8E-B6C8-BA4E591A63E8}"/>
                </a:ext>
              </a:extLst>
            </p:cNvPr>
            <p:cNvSpPr txBox="1"/>
            <p:nvPr/>
          </p:nvSpPr>
          <p:spPr>
            <a:xfrm>
              <a:off x="761568" y="3931845"/>
              <a:ext cx="4463693" cy="283219"/>
            </a:xfrm>
            <a:prstGeom prst="rect">
              <a:avLst/>
            </a:prstGeom>
            <a:noFill/>
          </p:spPr>
          <p:txBody>
            <a:bodyPr vert="horz" wrap="none" lIns="0" tIns="0" rIns="0" bIns="0" rtlCol="0">
              <a:spAutoFit/>
            </a:bodyPr>
            <a:lstStyle/>
            <a:p>
              <a:pPr algn="just">
                <a:lnSpc>
                  <a:spcPts val="2070"/>
                </a:lnSpc>
              </a:pPr>
              <a:r>
                <a:rPr lang="en-CA" sz="2400" dirty="0">
                  <a:solidFill>
                    <a:srgbClr val="000000"/>
                  </a:solidFill>
                  <a:latin typeface="Calibri" panose="020F0502020204030204" pitchFamily="34" charset="0"/>
                  <a:cs typeface="Calibri" panose="020F0502020204030204" pitchFamily="34" charset="0"/>
                </a:rPr>
                <a:t>•  Affidavit of support from sponsor</a:t>
              </a:r>
            </a:p>
          </p:txBody>
        </p:sp>
        <p:sp>
          <p:nvSpPr>
            <p:cNvPr id="11" name="TextBox 12">
              <a:extLst>
                <a:ext uri="{FF2B5EF4-FFF2-40B4-BE49-F238E27FC236}">
                  <a16:creationId xmlns:a16="http://schemas.microsoft.com/office/drawing/2014/main" xmlns="" id="{A43A4840-0B66-D049-929A-7F77BF0760A1}"/>
                </a:ext>
              </a:extLst>
            </p:cNvPr>
            <p:cNvSpPr txBox="1"/>
            <p:nvPr/>
          </p:nvSpPr>
          <p:spPr>
            <a:xfrm>
              <a:off x="761568" y="4450311"/>
              <a:ext cx="8396404" cy="283219"/>
            </a:xfrm>
            <a:prstGeom prst="rect">
              <a:avLst/>
            </a:prstGeom>
            <a:noFill/>
          </p:spPr>
          <p:txBody>
            <a:bodyPr vert="horz" wrap="none" lIns="0" tIns="0" rIns="0" bIns="0" rtlCol="0">
              <a:spAutoFit/>
            </a:bodyPr>
            <a:lstStyle/>
            <a:p>
              <a:pPr algn="just">
                <a:lnSpc>
                  <a:spcPts val="2070"/>
                </a:lnSpc>
              </a:pPr>
              <a:r>
                <a:rPr lang="en-CA" sz="2400" dirty="0">
                  <a:solidFill>
                    <a:srgbClr val="000000"/>
                  </a:solidFill>
                  <a:latin typeface="Calibri" panose="020F0502020204030204" pitchFamily="34" charset="0"/>
                  <a:cs typeface="Calibri" panose="020F0502020204030204" pitchFamily="34" charset="0"/>
                </a:rPr>
                <a:t>•  Evidence of English language ability - IELTS/TOEFL/PTE score card</a:t>
              </a:r>
            </a:p>
          </p:txBody>
        </p:sp>
        <p:sp>
          <p:nvSpPr>
            <p:cNvPr id="12" name="TextBox 14">
              <a:extLst>
                <a:ext uri="{FF2B5EF4-FFF2-40B4-BE49-F238E27FC236}">
                  <a16:creationId xmlns:a16="http://schemas.microsoft.com/office/drawing/2014/main" xmlns="" id="{60CB9C8D-DA2B-439F-B758-CBB0DA84324E}"/>
                </a:ext>
              </a:extLst>
            </p:cNvPr>
            <p:cNvSpPr txBox="1"/>
            <p:nvPr/>
          </p:nvSpPr>
          <p:spPr>
            <a:xfrm>
              <a:off x="761567" y="5507592"/>
              <a:ext cx="11781485" cy="283219"/>
            </a:xfrm>
            <a:prstGeom prst="rect">
              <a:avLst/>
            </a:prstGeom>
            <a:noFill/>
          </p:spPr>
          <p:txBody>
            <a:bodyPr vert="horz" wrap="none" lIns="0" tIns="0" rIns="0" bIns="0" rtlCol="0">
              <a:spAutoFit/>
            </a:bodyPr>
            <a:lstStyle/>
            <a:p>
              <a:pPr algn="just">
                <a:lnSpc>
                  <a:spcPts val="2070"/>
                </a:lnSpc>
              </a:pPr>
              <a:r>
                <a:rPr lang="en-CA" sz="2400" dirty="0">
                  <a:solidFill>
                    <a:srgbClr val="000000"/>
                  </a:solidFill>
                  <a:latin typeface="Calibri" panose="020F0502020204030204" pitchFamily="34" charset="0"/>
                  <a:cs typeface="Calibri" panose="020F0502020204030204" pitchFamily="34" charset="0"/>
                </a:rPr>
                <a:t>•  Original police clearance certificate(</a:t>
              </a:r>
              <a:r>
                <a:rPr lang="en-US" sz="2400" dirty="0">
                  <a:solidFill>
                    <a:srgbClr val="000000"/>
                  </a:solidFill>
                  <a:latin typeface="Calibri" panose="020F0502020204030204" pitchFamily="34" charset="0"/>
                  <a:cs typeface="Calibri" panose="020F0502020204030204" pitchFamily="34" charset="0"/>
                </a:rPr>
                <a:t>must be less than 6 months old at the time of visa filing)</a:t>
              </a:r>
              <a:endParaRPr lang="en-CA" sz="2400" dirty="0">
                <a:solidFill>
                  <a:srgbClr val="000000"/>
                </a:solidFill>
                <a:latin typeface="Calibri" panose="020F0502020204030204" pitchFamily="34" charset="0"/>
                <a:cs typeface="Calibri" panose="020F0502020204030204" pitchFamily="34" charset="0"/>
              </a:endParaRPr>
            </a:p>
          </p:txBody>
        </p:sp>
        <p:sp>
          <p:nvSpPr>
            <p:cNvPr id="13" name="TextBox 15">
              <a:extLst>
                <a:ext uri="{FF2B5EF4-FFF2-40B4-BE49-F238E27FC236}">
                  <a16:creationId xmlns:a16="http://schemas.microsoft.com/office/drawing/2014/main" xmlns="" id="{487AE4B4-5610-D228-5B25-0C2CECD7B239}"/>
                </a:ext>
              </a:extLst>
            </p:cNvPr>
            <p:cNvSpPr txBox="1"/>
            <p:nvPr/>
          </p:nvSpPr>
          <p:spPr>
            <a:xfrm>
              <a:off x="761567" y="4844299"/>
              <a:ext cx="12939047" cy="552524"/>
            </a:xfrm>
            <a:prstGeom prst="rect">
              <a:avLst/>
            </a:prstGeom>
            <a:noFill/>
          </p:spPr>
          <p:txBody>
            <a:bodyPr vert="horz" wrap="square" lIns="0" tIns="0" rIns="0" bIns="0" rtlCol="0">
              <a:spAutoFit/>
            </a:bodyPr>
            <a:lstStyle/>
            <a:p>
              <a:pPr algn="just">
                <a:lnSpc>
                  <a:spcPts val="2070"/>
                </a:lnSpc>
              </a:pPr>
              <a:r>
                <a:rPr lang="en-CA" sz="2400" dirty="0">
                  <a:solidFill>
                    <a:srgbClr val="000000"/>
                  </a:solidFill>
                  <a:latin typeface="Calibri" panose="020F0502020204030204" pitchFamily="34" charset="0"/>
                  <a:cs typeface="Calibri" panose="020F0502020204030204" pitchFamily="34" charset="0"/>
                </a:rPr>
                <a:t>•  E-Medicals acknowledgement of medical test from empanelled  doctor which should not be more than 3 months old</a:t>
              </a: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58396" y="237964"/>
            <a:ext cx="5034776" cy="696088"/>
          </a:xfrm>
          <a:prstGeom prst="rect">
            <a:avLst/>
          </a:prstGeom>
          <a:noFill/>
        </p:spPr>
        <p:txBody>
          <a:bodyPr vert="horz" wrap="none" lIns="0" tIns="0" rIns="0" bIns="0" rtlCol="0">
            <a:spAutoFit/>
          </a:bodyPr>
          <a:lstStyle/>
          <a:p>
            <a:pPr>
              <a:lnSpc>
                <a:spcPts val="2760"/>
              </a:lnSpc>
            </a:pPr>
            <a:r>
              <a:rPr lang="en-CA" sz="3200" b="1" dirty="0">
                <a:latin typeface="Calibri" panose="020F0502020204030204" pitchFamily="34" charset="0"/>
                <a:cs typeface="Calibri" panose="020F0502020204030204" pitchFamily="34" charset="0"/>
              </a:rPr>
              <a:t>Acceptable Evidence of Funds</a:t>
            </a:r>
          </a:p>
          <a:p>
            <a:pPr>
              <a:lnSpc>
                <a:spcPts val="2760"/>
              </a:lnSpc>
            </a:pPr>
            <a:endParaRPr lang="en-CA" sz="2000" dirty="0">
              <a:solidFill>
                <a:srgbClr val="000000"/>
              </a:solidFill>
              <a:latin typeface="Calibri" panose="020F0502020204030204" pitchFamily="34" charset="0"/>
              <a:cs typeface="Calibri" panose="020F0502020204030204" pitchFamily="34" charset="0"/>
            </a:endParaRPr>
          </a:p>
        </p:txBody>
      </p:sp>
      <p:grpSp>
        <p:nvGrpSpPr>
          <p:cNvPr id="3" name="Group 2">
            <a:extLst>
              <a:ext uri="{FF2B5EF4-FFF2-40B4-BE49-F238E27FC236}">
                <a16:creationId xmlns:a16="http://schemas.microsoft.com/office/drawing/2014/main" xmlns="" id="{EDD6EB6D-1549-AE43-684D-7F140EF78446}"/>
              </a:ext>
            </a:extLst>
          </p:cNvPr>
          <p:cNvGrpSpPr/>
          <p:nvPr/>
        </p:nvGrpSpPr>
        <p:grpSpPr>
          <a:xfrm>
            <a:off x="458395" y="1218164"/>
            <a:ext cx="11127721" cy="5617533"/>
            <a:chOff x="446320" y="1554456"/>
            <a:chExt cx="10008064" cy="3517199"/>
          </a:xfrm>
        </p:grpSpPr>
        <p:sp>
          <p:nvSpPr>
            <p:cNvPr id="4" name="TextBox 3">
              <a:extLst>
                <a:ext uri="{FF2B5EF4-FFF2-40B4-BE49-F238E27FC236}">
                  <a16:creationId xmlns:a16="http://schemas.microsoft.com/office/drawing/2014/main" xmlns="" id="{7D8427AB-C1CA-1D49-6428-B518AE9C4703}"/>
                </a:ext>
              </a:extLst>
            </p:cNvPr>
            <p:cNvSpPr txBox="1"/>
            <p:nvPr/>
          </p:nvSpPr>
          <p:spPr>
            <a:xfrm>
              <a:off x="446320" y="1554456"/>
              <a:ext cx="7673566" cy="1860954"/>
            </a:xfrm>
            <a:prstGeom prst="rect">
              <a:avLst/>
            </a:prstGeom>
            <a:noFill/>
          </p:spPr>
          <p:txBody>
            <a:bodyPr vert="horz" wrap="square" lIns="0" tIns="0" rIns="0" bIns="0" rtlCol="0">
              <a:spAutoFit/>
            </a:bodyPr>
            <a:lstStyle/>
            <a:p>
              <a:pPr marL="342900" marR="0" lvl="0" indent="-342900" algn="just" defTabSz="914400" rtl="0" eaLnBrk="1" fontAlgn="auto" latinLnBrk="0" hangingPunct="1">
                <a:lnSpc>
                  <a:spcPts val="1829"/>
                </a:lnSpc>
                <a:spcBef>
                  <a:spcPts val="0"/>
                </a:spcBef>
                <a:spcAft>
                  <a:spcPts val="0"/>
                </a:spcAft>
                <a:buClrTx/>
                <a:buSzTx/>
                <a:buFont typeface="Wingdings" panose="05000000000000000000" pitchFamily="2" charset="2"/>
                <a:buChar char="§"/>
                <a:tabLst/>
                <a:defRPr/>
              </a:pPr>
              <a:r>
                <a:rPr kumimoji="0" lang="en-CA"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Education Loan </a:t>
              </a:r>
              <a:r>
                <a:rPr kumimoji="0" lang="en-CA"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sanction letter from nationalised or multi nationalised bank </a:t>
              </a:r>
            </a:p>
            <a:p>
              <a:pPr marL="342900" marR="0" lvl="0" indent="-342900" algn="just" defTabSz="914400" rtl="0" eaLnBrk="1" fontAlgn="auto" latinLnBrk="0" hangingPunct="1">
                <a:lnSpc>
                  <a:spcPts val="1829"/>
                </a:lnSpc>
                <a:spcBef>
                  <a:spcPts val="0"/>
                </a:spcBef>
                <a:spcAft>
                  <a:spcPts val="0"/>
                </a:spcAft>
                <a:buClrTx/>
                <a:buSzTx/>
                <a:buFont typeface="Wingdings" panose="05000000000000000000" pitchFamily="2" charset="2"/>
                <a:buChar char="§"/>
                <a:tabLst/>
                <a:defRPr/>
              </a:pPr>
              <a:endParaRPr kumimoji="0" lang="en-CA"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342900" marR="0" lvl="0" indent="-342900" algn="just" defTabSz="914400" rtl="0" eaLnBrk="1" fontAlgn="auto" latinLnBrk="0" hangingPunct="1">
                <a:lnSpc>
                  <a:spcPts val="1829"/>
                </a:lnSpc>
                <a:spcBef>
                  <a:spcPts val="0"/>
                </a:spcBef>
                <a:spcAft>
                  <a:spcPts val="0"/>
                </a:spcAft>
                <a:buClrTx/>
                <a:buSzTx/>
                <a:buFont typeface="Wingdings" panose="05000000000000000000" pitchFamily="2" charset="2"/>
                <a:buChar char="§"/>
                <a:tabLst/>
                <a:defRPr/>
              </a:pPr>
              <a:r>
                <a:rPr kumimoji="0" lang="en-CA"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Latest bank account statements for the past 3 months. It should </a:t>
              </a:r>
              <a:r>
                <a:rPr kumimoji="0" lang="en-CA"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not be more than one week old </a:t>
              </a:r>
              <a:r>
                <a:rPr kumimoji="0" lang="en-CA"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the time of lodgement of application</a:t>
              </a:r>
            </a:p>
            <a:p>
              <a:pPr marL="342900" marR="0" lvl="0" indent="-342900" algn="just" defTabSz="914400" rtl="0" eaLnBrk="1" fontAlgn="auto" latinLnBrk="0" hangingPunct="1">
                <a:lnSpc>
                  <a:spcPts val="1829"/>
                </a:lnSpc>
                <a:spcBef>
                  <a:spcPts val="0"/>
                </a:spcBef>
                <a:spcAft>
                  <a:spcPts val="0"/>
                </a:spcAft>
                <a:buClrTx/>
                <a:buSzTx/>
                <a:buFont typeface="Wingdings" panose="05000000000000000000" pitchFamily="2" charset="2"/>
                <a:buChar char="§"/>
                <a:tabLst/>
                <a:defRPr/>
              </a:pPr>
              <a:endParaRPr kumimoji="0" lang="en-CA"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342900" marR="0" lvl="0" indent="-342900" algn="just" defTabSz="914400" rtl="0" eaLnBrk="1" fontAlgn="auto" latinLnBrk="0" hangingPunct="1">
                <a:lnSpc>
                  <a:spcPts val="1829"/>
                </a:lnSpc>
                <a:spcBef>
                  <a:spcPts val="0"/>
                </a:spcBef>
                <a:spcAft>
                  <a:spcPts val="0"/>
                </a:spcAft>
                <a:buClrTx/>
                <a:buSzTx/>
                <a:buFont typeface="Wingdings" panose="05000000000000000000" pitchFamily="2" charset="2"/>
                <a:buChar char="§"/>
                <a:tabLst/>
                <a:defRPr/>
              </a:pPr>
              <a:r>
                <a:rPr kumimoji="0" lang="en-CA"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Fixed deposits copy and balance certificate from bank</a:t>
              </a:r>
            </a:p>
            <a:p>
              <a:pPr marL="342900" marR="0" lvl="0" indent="-342900" algn="just" defTabSz="914400" rtl="0" eaLnBrk="1" fontAlgn="auto" latinLnBrk="0" hangingPunct="1">
                <a:lnSpc>
                  <a:spcPts val="1829"/>
                </a:lnSpc>
                <a:spcBef>
                  <a:spcPts val="0"/>
                </a:spcBef>
                <a:spcAft>
                  <a:spcPts val="0"/>
                </a:spcAft>
                <a:buClrTx/>
                <a:buSzTx/>
                <a:buFont typeface="Wingdings" panose="05000000000000000000" pitchFamily="2" charset="2"/>
                <a:buChar char="§"/>
                <a:tabLst/>
                <a:defRPr/>
              </a:pPr>
              <a:endParaRPr kumimoji="0" lang="en-CA"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342900" marR="0" lvl="0" indent="-342900" algn="just" defTabSz="914400" rtl="0" eaLnBrk="1" fontAlgn="auto" latinLnBrk="0" hangingPunct="1">
                <a:lnSpc>
                  <a:spcPts val="1829"/>
                </a:lnSpc>
                <a:spcBef>
                  <a:spcPts val="0"/>
                </a:spcBef>
                <a:spcAft>
                  <a:spcPts val="0"/>
                </a:spcAft>
                <a:buClrTx/>
                <a:buSzTx/>
                <a:buFont typeface="Wingdings" panose="05000000000000000000" pitchFamily="2" charset="2"/>
                <a:buChar char="§"/>
                <a:tabLst/>
                <a:defRPr/>
              </a:pPr>
              <a:r>
                <a:rPr kumimoji="0" lang="en-CA"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PPF/ PF/ GPF withdrawable amount</a:t>
              </a:r>
            </a:p>
            <a:p>
              <a:pPr marL="0" marR="0" lvl="0" indent="0" algn="just" defTabSz="914400" rtl="0" eaLnBrk="1" fontAlgn="auto" latinLnBrk="0" hangingPunct="1">
                <a:lnSpc>
                  <a:spcPts val="1829"/>
                </a:lnSpc>
                <a:spcBef>
                  <a:spcPts val="0"/>
                </a:spcBef>
                <a:spcAft>
                  <a:spcPts val="0"/>
                </a:spcAft>
                <a:buClrTx/>
                <a:buSzTx/>
                <a:buFontTx/>
                <a:buNone/>
                <a:tabLst/>
                <a:defRPr/>
              </a:pPr>
              <a:endParaRPr kumimoji="0" lang="en-CA" sz="1768"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 name="TextBox 4">
              <a:extLst>
                <a:ext uri="{FF2B5EF4-FFF2-40B4-BE49-F238E27FC236}">
                  <a16:creationId xmlns:a16="http://schemas.microsoft.com/office/drawing/2014/main" xmlns="" id="{C8C099F3-12C3-9995-A409-6CC96685F991}"/>
                </a:ext>
              </a:extLst>
            </p:cNvPr>
            <p:cNvSpPr txBox="1"/>
            <p:nvPr/>
          </p:nvSpPr>
          <p:spPr>
            <a:xfrm>
              <a:off x="3388245" y="2267851"/>
              <a:ext cx="48844" cy="426106"/>
            </a:xfrm>
            <a:prstGeom prst="rect">
              <a:avLst/>
            </a:prstGeom>
            <a:noFill/>
          </p:spPr>
          <p:txBody>
            <a:bodyPr vert="horz" wrap="none" lIns="0" tIns="0" rIns="0" bIns="0" rtlCol="0">
              <a:spAutoFit/>
            </a:bodyPr>
            <a:lstStyle/>
            <a:p>
              <a:pPr marL="0" marR="0" lvl="0" indent="0" algn="just" defTabSz="914400" rtl="0" eaLnBrk="1" fontAlgn="auto" latinLnBrk="0" hangingPunct="1">
                <a:lnSpc>
                  <a:spcPts val="1829"/>
                </a:lnSpc>
                <a:spcBef>
                  <a:spcPts val="0"/>
                </a:spcBef>
                <a:spcAft>
                  <a:spcPts val="0"/>
                </a:spcAft>
                <a:buClrTx/>
                <a:buSzTx/>
                <a:buFontTx/>
                <a:buNone/>
                <a:tabLst/>
                <a:defRPr/>
              </a:pPr>
              <a:r>
                <a:rPr kumimoji="0" lang="en-CA" sz="1768"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 </a:t>
              </a:r>
              <a:endParaRPr kumimoji="0" lang="en-CA" sz="1768"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ts val="1829"/>
                </a:lnSpc>
                <a:spcBef>
                  <a:spcPts val="0"/>
                </a:spcBef>
                <a:spcAft>
                  <a:spcPts val="0"/>
                </a:spcAft>
                <a:buClrTx/>
                <a:buSzTx/>
                <a:buFontTx/>
                <a:buNone/>
                <a:tabLst/>
                <a:defRPr/>
              </a:pPr>
              <a:endParaRPr kumimoji="0" lang="en-CA" sz="1768"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6" name="TextBox 5">
              <a:extLst>
                <a:ext uri="{FF2B5EF4-FFF2-40B4-BE49-F238E27FC236}">
                  <a16:creationId xmlns:a16="http://schemas.microsoft.com/office/drawing/2014/main" xmlns="" id="{0371791D-0207-E126-C4A0-EE3635129680}"/>
                </a:ext>
              </a:extLst>
            </p:cNvPr>
            <p:cNvSpPr txBox="1"/>
            <p:nvPr/>
          </p:nvSpPr>
          <p:spPr>
            <a:xfrm>
              <a:off x="3451150" y="2610836"/>
              <a:ext cx="62" cy="426106"/>
            </a:xfrm>
            <a:prstGeom prst="rect">
              <a:avLst/>
            </a:prstGeom>
            <a:noFill/>
          </p:spPr>
          <p:txBody>
            <a:bodyPr vert="horz" wrap="none" lIns="0" tIns="0" rIns="0" bIns="0" rtlCol="0">
              <a:spAutoFit/>
            </a:bodyPr>
            <a:lstStyle/>
            <a:p>
              <a:pPr marL="0" marR="0" lvl="0" indent="0" algn="just" defTabSz="914400" rtl="0" eaLnBrk="1" fontAlgn="auto" latinLnBrk="0" hangingPunct="1">
                <a:lnSpc>
                  <a:spcPts val="1829"/>
                </a:lnSpc>
                <a:spcBef>
                  <a:spcPts val="0"/>
                </a:spcBef>
                <a:spcAft>
                  <a:spcPts val="0"/>
                </a:spcAft>
                <a:buClrTx/>
                <a:buSzTx/>
                <a:buFontTx/>
                <a:buNone/>
                <a:tabLst/>
                <a:defRPr/>
              </a:pPr>
              <a:endParaRPr kumimoji="0" lang="en-CA" sz="1768"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ts val="1829"/>
                </a:lnSpc>
                <a:spcBef>
                  <a:spcPts val="0"/>
                </a:spcBef>
                <a:spcAft>
                  <a:spcPts val="0"/>
                </a:spcAft>
                <a:buClrTx/>
                <a:buSzTx/>
                <a:buFontTx/>
                <a:buNone/>
                <a:tabLst/>
                <a:defRPr/>
              </a:pPr>
              <a:endParaRPr kumimoji="0" lang="en-CA" sz="1768"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7" name="TextBox 7">
              <a:extLst>
                <a:ext uri="{FF2B5EF4-FFF2-40B4-BE49-F238E27FC236}">
                  <a16:creationId xmlns:a16="http://schemas.microsoft.com/office/drawing/2014/main" xmlns="" id="{DE3CD776-97F8-BCBA-A1BD-48008EC0EE04}"/>
                </a:ext>
              </a:extLst>
            </p:cNvPr>
            <p:cNvSpPr txBox="1"/>
            <p:nvPr/>
          </p:nvSpPr>
          <p:spPr>
            <a:xfrm>
              <a:off x="2609793" y="3008706"/>
              <a:ext cx="62" cy="426106"/>
            </a:xfrm>
            <a:prstGeom prst="rect">
              <a:avLst/>
            </a:prstGeom>
            <a:noFill/>
          </p:spPr>
          <p:txBody>
            <a:bodyPr vert="horz" wrap="none" lIns="0" tIns="0" rIns="0" bIns="0" rtlCol="0">
              <a:spAutoFit/>
            </a:bodyPr>
            <a:lstStyle/>
            <a:p>
              <a:pPr marL="0" marR="0" lvl="0" indent="0" algn="just" defTabSz="914400" rtl="0" eaLnBrk="1" fontAlgn="auto" latinLnBrk="0" hangingPunct="1">
                <a:lnSpc>
                  <a:spcPts val="1829"/>
                </a:lnSpc>
                <a:spcBef>
                  <a:spcPts val="0"/>
                </a:spcBef>
                <a:spcAft>
                  <a:spcPts val="0"/>
                </a:spcAft>
                <a:buClrTx/>
                <a:buSzTx/>
                <a:buFontTx/>
                <a:buNone/>
                <a:tabLst/>
                <a:defRPr/>
              </a:pPr>
              <a:endParaRPr kumimoji="0" lang="en-CA" sz="1768"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ts val="1829"/>
                </a:lnSpc>
                <a:spcBef>
                  <a:spcPts val="0"/>
                </a:spcBef>
                <a:spcAft>
                  <a:spcPts val="0"/>
                </a:spcAft>
                <a:buClrTx/>
                <a:buSzTx/>
                <a:buFontTx/>
                <a:buNone/>
                <a:tabLst/>
                <a:defRPr/>
              </a:pPr>
              <a:endParaRPr kumimoji="0" lang="en-CA" sz="1768"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8" name="TextBox 10">
              <a:extLst>
                <a:ext uri="{FF2B5EF4-FFF2-40B4-BE49-F238E27FC236}">
                  <a16:creationId xmlns:a16="http://schemas.microsoft.com/office/drawing/2014/main" xmlns="" id="{DA6CB20A-43A2-B669-0118-905BE2D67901}"/>
                </a:ext>
              </a:extLst>
            </p:cNvPr>
            <p:cNvSpPr txBox="1"/>
            <p:nvPr/>
          </p:nvSpPr>
          <p:spPr>
            <a:xfrm>
              <a:off x="446320" y="3329940"/>
              <a:ext cx="10008064" cy="1184824"/>
            </a:xfrm>
            <a:prstGeom prst="rect">
              <a:avLst/>
            </a:prstGeom>
            <a:noFill/>
          </p:spPr>
          <p:txBody>
            <a:bodyPr vert="horz" wrap="square" lIns="0" tIns="0" rIns="0" bIns="0" rtlCol="0">
              <a:spAutoFit/>
            </a:bodyPr>
            <a:lstStyle/>
            <a:p>
              <a:pPr marL="0" marR="0" lvl="0" indent="0" algn="just" defTabSz="914400" rtl="0" eaLnBrk="1" fontAlgn="auto" latinLnBrk="0" hangingPunct="1">
                <a:lnSpc>
                  <a:spcPts val="1829"/>
                </a:lnSpc>
                <a:spcBef>
                  <a:spcPts val="0"/>
                </a:spcBef>
                <a:spcAft>
                  <a:spcPts val="0"/>
                </a:spcAft>
                <a:buClrTx/>
                <a:buSzTx/>
                <a:buFontTx/>
                <a:buNone/>
                <a:tabLst/>
                <a:defRPr/>
              </a:pPr>
              <a:r>
                <a:rPr kumimoji="0" lang="en-CA" sz="1768"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**Parents and only immediate relatives (blood relations) should ideally sponsor the student, Only </a:t>
              </a:r>
              <a:r>
                <a:rPr kumimoji="0" lang="en-CA" sz="1768"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ONE </a:t>
              </a:r>
              <a:r>
                <a:rPr kumimoji="0" lang="en-CA" sz="1768"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sponsor will be acceptable</a:t>
              </a:r>
            </a:p>
            <a:p>
              <a:pPr marL="0" marR="0" lvl="0" indent="0" algn="just" defTabSz="914400" rtl="0" eaLnBrk="1" fontAlgn="auto" latinLnBrk="0" hangingPunct="1">
                <a:lnSpc>
                  <a:spcPts val="1829"/>
                </a:lnSpc>
                <a:spcBef>
                  <a:spcPts val="0"/>
                </a:spcBef>
                <a:spcAft>
                  <a:spcPts val="0"/>
                </a:spcAft>
                <a:buClrTx/>
                <a:buSzTx/>
                <a:buFontTx/>
                <a:buNone/>
                <a:tabLst/>
                <a:defRPr/>
              </a:pPr>
              <a:endParaRPr lang="en-CA" sz="1768" dirty="0">
                <a:solidFill>
                  <a:srgbClr val="000000"/>
                </a:solidFill>
                <a:latin typeface="Calibri" panose="020F0502020204030204" pitchFamily="34" charset="0"/>
                <a:cs typeface="Calibri" panose="020F0502020204030204" pitchFamily="34" charset="0"/>
              </a:endParaRPr>
            </a:p>
            <a:p>
              <a:pPr algn="just" defTabSz="914400">
                <a:lnSpc>
                  <a:spcPts val="1829"/>
                </a:lnSpc>
              </a:pPr>
              <a:r>
                <a:rPr kumimoji="0" lang="en-CA" sz="1768"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**The </a:t>
              </a:r>
              <a:r>
                <a:rPr kumimoji="0" lang="en-CA" sz="1768"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funds should be at least three months old (with source)</a:t>
              </a:r>
              <a:r>
                <a:rPr kumimoji="0" lang="en-CA" sz="1768"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If recent funds are to be shown, then documentary evidence in support of every instance of recent deposits should be  provided.</a:t>
              </a:r>
            </a:p>
            <a:p>
              <a:pPr algn="just" defTabSz="914400">
                <a:lnSpc>
                  <a:spcPts val="1829"/>
                </a:lnSpc>
              </a:pPr>
              <a:endParaRPr lang="en-CA" sz="1768" dirty="0">
                <a:solidFill>
                  <a:srgbClr val="000000"/>
                </a:solidFill>
                <a:latin typeface="Calibri" panose="020F0502020204030204" pitchFamily="34" charset="0"/>
                <a:cs typeface="Calibri" panose="020F0502020204030204" pitchFamily="34" charset="0"/>
              </a:endParaRPr>
            </a:p>
            <a:p>
              <a:pPr algn="just" defTabSz="914400">
                <a:lnSpc>
                  <a:spcPts val="1829"/>
                </a:lnSpc>
              </a:pPr>
              <a:r>
                <a:rPr kumimoji="0" lang="en-CA" sz="1768"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Evidence of </a:t>
              </a:r>
              <a:r>
                <a:rPr kumimoji="0" lang="en-CA" sz="1768"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source of income </a:t>
              </a:r>
              <a:r>
                <a:rPr kumimoji="0" lang="en-CA" sz="1768"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of the student’s financial sponsor to be provided.</a:t>
              </a:r>
            </a:p>
          </p:txBody>
        </p:sp>
        <p:sp>
          <p:nvSpPr>
            <p:cNvPr id="9" name="TextBox 13">
              <a:extLst>
                <a:ext uri="{FF2B5EF4-FFF2-40B4-BE49-F238E27FC236}">
                  <a16:creationId xmlns:a16="http://schemas.microsoft.com/office/drawing/2014/main" xmlns="" id="{D4F65667-1B6C-23FD-FE07-9E98750B29BC}"/>
                </a:ext>
              </a:extLst>
            </p:cNvPr>
            <p:cNvSpPr txBox="1"/>
            <p:nvPr/>
          </p:nvSpPr>
          <p:spPr>
            <a:xfrm>
              <a:off x="446320" y="4893232"/>
              <a:ext cx="8156509" cy="178423"/>
            </a:xfrm>
            <a:prstGeom prst="rect">
              <a:avLst/>
            </a:prstGeom>
            <a:noFill/>
          </p:spPr>
          <p:txBody>
            <a:bodyPr vert="horz" wrap="square" lIns="0" tIns="0" rIns="0" bIns="0" rtlCol="0">
              <a:spAutoFit/>
            </a:bodyPr>
            <a:lstStyle/>
            <a:p>
              <a:pPr marL="0" marR="0" lvl="0" indent="40" algn="just" defTabSz="914400" rtl="0" eaLnBrk="1" fontAlgn="auto" latinLnBrk="0" hangingPunct="1">
                <a:lnSpc>
                  <a:spcPts val="1856"/>
                </a:lnSpc>
                <a:spcBef>
                  <a:spcPts val="0"/>
                </a:spcBef>
                <a:spcAft>
                  <a:spcPts val="0"/>
                </a:spcAft>
                <a:buClrTx/>
                <a:buSzTx/>
                <a:buFontTx/>
                <a:buNone/>
                <a:tabLst/>
                <a:defRPr/>
              </a:pPr>
              <a:r>
                <a:rPr kumimoji="0" lang="en-CA" sz="1768"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p>
          </p:txBody>
        </p:sp>
      </p:grpSp>
      <p:pic>
        <p:nvPicPr>
          <p:cNvPr id="10" name="Picture 9" descr="A picture containing diagram">
            <a:extLst>
              <a:ext uri="{FF2B5EF4-FFF2-40B4-BE49-F238E27FC236}">
                <a16:creationId xmlns:a16="http://schemas.microsoft.com/office/drawing/2014/main" xmlns="" id="{4EDCB150-993F-0D3F-3032-91B493E7C095}"/>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r="4974" b="12513"/>
          <a:stretch/>
        </p:blipFill>
        <p:spPr>
          <a:xfrm>
            <a:off x="9982200" y="217377"/>
            <a:ext cx="3765844" cy="2311575"/>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EE5C55B7-6131-E22E-3AC5-D927C810517C}"/>
              </a:ext>
            </a:extLst>
          </p:cNvPr>
          <p:cNvSpPr txBox="1"/>
          <p:nvPr/>
        </p:nvSpPr>
        <p:spPr>
          <a:xfrm>
            <a:off x="439000" y="47038"/>
            <a:ext cx="784074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Payment Plan</a:t>
            </a:r>
          </a:p>
        </p:txBody>
      </p:sp>
      <p:grpSp>
        <p:nvGrpSpPr>
          <p:cNvPr id="3" name="Group 2">
            <a:extLst>
              <a:ext uri="{FF2B5EF4-FFF2-40B4-BE49-F238E27FC236}">
                <a16:creationId xmlns:a16="http://schemas.microsoft.com/office/drawing/2014/main" xmlns="" id="{9B4DAD4A-C7B9-88AD-4330-F79DD03B4521}"/>
              </a:ext>
            </a:extLst>
          </p:cNvPr>
          <p:cNvGrpSpPr/>
          <p:nvPr/>
        </p:nvGrpSpPr>
        <p:grpSpPr>
          <a:xfrm>
            <a:off x="610704" y="1362515"/>
            <a:ext cx="9883326" cy="3732656"/>
            <a:chOff x="819605" y="2421541"/>
            <a:chExt cx="9883326" cy="2936538"/>
          </a:xfrm>
        </p:grpSpPr>
        <p:sp>
          <p:nvSpPr>
            <p:cNvPr id="4" name="TextBox 3">
              <a:extLst>
                <a:ext uri="{FF2B5EF4-FFF2-40B4-BE49-F238E27FC236}">
                  <a16:creationId xmlns:a16="http://schemas.microsoft.com/office/drawing/2014/main" xmlns="" id="{56FC7B94-6259-50B2-8D62-BBC4BF999D34}"/>
                </a:ext>
              </a:extLst>
            </p:cNvPr>
            <p:cNvSpPr txBox="1"/>
            <p:nvPr/>
          </p:nvSpPr>
          <p:spPr>
            <a:xfrm>
              <a:off x="819605" y="2421541"/>
              <a:ext cx="7365837" cy="1636110"/>
            </a:xfrm>
            <a:prstGeom prst="rect">
              <a:avLst/>
            </a:prstGeom>
            <a:noFill/>
          </p:spPr>
          <p:txBody>
            <a:bodyPr vert="horz" wrap="square" lIns="0" tIns="0" rIns="0" bIns="0" rtlCol="0">
              <a:spAutoFit/>
            </a:bodyPr>
            <a:lstStyle/>
            <a:p>
              <a:pPr marL="285750" marR="0" lvl="0" indent="-285750" algn="l" defTabSz="914400" rtl="0" eaLnBrk="1" fontAlgn="auto" latinLnBrk="0" hangingPunct="1">
                <a:lnSpc>
                  <a:spcPts val="1829"/>
                </a:lnSpc>
                <a:spcBef>
                  <a:spcPts val="0"/>
                </a:spcBef>
                <a:spcAft>
                  <a:spcPts val="0"/>
                </a:spcAft>
                <a:buClrTx/>
                <a:buSzTx/>
                <a:buFont typeface="Arial" panose="020B0604020202020204" pitchFamily="34" charset="0"/>
                <a:buChar char="•"/>
                <a:tabLst/>
                <a:defRPr/>
              </a:pPr>
              <a:r>
                <a:rPr kumimoji="0" lang="en-CA"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Form 16 of the sponsor showing income and saving patterns </a:t>
              </a:r>
            </a:p>
            <a:p>
              <a:pPr marL="285750" marR="0" lvl="0" indent="-285750" algn="l" defTabSz="914400" rtl="0" eaLnBrk="1" fontAlgn="auto" latinLnBrk="0" hangingPunct="1">
                <a:lnSpc>
                  <a:spcPts val="1829"/>
                </a:lnSpc>
                <a:spcBef>
                  <a:spcPts val="0"/>
                </a:spcBef>
                <a:spcAft>
                  <a:spcPts val="0"/>
                </a:spcAft>
                <a:buClrTx/>
                <a:buSzTx/>
                <a:buFont typeface="Arial" panose="020B0604020202020204" pitchFamily="34" charset="0"/>
                <a:buChar char="•"/>
                <a:tabLst/>
                <a:defRPr/>
              </a:pPr>
              <a:endParaRPr kumimoji="0" lang="en-CA"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l" defTabSz="914400" rtl="0" eaLnBrk="1" fontAlgn="auto" latinLnBrk="0" hangingPunct="1">
                <a:lnSpc>
                  <a:spcPts val="1829"/>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EPF or GPF accumulated over a period of 1 year</a:t>
              </a:r>
            </a:p>
            <a:p>
              <a:pPr marR="0" lvl="0" algn="l" defTabSz="914400" rtl="0" eaLnBrk="1" fontAlgn="auto" latinLnBrk="0" hangingPunct="1">
                <a:lnSpc>
                  <a:spcPts val="1829"/>
                </a:lnSpc>
                <a:spcBef>
                  <a:spcPts val="0"/>
                </a:spcBef>
                <a:spcAft>
                  <a:spcPts val="0"/>
                </a:spcAft>
                <a:buClrTx/>
                <a:buSzTx/>
                <a:tabLst/>
                <a:defRPr/>
              </a:pPr>
              <a:endParaRPr kumimoji="0" lang="en-CA"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l" defTabSz="914400" rtl="0" eaLnBrk="1" fontAlgn="auto" latinLnBrk="0" hangingPunct="1">
                <a:lnSpc>
                  <a:spcPts val="1829"/>
                </a:lnSpc>
                <a:spcBef>
                  <a:spcPts val="0"/>
                </a:spcBef>
                <a:spcAft>
                  <a:spcPts val="0"/>
                </a:spcAft>
                <a:buClrTx/>
                <a:buSzTx/>
                <a:buFont typeface="Arial" panose="020B0604020202020204" pitchFamily="34" charset="0"/>
                <a:buChar char="•"/>
                <a:tabLst/>
                <a:defRPr/>
              </a:pPr>
              <a:r>
                <a:rPr kumimoji="0" lang="en-CA"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LIC due for maturity in the following year.</a:t>
              </a:r>
            </a:p>
            <a:p>
              <a:pPr marL="0" marR="0" lvl="0" indent="0" algn="l" defTabSz="914400" rtl="0" eaLnBrk="1" fontAlgn="auto" latinLnBrk="0" hangingPunct="1">
                <a:lnSpc>
                  <a:spcPts val="1829"/>
                </a:lnSpc>
                <a:spcBef>
                  <a:spcPts val="0"/>
                </a:spcBef>
                <a:spcAft>
                  <a:spcPts val="0"/>
                </a:spcAft>
                <a:buClrTx/>
                <a:buSzTx/>
                <a:buFontTx/>
                <a:buNone/>
                <a:tabLst/>
                <a:defRPr/>
              </a:pPr>
              <a:endParaRPr kumimoji="0" lang="en-US" sz="1768"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ts val="1829"/>
                </a:lnSpc>
                <a:spcBef>
                  <a:spcPts val="0"/>
                </a:spcBef>
                <a:spcAft>
                  <a:spcPts val="0"/>
                </a:spcAft>
                <a:buClrTx/>
                <a:buSzTx/>
                <a:buFontTx/>
                <a:buNone/>
                <a:tabLst/>
                <a:defRPr/>
              </a:pPr>
              <a:r>
                <a:rPr kumimoji="0" lang="en-CA" sz="1768"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r>
              <a:br>
                <a:rPr kumimoji="0" lang="en-CA" sz="1768"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endParaRPr kumimoji="0" lang="en-CA" sz="1768"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ts val="1829"/>
                </a:lnSpc>
                <a:spcBef>
                  <a:spcPts val="0"/>
                </a:spcBef>
                <a:spcAft>
                  <a:spcPts val="0"/>
                </a:spcAft>
                <a:buClrTx/>
                <a:buSzTx/>
                <a:buFontTx/>
                <a:buNone/>
                <a:tabLst/>
                <a:defRPr/>
              </a:pPr>
              <a:endParaRPr kumimoji="0" lang="en-CA" sz="1768"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 name="TextBox 7">
              <a:extLst>
                <a:ext uri="{FF2B5EF4-FFF2-40B4-BE49-F238E27FC236}">
                  <a16:creationId xmlns:a16="http://schemas.microsoft.com/office/drawing/2014/main" xmlns="" id="{CAADDBE2-42AC-7E08-672C-90557280BC19}"/>
                </a:ext>
              </a:extLst>
            </p:cNvPr>
            <p:cNvSpPr txBox="1"/>
            <p:nvPr/>
          </p:nvSpPr>
          <p:spPr>
            <a:xfrm>
              <a:off x="2391199" y="4894234"/>
              <a:ext cx="45719" cy="463845"/>
            </a:xfrm>
            <a:prstGeom prst="rect">
              <a:avLst/>
            </a:prstGeom>
            <a:noFill/>
          </p:spPr>
          <p:txBody>
            <a:bodyPr vert="horz" wrap="square" lIns="0" tIns="0" rIns="0" bIns="0" rtlCol="0">
              <a:spAutoFit/>
            </a:bodyPr>
            <a:lstStyle/>
            <a:p>
              <a:pPr marL="0" marR="0" lvl="0" indent="0" algn="l" defTabSz="914400" rtl="0" eaLnBrk="1" fontAlgn="auto" latinLnBrk="0" hangingPunct="1">
                <a:lnSpc>
                  <a:spcPts val="1829"/>
                </a:lnSpc>
                <a:spcBef>
                  <a:spcPts val="0"/>
                </a:spcBef>
                <a:spcAft>
                  <a:spcPts val="0"/>
                </a:spcAft>
                <a:buClrTx/>
                <a:buSzTx/>
                <a:buFontTx/>
                <a:buNone/>
                <a:tabLst/>
                <a:defRPr/>
              </a:pPr>
              <a:endParaRPr kumimoji="0" lang="en-CA" sz="1768"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ts val="1829"/>
                </a:lnSpc>
                <a:spcBef>
                  <a:spcPts val="0"/>
                </a:spcBef>
                <a:spcAft>
                  <a:spcPts val="0"/>
                </a:spcAft>
                <a:buClrTx/>
                <a:buSzTx/>
                <a:buFontTx/>
                <a:buNone/>
                <a:tabLst/>
                <a:defRPr/>
              </a:pPr>
              <a:endParaRPr kumimoji="0" lang="en-CA" sz="1768"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6" name="TextBox 8">
              <a:extLst>
                <a:ext uri="{FF2B5EF4-FFF2-40B4-BE49-F238E27FC236}">
                  <a16:creationId xmlns:a16="http://schemas.microsoft.com/office/drawing/2014/main" xmlns="" id="{59A7171A-8489-59B7-8BAA-921B0B653C47}"/>
                </a:ext>
              </a:extLst>
            </p:cNvPr>
            <p:cNvSpPr txBox="1"/>
            <p:nvPr/>
          </p:nvSpPr>
          <p:spPr>
            <a:xfrm>
              <a:off x="819605" y="3330851"/>
              <a:ext cx="5081694" cy="183315"/>
            </a:xfrm>
            <a:prstGeom prst="rect">
              <a:avLst/>
            </a:prstGeom>
            <a:noFill/>
          </p:spPr>
          <p:txBody>
            <a:bodyPr vert="horz" wrap="square" lIns="0" tIns="0" rIns="0" bIns="0" rtlCol="0">
              <a:spAutoFit/>
            </a:bodyPr>
            <a:lstStyle/>
            <a:p>
              <a:pPr marL="0" marR="0" lvl="0" indent="0" algn="l" defTabSz="914400" rtl="0" eaLnBrk="1" fontAlgn="auto" latinLnBrk="0" hangingPunct="1">
                <a:lnSpc>
                  <a:spcPts val="1829"/>
                </a:lnSpc>
                <a:spcBef>
                  <a:spcPts val="0"/>
                </a:spcBef>
                <a:spcAft>
                  <a:spcPts val="0"/>
                </a:spcAft>
                <a:buClrTx/>
                <a:buSzTx/>
                <a:buFontTx/>
                <a:buNone/>
                <a:tabLst/>
                <a:defRPr/>
              </a:pPr>
              <a:endParaRPr kumimoji="0" lang="en-CA" sz="1768"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7" name="TextBox 9">
              <a:extLst>
                <a:ext uri="{FF2B5EF4-FFF2-40B4-BE49-F238E27FC236}">
                  <a16:creationId xmlns:a16="http://schemas.microsoft.com/office/drawing/2014/main" xmlns="" id="{CF8148D0-90C0-3F7A-9912-546C49726ED2}"/>
                </a:ext>
              </a:extLst>
            </p:cNvPr>
            <p:cNvSpPr txBox="1"/>
            <p:nvPr/>
          </p:nvSpPr>
          <p:spPr>
            <a:xfrm>
              <a:off x="819605" y="4528750"/>
              <a:ext cx="9883326" cy="730969"/>
            </a:xfrm>
            <a:prstGeom prst="rect">
              <a:avLst/>
            </a:prstGeom>
            <a:noFill/>
          </p:spPr>
          <p:txBody>
            <a:bodyPr vert="horz" wrap="square" lIns="0" tIns="0" rIns="0" bIns="0" rtlCol="0">
              <a:spAutoFit/>
            </a:bodyPr>
            <a:lstStyle/>
            <a:p>
              <a:pPr marL="0" marR="0" lvl="0" indent="0" algn="l" defTabSz="914400" rtl="0" eaLnBrk="1" fontAlgn="auto" latinLnBrk="0" hangingPunct="1">
                <a:lnSpc>
                  <a:spcPts val="1856"/>
                </a:lnSpc>
                <a:spcBef>
                  <a:spcPts val="0"/>
                </a:spcBef>
                <a:spcAft>
                  <a:spcPts val="0"/>
                </a:spcAft>
                <a:buClrTx/>
                <a:buSzTx/>
                <a:buFontTx/>
                <a:buNone/>
                <a:tabLst/>
                <a:defRPr/>
              </a:pPr>
              <a:r>
                <a:rPr kumimoji="0" lang="en-CA" sz="1768"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Please note that Immigration New Zealand (INZ) does not accept land documents</a:t>
              </a:r>
              <a:r>
                <a:rPr kumimoji="0" lang="en-CA" sz="1768"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r>
              <a:br>
                <a:rPr kumimoji="0" lang="en-CA" sz="1768"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r>
                <a:rPr kumimoji="0" lang="en-CA" sz="1768"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CA" sz="1768"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and/or property valuation as payment plan.</a:t>
              </a:r>
            </a:p>
            <a:p>
              <a:pPr marL="0" marR="0" lvl="0" indent="0" algn="l" defTabSz="914400" rtl="0" eaLnBrk="1" fontAlgn="auto" latinLnBrk="0" hangingPunct="1">
                <a:lnSpc>
                  <a:spcPts val="1856"/>
                </a:lnSpc>
                <a:spcBef>
                  <a:spcPts val="0"/>
                </a:spcBef>
                <a:spcAft>
                  <a:spcPts val="0"/>
                </a:spcAft>
                <a:buClrTx/>
                <a:buSzTx/>
                <a:buFontTx/>
                <a:buNone/>
                <a:tabLst/>
                <a:defRPr/>
              </a:pPr>
              <a:endParaRPr kumimoji="0" lang="en-CA" sz="1768"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pic>
        <p:nvPicPr>
          <p:cNvPr id="8" name="Picture 7" descr="A person climbing on a stack of coins&#10;&#10;Description automatically generated">
            <a:extLst>
              <a:ext uri="{FF2B5EF4-FFF2-40B4-BE49-F238E27FC236}">
                <a16:creationId xmlns:a16="http://schemas.microsoft.com/office/drawing/2014/main" xmlns="" id="{5C8C6E16-9C86-458D-4148-FB538D39D1C3}"/>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9699201" y="47038"/>
            <a:ext cx="4005596" cy="2305049"/>
          </a:xfrm>
          <a:prstGeom prst="rect">
            <a:avLst/>
          </a:prstGeom>
          <a:ln w="190500" cap="sq">
            <a:noFill/>
            <a:prstDash val="solid"/>
            <a:miter lim="800000"/>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75029" y="130762"/>
            <a:ext cx="5343835" cy="377667"/>
          </a:xfrm>
          <a:prstGeom prst="rect">
            <a:avLst/>
          </a:prstGeom>
          <a:noFill/>
        </p:spPr>
        <p:txBody>
          <a:bodyPr vert="horz" wrap="none" lIns="0" tIns="0" rIns="0" bIns="0" rtlCol="0">
            <a:spAutoFit/>
          </a:bodyPr>
          <a:lstStyle/>
          <a:p>
            <a:pPr>
              <a:lnSpc>
                <a:spcPts val="2760"/>
              </a:lnSpc>
            </a:pPr>
            <a:r>
              <a:rPr lang="en-CA" sz="3200" b="1" dirty="0">
                <a:latin typeface="Calibri" panose="020F0502020204030204" pitchFamily="34" charset="0"/>
                <a:cs typeface="Calibri" panose="020F0502020204030204" pitchFamily="34" charset="0"/>
              </a:rPr>
              <a:t>Suggestive tips for Student Visa</a:t>
            </a:r>
          </a:p>
        </p:txBody>
      </p:sp>
      <p:sp>
        <p:nvSpPr>
          <p:cNvPr id="3" name="TextBox 3"/>
          <p:cNvSpPr txBox="1"/>
          <p:nvPr/>
        </p:nvSpPr>
        <p:spPr>
          <a:xfrm>
            <a:off x="628167" y="936348"/>
            <a:ext cx="12276304" cy="5457071"/>
          </a:xfrm>
          <a:prstGeom prst="rect">
            <a:avLst/>
          </a:prstGeom>
          <a:noFill/>
        </p:spPr>
        <p:txBody>
          <a:bodyPr vert="horz" wrap="square" lIns="0" tIns="0" rIns="0" bIns="0" rtlCol="0">
            <a:spAutoFit/>
          </a:bodyPr>
          <a:lstStyle/>
          <a:p>
            <a:pPr>
              <a:lnSpc>
                <a:spcPts val="2200"/>
              </a:lnSpc>
            </a:pPr>
            <a:r>
              <a:rPr lang="en-CA" sz="2400" dirty="0">
                <a:solidFill>
                  <a:srgbClr val="000000"/>
                </a:solidFill>
                <a:latin typeface="Calibri" panose="020F0502020204030204" pitchFamily="34" charset="0"/>
                <a:cs typeface="Calibri" panose="020F0502020204030204" pitchFamily="34" charset="0"/>
              </a:rPr>
              <a:t>In the recent past, we have observed that New Zealand Immigration </a:t>
            </a:r>
            <a:r>
              <a:rPr lang="en-CA" sz="2400" b="1" dirty="0">
                <a:latin typeface="Calibri" panose="020F0502020204030204" pitchFamily="34" charset="0"/>
                <a:cs typeface="Calibri" panose="020F0502020204030204" pitchFamily="34" charset="0"/>
              </a:rPr>
              <a:t>is conducting Telephonic interviews</a:t>
            </a:r>
            <a:r>
              <a:rPr lang="en-CA" sz="2400" dirty="0">
                <a:solidFill>
                  <a:srgbClr val="000000"/>
                </a:solidFill>
                <a:latin typeface="Calibri" panose="020F0502020204030204" pitchFamily="34" charset="0"/>
                <a:cs typeface="Calibri" panose="020F0502020204030204" pitchFamily="34" charset="0"/>
              </a:rPr>
              <a:t> and student visas are refused in many cases. </a:t>
            </a:r>
          </a:p>
          <a:p>
            <a:pPr>
              <a:lnSpc>
                <a:spcPts val="2200"/>
              </a:lnSpc>
            </a:pPr>
            <a:endParaRPr lang="en-CA" sz="2000" dirty="0">
              <a:solidFill>
                <a:srgbClr val="000000"/>
              </a:solidFill>
              <a:latin typeface="Calibri" panose="020F0502020204030204" pitchFamily="34" charset="0"/>
              <a:cs typeface="Calibri" panose="020F0502020204030204" pitchFamily="34" charset="0"/>
            </a:endParaRPr>
          </a:p>
          <a:p>
            <a:pPr>
              <a:lnSpc>
                <a:spcPts val="2200"/>
              </a:lnSpc>
            </a:pPr>
            <a:r>
              <a:rPr lang="en-CA" sz="2400" dirty="0">
                <a:latin typeface="Calibri" panose="020F0502020204030204" pitchFamily="34" charset="0"/>
                <a:cs typeface="Calibri" panose="020F0502020204030204" pitchFamily="34" charset="0"/>
              </a:rPr>
              <a:t>We have identified major reasons for visa refusal of the students.</a:t>
            </a:r>
          </a:p>
          <a:p>
            <a:pPr marL="457200" indent="-457200">
              <a:lnSpc>
                <a:spcPct val="200000"/>
              </a:lnSpc>
              <a:buFont typeface="Wingdings" panose="05000000000000000000" pitchFamily="2" charset="2"/>
              <a:buChar char="Ø"/>
            </a:pPr>
            <a:r>
              <a:rPr lang="en-CA" sz="2400" dirty="0">
                <a:solidFill>
                  <a:srgbClr val="000000"/>
                </a:solidFill>
                <a:latin typeface="Calibri" panose="020F0502020204030204" pitchFamily="34" charset="0"/>
                <a:cs typeface="Calibri" panose="020F0502020204030204" pitchFamily="34" charset="0"/>
              </a:rPr>
              <a:t>Not having sufficient knowledge about the Course/ Institution applied.</a:t>
            </a:r>
          </a:p>
          <a:p>
            <a:pPr marL="457200" indent="-457200">
              <a:lnSpc>
                <a:spcPct val="200000"/>
              </a:lnSpc>
              <a:buFont typeface="Wingdings" panose="05000000000000000000" pitchFamily="2" charset="2"/>
              <a:buChar char="Ø"/>
            </a:pPr>
            <a:r>
              <a:rPr lang="en-CA" sz="2400" dirty="0">
                <a:solidFill>
                  <a:srgbClr val="000000"/>
                </a:solidFill>
                <a:latin typeface="Calibri" panose="020F0502020204030204" pitchFamily="34" charset="0"/>
                <a:cs typeface="Calibri" panose="020F0502020204030204" pitchFamily="34" charset="0"/>
              </a:rPr>
              <a:t>Lack of clarity regarding future plans.</a:t>
            </a:r>
          </a:p>
          <a:p>
            <a:pPr marL="457200" indent="-457200">
              <a:lnSpc>
                <a:spcPct val="200000"/>
              </a:lnSpc>
              <a:buFont typeface="Wingdings" panose="05000000000000000000" pitchFamily="2" charset="2"/>
              <a:buChar char="Ø"/>
            </a:pPr>
            <a:r>
              <a:rPr lang="en-CA" sz="2400" dirty="0">
                <a:solidFill>
                  <a:srgbClr val="000000"/>
                </a:solidFill>
                <a:latin typeface="Calibri" panose="020F0502020204030204" pitchFamily="34" charset="0"/>
                <a:cs typeface="Calibri" panose="020F0502020204030204" pitchFamily="34" charset="0"/>
              </a:rPr>
              <a:t>Discrepancies in work experience letter/details provided by the student and as cross verified by the visa officer during telephonic verification with the employer.</a:t>
            </a:r>
          </a:p>
          <a:p>
            <a:pPr marL="457200" indent="-457200">
              <a:lnSpc>
                <a:spcPct val="200000"/>
              </a:lnSpc>
              <a:buFont typeface="Wingdings" panose="05000000000000000000" pitchFamily="2" charset="2"/>
              <a:buChar char="Ø"/>
            </a:pPr>
            <a:r>
              <a:rPr lang="en-US" sz="2400" dirty="0">
                <a:latin typeface="Calibri" panose="020F0502020204030204" pitchFamily="34" charset="0"/>
                <a:cs typeface="Calibri" panose="020F0502020204030204" pitchFamily="34" charset="0"/>
              </a:rPr>
              <a:t>Funds that could not be verified.</a:t>
            </a:r>
          </a:p>
          <a:p>
            <a:pPr marL="457200" indent="-457200">
              <a:lnSpc>
                <a:spcPct val="200000"/>
              </a:lnSpc>
              <a:buFont typeface="Wingdings" panose="05000000000000000000" pitchFamily="2" charset="2"/>
              <a:buChar char="Ø"/>
            </a:pPr>
            <a:r>
              <a:rPr lang="en-US" sz="2400" dirty="0">
                <a:latin typeface="Calibri" panose="020F0502020204030204" pitchFamily="34" charset="0"/>
                <a:cs typeface="Calibri" panose="020F0502020204030204" pitchFamily="34" charset="0"/>
              </a:rPr>
              <a:t>Not mentioning name of primary agent.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a:extLst>
              <a:ext uri="{FF2B5EF4-FFF2-40B4-BE49-F238E27FC236}">
                <a16:creationId xmlns:a16="http://schemas.microsoft.com/office/drawing/2014/main" xmlns="" id="{77829853-3DAE-5E65-82ED-81F79CE95355}"/>
              </a:ext>
            </a:extLst>
          </p:cNvPr>
          <p:cNvSpPr txBox="1"/>
          <p:nvPr/>
        </p:nvSpPr>
        <p:spPr>
          <a:xfrm>
            <a:off x="475029" y="130762"/>
            <a:ext cx="5343835" cy="377667"/>
          </a:xfrm>
          <a:prstGeom prst="rect">
            <a:avLst/>
          </a:prstGeom>
          <a:noFill/>
        </p:spPr>
        <p:txBody>
          <a:bodyPr vert="horz" wrap="none" lIns="0" tIns="0" rIns="0" bIns="0" rtlCol="0">
            <a:spAutoFit/>
          </a:bodyPr>
          <a:lstStyle/>
          <a:p>
            <a:pPr>
              <a:lnSpc>
                <a:spcPts val="2760"/>
              </a:lnSpc>
            </a:pPr>
            <a:r>
              <a:rPr lang="en-CA" sz="3200" b="1" dirty="0">
                <a:latin typeface="Calibri" panose="020F0502020204030204" pitchFamily="34" charset="0"/>
                <a:cs typeface="Calibri" panose="020F0502020204030204" pitchFamily="34" charset="0"/>
              </a:rPr>
              <a:t>Suggestive tips for Student Visa</a:t>
            </a:r>
          </a:p>
        </p:txBody>
      </p:sp>
      <p:sp>
        <p:nvSpPr>
          <p:cNvPr id="3" name="TextBox 3">
            <a:extLst>
              <a:ext uri="{FF2B5EF4-FFF2-40B4-BE49-F238E27FC236}">
                <a16:creationId xmlns:a16="http://schemas.microsoft.com/office/drawing/2014/main" xmlns="" id="{503452C1-7266-3EAF-A67E-985027B6C160}"/>
              </a:ext>
            </a:extLst>
          </p:cNvPr>
          <p:cNvSpPr txBox="1"/>
          <p:nvPr/>
        </p:nvSpPr>
        <p:spPr>
          <a:xfrm>
            <a:off x="583561" y="679871"/>
            <a:ext cx="13121288" cy="6041526"/>
          </a:xfrm>
          <a:prstGeom prst="rect">
            <a:avLst/>
          </a:prstGeom>
          <a:noFill/>
        </p:spPr>
        <p:txBody>
          <a:bodyPr vert="horz" wrap="square" lIns="0" tIns="0" rIns="0" bIns="0" rtlCol="0">
            <a:spAutoFit/>
          </a:bodyPr>
          <a:lstStyle/>
          <a:p>
            <a:pPr>
              <a:lnSpc>
                <a:spcPct val="150000"/>
              </a:lnSpc>
            </a:pPr>
            <a:r>
              <a:rPr lang="en-CA" sz="2200" dirty="0">
                <a:solidFill>
                  <a:srgbClr val="000000"/>
                </a:solidFill>
                <a:latin typeface="Calibri" panose="020F0502020204030204" pitchFamily="34" charset="0"/>
                <a:cs typeface="Calibri" panose="020F0502020204030204" pitchFamily="34" charset="0"/>
              </a:rPr>
              <a:t>To minimize visa refusals, please take care of the following points:</a:t>
            </a:r>
          </a:p>
          <a:p>
            <a:pPr marL="342900" indent="-342900">
              <a:lnSpc>
                <a:spcPct val="150000"/>
              </a:lnSpc>
              <a:buFont typeface="Arial" panose="020B0604020202020204" pitchFamily="34" charset="0"/>
              <a:buChar char="•"/>
            </a:pPr>
            <a:r>
              <a:rPr lang="en-CA" sz="2200" dirty="0">
                <a:solidFill>
                  <a:srgbClr val="000000"/>
                </a:solidFill>
                <a:latin typeface="Calibri" panose="020F0502020204030204" pitchFamily="34" charset="0"/>
                <a:cs typeface="Calibri" panose="020F0502020204030204" pitchFamily="34" charset="0"/>
              </a:rPr>
              <a:t>Ask the student to go through the contents of the course and website of  the institution to get detailed information about the course/institution applied.</a:t>
            </a:r>
          </a:p>
          <a:p>
            <a:pPr marL="342900" indent="-342900">
              <a:lnSpc>
                <a:spcPct val="150000"/>
              </a:lnSpc>
              <a:buFont typeface="Arial" panose="020B0604020202020204" pitchFamily="34" charset="0"/>
              <a:buChar char="•"/>
            </a:pPr>
            <a:r>
              <a:rPr lang="en-CA" sz="2200" dirty="0">
                <a:solidFill>
                  <a:srgbClr val="000000"/>
                </a:solidFill>
                <a:latin typeface="Calibri" panose="020F0502020204030204" pitchFamily="34" charset="0"/>
                <a:cs typeface="Calibri" panose="020F0502020204030204" pitchFamily="34" charset="0"/>
              </a:rPr>
              <a:t>Make the student prepare the answers of various questions which he/she should be aware of and which may be asked by the visa officer during the interview. </a:t>
            </a:r>
          </a:p>
          <a:p>
            <a:pPr marL="342900" indent="-342900">
              <a:lnSpc>
                <a:spcPct val="150000"/>
              </a:lnSpc>
              <a:buFont typeface="Arial" panose="020B0604020202020204" pitchFamily="34" charset="0"/>
              <a:buChar char="•"/>
            </a:pPr>
            <a:r>
              <a:rPr lang="en-CA" sz="2200" dirty="0">
                <a:solidFill>
                  <a:srgbClr val="000000"/>
                </a:solidFill>
                <a:latin typeface="Calibri" panose="020F0502020204030204" pitchFamily="34" charset="0"/>
                <a:cs typeface="Calibri" panose="020F0502020204030204" pitchFamily="34" charset="0"/>
              </a:rPr>
              <a:t>Ask the student to make his/her future plans i.e. what he/she will be doing after completion of the course (Short term and Long term).</a:t>
            </a:r>
          </a:p>
          <a:p>
            <a:pPr marL="342900" indent="-342900">
              <a:lnSpc>
                <a:spcPct val="150000"/>
              </a:lnSpc>
              <a:buFont typeface="Arial" panose="020B0604020202020204" pitchFamily="34" charset="0"/>
              <a:buChar char="•"/>
            </a:pPr>
            <a:r>
              <a:rPr lang="en-CA" sz="2200" dirty="0">
                <a:solidFill>
                  <a:srgbClr val="000000"/>
                </a:solidFill>
                <a:latin typeface="Calibri" panose="020F0502020204030204" pitchFamily="34" charset="0"/>
                <a:cs typeface="Calibri" panose="020F0502020204030204" pitchFamily="34" charset="0"/>
              </a:rPr>
              <a:t>Verify the work experience of the student at your end before submitting the same to New Zealand Immigration to check the genuineness and authenticity of the same.</a:t>
            </a:r>
          </a:p>
          <a:p>
            <a:pPr marL="342900" indent="-342900">
              <a:lnSpc>
                <a:spcPct val="150000"/>
              </a:lnSpc>
              <a:buFont typeface="Arial" panose="020B0604020202020204" pitchFamily="34" charset="0"/>
              <a:buChar char="•"/>
            </a:pPr>
            <a:r>
              <a:rPr lang="en-CA" sz="2200" dirty="0">
                <a:solidFill>
                  <a:srgbClr val="000000"/>
                </a:solidFill>
                <a:latin typeface="Calibri" panose="020F0502020204030204" pitchFamily="34" charset="0"/>
                <a:cs typeface="Calibri" panose="020F0502020204030204" pitchFamily="34" charset="0"/>
              </a:rPr>
              <a:t>Co-ordinate with the employer to avoid mismatch of the information during cross verification by visa officer.</a:t>
            </a:r>
          </a:p>
          <a:p>
            <a:pPr marL="342900" indent="-342900">
              <a:lnSpc>
                <a:spcPct val="150000"/>
              </a:lnSpc>
              <a:buFont typeface="Arial" panose="020B0604020202020204" pitchFamily="34" charset="0"/>
              <a:buChar char="•"/>
            </a:pPr>
            <a:r>
              <a:rPr lang="en-US" sz="2200" dirty="0">
                <a:solidFill>
                  <a:srgbClr val="000000"/>
                </a:solidFill>
                <a:latin typeface="Calibri" panose="020F0502020204030204" pitchFamily="34" charset="0"/>
                <a:cs typeface="Calibri" panose="020F0502020204030204" pitchFamily="34" charset="0"/>
              </a:rPr>
              <a:t>Students should co-ordinate with the banks of sponsors to ensure emails or calls made from INZ to verify funds are promptly and appropriately addressed.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56429" y="240497"/>
            <a:ext cx="3502562" cy="377667"/>
          </a:xfrm>
          <a:prstGeom prst="rect">
            <a:avLst/>
          </a:prstGeom>
          <a:noFill/>
        </p:spPr>
        <p:txBody>
          <a:bodyPr vert="horz" wrap="none" lIns="0" tIns="0" rIns="0" bIns="0" rtlCol="0">
            <a:spAutoFit/>
          </a:bodyPr>
          <a:lstStyle/>
          <a:p>
            <a:pPr>
              <a:lnSpc>
                <a:spcPts val="2760"/>
              </a:lnSpc>
            </a:pPr>
            <a:r>
              <a:rPr lang="en-CA" sz="3200" b="1" dirty="0">
                <a:latin typeface="Calibri" panose="020F0502020204030204" pitchFamily="34" charset="0"/>
                <a:cs typeface="Calibri" panose="020F0502020204030204" pitchFamily="34" charset="0"/>
              </a:rPr>
              <a:t>NZ High Commission</a:t>
            </a:r>
            <a:endParaRPr lang="en-CA" sz="2800" dirty="0">
              <a:latin typeface="Calibri" panose="020F0502020204030204" pitchFamily="34" charset="0"/>
              <a:cs typeface="Calibri" panose="020F0502020204030204" pitchFamily="34" charset="0"/>
            </a:endParaRPr>
          </a:p>
        </p:txBody>
      </p:sp>
      <p:sp>
        <p:nvSpPr>
          <p:cNvPr id="3" name="TextBox 3"/>
          <p:cNvSpPr txBox="1"/>
          <p:nvPr/>
        </p:nvSpPr>
        <p:spPr>
          <a:xfrm>
            <a:off x="589888" y="1260135"/>
            <a:ext cx="4411400" cy="1128514"/>
          </a:xfrm>
          <a:prstGeom prst="rect">
            <a:avLst/>
          </a:prstGeom>
          <a:noFill/>
        </p:spPr>
        <p:txBody>
          <a:bodyPr vert="horz" wrap="none" lIns="0" tIns="0" rIns="0" bIns="0" rtlCol="0">
            <a:spAutoFit/>
          </a:bodyPr>
          <a:lstStyle/>
          <a:p>
            <a:pPr>
              <a:lnSpc>
                <a:spcPts val="2150"/>
              </a:lnSpc>
            </a:pPr>
            <a:r>
              <a:rPr lang="en-CA" sz="2000" dirty="0">
                <a:solidFill>
                  <a:srgbClr val="000000"/>
                </a:solidFill>
                <a:latin typeface="Calibri" panose="020F0502020204030204" pitchFamily="34" charset="0"/>
                <a:cs typeface="Calibri" panose="020F0502020204030204" pitchFamily="34" charset="0"/>
              </a:rPr>
              <a:t>New Delhi: New Zealand High Commission</a:t>
            </a:r>
            <a:br>
              <a:rPr lang="en-CA" sz="2000" dirty="0">
                <a:solidFill>
                  <a:srgbClr val="000000"/>
                </a:solidFill>
                <a:latin typeface="Calibri" panose="020F0502020204030204" pitchFamily="34" charset="0"/>
                <a:cs typeface="Calibri" panose="020F0502020204030204" pitchFamily="34" charset="0"/>
              </a:rPr>
            </a:br>
            <a:r>
              <a:rPr lang="en-CA" sz="2000" dirty="0">
                <a:solidFill>
                  <a:srgbClr val="000000"/>
                </a:solidFill>
                <a:latin typeface="Calibri" panose="020F0502020204030204" pitchFamily="34" charset="0"/>
                <a:cs typeface="Calibri" panose="020F0502020204030204" pitchFamily="34" charset="0"/>
              </a:rPr>
              <a:t>Sir Edmund Hillary Marg Chanakyapuri</a:t>
            </a:r>
            <a:br>
              <a:rPr lang="en-CA" sz="2000" dirty="0">
                <a:solidFill>
                  <a:srgbClr val="000000"/>
                </a:solidFill>
                <a:latin typeface="Calibri" panose="020F0502020204030204" pitchFamily="34" charset="0"/>
                <a:cs typeface="Calibri" panose="020F0502020204030204" pitchFamily="34" charset="0"/>
              </a:rPr>
            </a:br>
            <a:r>
              <a:rPr lang="en-CA" sz="2000" dirty="0">
                <a:solidFill>
                  <a:srgbClr val="000000"/>
                </a:solidFill>
                <a:latin typeface="Calibri" panose="020F0502020204030204" pitchFamily="34" charset="0"/>
                <a:cs typeface="Calibri" panose="020F0502020204030204" pitchFamily="34" charset="0"/>
              </a:rPr>
              <a:t>New Delhi 110 021</a:t>
            </a:r>
          </a:p>
          <a:p>
            <a:pPr>
              <a:lnSpc>
                <a:spcPts val="2150"/>
              </a:lnSpc>
            </a:pPr>
            <a:endParaRPr lang="en-CA" sz="2000" dirty="0">
              <a:solidFill>
                <a:srgbClr val="000000"/>
              </a:solidFill>
              <a:latin typeface="Calibri" panose="020F0502020204030204" pitchFamily="34" charset="0"/>
              <a:cs typeface="Calibri" panose="020F0502020204030204" pitchFamily="34" charset="0"/>
            </a:endParaRPr>
          </a:p>
        </p:txBody>
      </p:sp>
      <p:sp>
        <p:nvSpPr>
          <p:cNvPr id="4" name="TextBox 6"/>
          <p:cNvSpPr txBox="1"/>
          <p:nvPr/>
        </p:nvSpPr>
        <p:spPr>
          <a:xfrm>
            <a:off x="556429" y="2466363"/>
            <a:ext cx="4813369" cy="1128514"/>
          </a:xfrm>
          <a:prstGeom prst="rect">
            <a:avLst/>
          </a:prstGeom>
          <a:noFill/>
        </p:spPr>
        <p:txBody>
          <a:bodyPr vert="horz" wrap="none" lIns="0" tIns="0" rIns="0" bIns="0" rtlCol="0">
            <a:spAutoFit/>
          </a:bodyPr>
          <a:lstStyle/>
          <a:p>
            <a:pPr indent="22">
              <a:lnSpc>
                <a:spcPts val="2150"/>
              </a:lnSpc>
            </a:pPr>
            <a:r>
              <a:rPr lang="en-CA" sz="2000" dirty="0">
                <a:solidFill>
                  <a:srgbClr val="000000"/>
                </a:solidFill>
                <a:latin typeface="Calibri" panose="020F0502020204030204" pitchFamily="34" charset="0"/>
                <a:cs typeface="Calibri" panose="020F0502020204030204" pitchFamily="34" charset="0"/>
              </a:rPr>
              <a:t>Chennai: Honorary Consulate for New Zealand</a:t>
            </a:r>
            <a:br>
              <a:rPr lang="en-CA" sz="2000" dirty="0">
                <a:solidFill>
                  <a:srgbClr val="000000"/>
                </a:solidFill>
                <a:latin typeface="Calibri" panose="020F0502020204030204" pitchFamily="34" charset="0"/>
                <a:cs typeface="Calibri" panose="020F0502020204030204" pitchFamily="34" charset="0"/>
              </a:rPr>
            </a:br>
            <a:r>
              <a:rPr lang="en-CA" sz="2000" dirty="0" err="1">
                <a:solidFill>
                  <a:srgbClr val="000000"/>
                </a:solidFill>
                <a:latin typeface="Calibri" panose="020F0502020204030204" pitchFamily="34" charset="0"/>
                <a:cs typeface="Calibri" panose="020F0502020204030204" pitchFamily="34" charset="0"/>
              </a:rPr>
              <a:t>Maithri</a:t>
            </a:r>
            <a:r>
              <a:rPr lang="en-CA" sz="2000" dirty="0">
                <a:solidFill>
                  <a:srgbClr val="000000"/>
                </a:solidFill>
                <a:latin typeface="Calibri" panose="020F0502020204030204" pitchFamily="34" charset="0"/>
                <a:cs typeface="Calibri" panose="020F0502020204030204" pitchFamily="34" charset="0"/>
              </a:rPr>
              <a:t>, 132 Cathedral Road</a:t>
            </a:r>
            <a:br>
              <a:rPr lang="en-CA" sz="2000" dirty="0">
                <a:solidFill>
                  <a:srgbClr val="000000"/>
                </a:solidFill>
                <a:latin typeface="Calibri" panose="020F0502020204030204" pitchFamily="34" charset="0"/>
                <a:cs typeface="Calibri" panose="020F0502020204030204" pitchFamily="34" charset="0"/>
              </a:rPr>
            </a:br>
            <a:r>
              <a:rPr lang="en-CA" sz="2000" dirty="0">
                <a:solidFill>
                  <a:srgbClr val="000000"/>
                </a:solidFill>
                <a:latin typeface="Calibri" panose="020F0502020204030204" pitchFamily="34" charset="0"/>
                <a:cs typeface="Calibri" panose="020F0502020204030204" pitchFamily="34" charset="0"/>
              </a:rPr>
              <a:t>Chennai 600 086</a:t>
            </a:r>
          </a:p>
          <a:p>
            <a:pPr indent="22">
              <a:lnSpc>
                <a:spcPts val="2150"/>
              </a:lnSpc>
            </a:pPr>
            <a:endParaRPr lang="en-CA" sz="2000" dirty="0">
              <a:solidFill>
                <a:srgbClr val="000000"/>
              </a:solidFill>
              <a:latin typeface="Calibri" panose="020F0502020204030204" pitchFamily="34" charset="0"/>
              <a:cs typeface="Calibri" panose="020F0502020204030204" pitchFamily="34" charset="0"/>
            </a:endParaRPr>
          </a:p>
        </p:txBody>
      </p:sp>
      <p:sp>
        <p:nvSpPr>
          <p:cNvPr id="5" name="TextBox 10"/>
          <p:cNvSpPr txBox="1"/>
          <p:nvPr/>
        </p:nvSpPr>
        <p:spPr>
          <a:xfrm>
            <a:off x="2795588" y="6032501"/>
            <a:ext cx="65" cy="538609"/>
          </a:xfrm>
          <a:prstGeom prst="rect">
            <a:avLst/>
          </a:prstGeom>
          <a:noFill/>
        </p:spPr>
        <p:txBody>
          <a:bodyPr vert="horz" wrap="none" lIns="0" tIns="0" rIns="0" bIns="0" rtlCol="0">
            <a:spAutoFit/>
          </a:bodyPr>
          <a:lstStyle/>
          <a:p>
            <a:pPr>
              <a:lnSpc>
                <a:spcPts val="2070"/>
              </a:lnSpc>
            </a:pPr>
            <a:endParaRPr lang="en-CA" sz="2000">
              <a:solidFill>
                <a:srgbClr val="000000"/>
              </a:solidFill>
              <a:latin typeface="Calibri" panose="020F0502020204030204" pitchFamily="34" charset="0"/>
              <a:cs typeface="Calibri" panose="020F0502020204030204" pitchFamily="34" charset="0"/>
            </a:endParaRPr>
          </a:p>
          <a:p>
            <a:pPr>
              <a:lnSpc>
                <a:spcPts val="2070"/>
              </a:lnSpc>
            </a:pPr>
            <a:endParaRPr lang="en-CA" sz="2000">
              <a:solidFill>
                <a:srgbClr val="000000"/>
              </a:solidFill>
              <a:latin typeface="Calibri" panose="020F0502020204030204" pitchFamily="34" charset="0"/>
              <a:cs typeface="Calibri" panose="020F0502020204030204" pitchFamily="34" charset="0"/>
            </a:endParaRPr>
          </a:p>
        </p:txBody>
      </p:sp>
      <p:sp>
        <p:nvSpPr>
          <p:cNvPr id="6" name="TextBox 11"/>
          <p:cNvSpPr txBox="1"/>
          <p:nvPr/>
        </p:nvSpPr>
        <p:spPr>
          <a:xfrm>
            <a:off x="2795588" y="6299201"/>
            <a:ext cx="65" cy="538609"/>
          </a:xfrm>
          <a:prstGeom prst="rect">
            <a:avLst/>
          </a:prstGeom>
          <a:noFill/>
        </p:spPr>
        <p:txBody>
          <a:bodyPr vert="horz" wrap="none" lIns="0" tIns="0" rIns="0" bIns="0" rtlCol="0">
            <a:spAutoFit/>
          </a:bodyPr>
          <a:lstStyle/>
          <a:p>
            <a:pPr>
              <a:lnSpc>
                <a:spcPts val="2070"/>
              </a:lnSpc>
            </a:pPr>
            <a:endParaRPr lang="en-CA" sz="2000">
              <a:solidFill>
                <a:srgbClr val="000000"/>
              </a:solidFill>
              <a:latin typeface="Calibri" panose="020F0502020204030204" pitchFamily="34" charset="0"/>
              <a:cs typeface="Calibri" panose="020F0502020204030204" pitchFamily="34" charset="0"/>
            </a:endParaRPr>
          </a:p>
          <a:p>
            <a:pPr>
              <a:lnSpc>
                <a:spcPts val="2070"/>
              </a:lnSpc>
            </a:pPr>
            <a:endParaRPr lang="en-CA" sz="2000">
              <a:solidFill>
                <a:srgbClr val="000000"/>
              </a:solidFill>
              <a:latin typeface="Calibri" panose="020F0502020204030204" pitchFamily="34" charset="0"/>
              <a:cs typeface="Calibri" panose="020F0502020204030204" pitchFamily="34" charset="0"/>
            </a:endParaRPr>
          </a:p>
        </p:txBody>
      </p:sp>
      <p:sp>
        <p:nvSpPr>
          <p:cNvPr id="7" name="Rectangle 6"/>
          <p:cNvSpPr/>
          <p:nvPr/>
        </p:nvSpPr>
        <p:spPr>
          <a:xfrm>
            <a:off x="589888" y="4646665"/>
            <a:ext cx="12409417" cy="900631"/>
          </a:xfrm>
          <a:prstGeom prst="rect">
            <a:avLst/>
          </a:prstGeom>
        </p:spPr>
        <p:txBody>
          <a:bodyPr wrap="square">
            <a:spAutoFit/>
          </a:bodyPr>
          <a:lstStyle/>
          <a:p>
            <a:pPr algn="just">
              <a:lnSpc>
                <a:spcPts val="2100"/>
              </a:lnSpc>
            </a:pPr>
            <a:r>
              <a:rPr lang="en-US" sz="2000" dirty="0">
                <a:solidFill>
                  <a:srgbClr val="000000"/>
                </a:solidFill>
                <a:latin typeface="Calibri" panose="020F0502020204030204" pitchFamily="34" charset="0"/>
                <a:cs typeface="Calibri" panose="020F0502020204030204" pitchFamily="34" charset="0"/>
              </a:rPr>
              <a:t>Student visa applications are processed in New Zealand. The current average processing time is between four to eight weeks depending on the level of verification and assessment required. Hence please encourage students to apply well in time.</a:t>
            </a:r>
          </a:p>
        </p:txBody>
      </p:sp>
      <p:pic>
        <p:nvPicPr>
          <p:cNvPr id="8" name="Picture 7"/>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9263070" y="240497"/>
            <a:ext cx="4247219" cy="1290822"/>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data:image/jpeg;base64,/9j/4AAQSkZJRgABAQAAAQABAAD/2wCEAAkGBxITERQUExQVFRUUFyAXGBgYGBocHhodGhgdGR0cIBwYHCggHR4nHBoaITEhKyorLzAyHCI1ODQsNyotLiwBCgoKDg0OGxAQGy8kICQwNzg0MjQ1LDQvNDQwNCwsLDAwLS8sLDQsLCwsLCwsLCwsLCwsMDQsLCw0LCwsLCwsLP/AABEIAL8BCAMBEQACEQEDEQH/xAAcAAEAAgMBAQEAAAAAAAAAAAAABQYDBAcCAQj/xABREAACAQMCAwQFCAcDCAcJAAABAgMABBESIQUGMRNBUWEHIjJxgTNCc5GhsbLBFCM0NVJygmLC0RZUkrPS0+HxJENTZHSi8BclNkR1g5OjtP/EABsBAQACAwEBAAAAAAAAAAAAAAAEBQIDBgEH/8QAPREAAgEDAQQFCwMEAgIDAQAAAAECAwQRMQUSIUFRYXGBsRMUIjIzNJGhwdHwBlLhI0Jy8RayFWJDU4I1/9oADAMBAAIRAxEAPwDuNAKAUAoBQCgFAKAUAoDxLIFBY9AMmsKlSNOLnLRGUYuTwjSPGYf4j9RqB/5a1/d8mSPM6vQeTxuHxP1GsXti16X8Ge+ZVTG/H4+5XPwH+NapbboLSMn8PuZqwqc2jXl5gPzUHxP+FRqm3X/ZD4v88TbGwX90jSkv5pTgE+5R/hvUCd7d3L3U32L8+pIjQo0uL+Z8S7mh2yR5MNvt/KvI3V3aPdba6np+dgdKjW469huxcwN85AfccffU+ntyS9eHwI8rBf2s2E4/H3q4+o/nUmO3KL1i18PuanYT5NGUcbh8W+qty2xavm/gzDzKqehxqH+I/Uay/wDL2v7vkzzzOr0G5bzq6hlOQfyOKm0a0K0FODyn/o0Tg4S3ZamStpgKAUAoBQCgFAKAUAoBQCgFAKAUAoBQCgFAKAUBrcT+Rk/lNRb73afYzdb+1j2lTQIEd5CQsa5OBk7kDp8a5WytY13LeeMIupOe9GMFls0zxuyHzpz7kX8zU/8A8bQ/dL5G7zS7fKPxf2MbcxWg6R3De8oPuJrOOz7VfufevojJWN09ZRXxMEvNij5O2QebszfYMVujb28fVprvyzZHZsn69R9yS+5p/wCUdzLIil9Kl19VAFHtDw3P11vVR8EuC6uBu8woU4Sajl4fF8SI4zzVeW99dLHKdAmf1Hw6+0dsNnHwxV/5KE4JSR8xndVaVWW6+ZntvSIf+utYm84y0f2bj7qgVNj2s/7cdnDwJdPblxHXj+d5vx8+WR9qG4T+Vkb8WKhz/T1B6Nrv+6ZMj+oHzj+fEzrznw8/5yvvRD9z1qf6chym/l9jav1DDnH8+JL21zDNCssLMVZmX1l0nK47s+dVG0tnqz3cPOc/QtbG9V1FyS0LZwL5BP6vxGrvZHuke/8A7Mh3ntn3eCN+rIjCgFAKAUAoBQCgFAKAUAoBQCgFAKAUAoBQCgFAa3E/kZP5TUW+92n2M3W/tY9pTb39luf5B+Na53ZetTsXiXtP29Pt+jKzwu/ijjlWSIOXGFO/q9+/rDI1Bdtu/fuq3jJJNNFpXoVJzjKEsJa/mOjJjtuEyPC8y6dEeM+so6+RO3d165GM14oNxcjKd1ThVjSer6n9vzmZFv4v0UxdkO0Lau037tvHrgnf7O+vd5buMcTF0Knl1U3vR6Pxdn3NOy+Vj/nX8QrBam+r7OXYyE5tH/vC6+nf8Rrpqfqo+OXXtZdrOlcP4XZwxwFbSJ5XjViX3+I1ZGfqqO3Jt8S1hCnGMcRWWjca0gQu36HA2sgsCqAD9Uhx06ZYmvMvpM92Kz6K4/ZFQ9IPCrVIIZYIREZNZOCfmsi9+2Nz3CttNvLTIV5TgoxlFYzn6EjyX+7ovpZP7tc1+o9aff8AQvv0/wCxkdB4F8gn9X4jUnZHuke//szbee2fd4I36siMKAUAoBQCgFAKAUAoBQCgFAKAUAoBQCgFAKAUBrcT+Rk/lNRb73afYzdb+1j2lNvf2W5/kH41rndl61OxeJe0/b0+36MrPC5LYRyiZWLkYjIPf7W/huoGR/EffVtFxw8lpXjXc4um+HPw+vyNFLhwpUMQpzkAnBz12+ArHLJDhFvLXEkrZYXtyixu1yWyNOSMDbuHgScdNuvdWa3XHGOJFm6sa2/KSVPH5+a+J7tOXrsSITC4AZT3dAw7s5r1Up50Mal/bOEkprRlW5xgZeIXGpWXVMzDIIyC3UZ6jzroab9FHyi7i1Ulw6ToI5i4eIIe1kdmWNVKKu2R35YDvzuDWnclksVc0FBZbfA8vzTw8+2JNJI0dNgI0H8W/s+dNyQd1R55/EiE9IPFbaW3hSCQvoD51Ag+s6HG6gHoenhWdOLTeSPd1qc4pQedfob/ACX+7ovpZP7tc1+o9aff9C//AE/7GR0HgXyCf1fiNSdke6R7/wDszbee2fd4I36siMKAUAoBQCgFAKAUAoBQCgFAKAUAoBQCgFAKAUBrcT+Rk/lNRb73afYzdb+1j2lNvf2W5/kH41rndl61OxeJe0/b0+36Mo1WZfmextWlkSNersAPLz+A3rKMd54Rrq1FSg5y0RJXPEGz2FrlY86cr7cp6amI3Oe4dAKzcv7YaeJEhQWPLXHF9ekepfVkJf3UEJIY9rKDuqEYU+DSYOT5KD76l0dnylxnwKHaH6qp0m4W63n0vQnLee4FoZL5YFtmH6uKXtGZzj1dI1M6+Ocj4Dep0KUYPEMnOV7ytXj5S4UUuzGfhxKjxfhsfZi4tiTCx0srbtC+M6GPeDuVbvA33FSIvkypq01jfhp4EPWZoFAdQ5L/AHdF9LJ/drlP1HrT7/odf+n/AGMjoPAvkE/q/Eak7I90j3/9mbbz2z7vBG/VkRhQCgFAKAUAoBQCgFAKAUAoBQCgFAKAUAoBQCgNbifyMn8pqLfe7T7Gbrf2se0p90F/RrjU6ougZZs4Hrr1wCfsqg2PBznOK6PqW1a5hbShVnon9MFO7K3/AM8t/wD9v+7q98xqmz/k9l1/AkeXf0dbmPF3AxOUAXtMkupQY1IBnJFZRs6kXlmi4/UFpXp+TjnLx4o1eKq1pYaxlZbhzFnvRFyHA8CxGD5VssKK9ZkT9T7QlhUqb4eOeJXeUbm1in7W6DMsa6kQAEM46A57u/34+NnNNrCOOtpU4z3qnIwcxcdlvJjLKfJVHRF8B+Z769jFRWDGtXlVlvMkOULdnLREgJdpJFvnGqNO0V/6W07+ZrGo0uPQbrWEpPc/dw7+Q/yT/wC92v1yf7uo/n1LpLL/AI3fftH+SX/e7X65P93Tz6l0j/jd9+0vHL9j2NlEmtJP1kh1JnG+n+IA1zu36kank5R6/oXWyrSraxlTqrD4F14F8gn9X4jUzZHuke//ALM13ntn3eCN+rIjCgFAKAUAoBQCgFAKAUAoBQCgFAKAUAoBQCgFAYL9cxOP7J+6o93HeoTXUzbReKkX1lE4vFrs7pB1MJYf0EP/AHaodg1FG5x0olbYhvWr6jkSqT03rts4OGSbeEZIInLDQGLDcaQSdvdWE5wgsyaS6zOnTqTeIJt9RaY+ZZbx1trqMOshVFEeEdZNRHaAscaiWOoHAPlWCgorMSW7mdaW5VWdF1p6fwbNzyHEpJ/ToEAOCJNIYeWFc7/VRVX0HsrKK476XaR1xYcNg9q5kumHzIV7NfcXbO3mtZZm+WDU6dCGst7s+/2JLhCuoN3KgiXs2itYlGB64ILgHfSASdR9pmqJd1lCDitWXuwbCpc3CqyWIR/PmayxMVLAEquNRxsMnAz7zVOotpvoPoE60ISjBvjLQ8VibS6cIXFnAD3l2+BbA/DVdtSXCnHtfh9ijrvNzN9i+X8lz4MuIE+J+sk/nV3suG7awXa/i2yhu3mtI3ankcUAoBQCgFAKAUAoBQCgFAKAUAoBQCgFAKAUAoAaAp8kYjlKsMqCQR4qdj9amuMWbO7/AMX8v9F20q9HHSvz5nK3RrC+ZSMiNiP5kPRh70IPxrt7ikrq3cU9Vw8UcTQqOyusyWj+RZ+H8KjXVJbszpLggahhe/fJ369+43765ive1JOMLhJOOvDX7adjOptrSnDenRbalx14L8+KIHi7Ml1MqKC7MrK4x6oxkgjoATjJ8vOrizxO1pym8JJrHXy71yKi7cqd1OMI5lJp56Fzz0J8xFzHK8ojlWK4QyaVM0YdgpbGz7N086tIQ9BN64Kydxmq48Gs8OzPSWDiM0dvcSpDbWyaHIVuz1MMHY5ckA+4VVVburvNZO8sthWTpxqOOW1n84EezyzyjJaSRyAM7k+A8h9gqL6U5dZdvyVtSbxiK/PiSfMAWFVtUOdHrSsPnSEfco2HvrdWxBKmu8rtnxlXnK6qc+Eepfn1Ii2gaR1Rd2dgo95OKjpZeEWs5qEXKWiL40Q1LGm4UCNfhtn4nJ+NUl1Lzi43YdSXh48Tn1JqLnLV5bLjEgVQB0Ax9VdhTgoRUVyKGUt5ts9VmeCgFAKAUAoBQCgFAKAUAoBQCgFAKAUAoBQCgFAKAhOYrTIEg7tm93caodtWuUq0eXB/RljY1cPcfcUnmvhImRJwmt7fGte+SEHJxuMlNzjwPlW/Yt650nbt4klw/OogbWs478bjGUtUQ3C+Ka5Eit1aGHJw2nVqbc4Oegx8em9eXdk6dKVa5anPhwzjC6uv8wLS8VWpGlbxcIceOM5fX1fMzc1W6zQGSN0JjOJO4kLkYPfkHoD41p2TVlb3Cp1IvEvV56812rVmzatJV7dzpyWY692eD79EUvh3y0X0i/iFda9DkafrIu3Mn7XP9I331zdT132n16zy7WGP2m/wG8SDM/ZqGcGOLL5AYDc4IyATgE+/fesqTlRj5SXpL5/Dn3ceoorzyk5+buWVHi/zq6+HHUgrjVrbXnVk6s+JO/TzrTvb/pdJ0du4OmtzRcPgWTlmx7Ne3b2nBWIeAOzP+Q+NR7uv5Gnw9aWnZzf0RX3tbykvJLRa/RfVls5etMsZD0Gy+/v+qtexrXek60tFp2/wU99VwtxcywV0pVigFAKAUAoBQCgFAKAUAoBQCgFAKAUAoBQCgFAfGYAZOwHWgPzZ6QedLi6vJOzmlSCNtMSo7IMD550kZLdd+gwK9aw8GNOanHeR0D0Nc4SXKSWt0xkaPBR2OSytkaWPeQR1O5zUerOCahPSXD+O83Ri3mUeRab+0aGQEZxnKn8q5W7tqlnWUo6cn9PzUtqNWNeGH3lQ5j4VNHG8tl6qMdc0SgakPeyeKHw6rjwrobOtbbQxKqvTjy+pQ3lG5sovzd+g3nrRTL7jckkSxYVUAGQo3bHQse+rOlYUqdZ1uLk+nlno6Cor7Sq1aSo8Evm8dJqcO+Wi+kX8QqY9CFT9ZF25k/a5/pG++ubqeu+0+v2Xu0OxGhLJq05A9VQu3gP8SSawy9Ms9trWNFPm3q+kmuBcD1ASzDEXzV6GTHcPBfE/VWutWjRjvz7l0/x0sj3F0qf9Kjr8o/z0L4lptYGmkx0HfjooHQD4bAVUUaVW+r8e99C/NEVdScaMM/jf5qRHpZ5qextUhtjollOnWOqKBliP7RyBnuzmuqounF+Rp/2rj36d71/2VE1J+nLmck5T5yu7W7jk7aWRC4EiPIzB1Jw2zE+tjcHx+NSksvBpnLdi5dB+m7adZEV0OVcBlPiCMivHwCaayjLQ9FAKAUAoBQCgFAKAUAoBQCgFAKAUAoBQCgKP6VeP9hbdghxJcZB8kHtfX7PxNbaUcvJBv625DdWrKT6O+VOHXpkFyrtMuCF7RlUrjGQFwSQeu/eK9rRw8mOzq2Ybj1Rc25bs7OQi1i7NmA1kMx78gesTjHX41yu2rjM40ly49/I6Sxp4i5PmWbh04njKSDJXr5+B99TLKtG+oOlVWWtfo+00V4OhUU4aP8wRN7YvC2oE4zsw/Oqe6s61nPfi+HJ/f8wybSrwrRw9egrXHOVbe6JdCLeY9SB+rc+LAeyfMbeVXVjt1PEK/B9PL+PApr7Yin6dL4FMn5dubaeLtYyF7RcOPWQ+sOjDb4HBroo1IzjmLOclbVKU0prmWzivDJpry4EUbN+sbJ6Ab97HYVz84uU3jpPqdvcUqNtTc5Y4Lt+BJWHAoofWkImkHzR8mp8/4/uqBXvaVLhD0pfJffuI1W8qVeEPRj0/3P7eJMW1tJO2e7vbuHkP8KgUbeve1N5975L86EQ6lSFCP0Jm5dbaLCDc7DzPiavK8obPt8U1xfj0v86ivpqVzUzLQrD8Etbx1W7j7QZJXLMMMf5SOtVmyLnduGpP1vH8yS7ylmnlcirekTk3hllGjwo6Tu3qKJGK4HtMVfO3cMY3I8K66lHMsnN31bcpbvNk96IeP642tHPrR+vH5oTuPgT9R8qyrRw8mrZ9fej5N8jo1aCyFAKAUAoBQCgFAKAUAoBQCgFAKAUAoBQCgOSemaxcXEM3zGj7P3MrM32hvsNSaD4YKfaUHvKRROF8Qkt5UlibS6HIP3g+II2IrdJJrDK+nUlTkpROlcG5gS6BOcS9WU/ePEVwe07Ctb1HOXFN6/foO62df0rmmlHhJcvt1Fv5aiPrt3bD8z+VTNh036c+XBfnyF/JejEnGUEYIyDXQSipLD0K5Np5RDXvAgd4zj+yenwPdVHdbGjL0qLx1cu7oJ9K+a4T+JF5mhODlR4HdT+RqpUrqyljjHw+xMao11yfifWmmmON28hsPjjb66SrXV493i+pafnaFClRWdCQsuBd8h/pH5mrK12L/dXfcvq/t8SLVvuVP4k3HGFAAAAHcKv4QjCO7FYRXSk5PLInmSIlFb+E4Px/5VTbcpt04zXJ+JOsJYk49JTuMcZjtl1MfW+ao6kj7h51T2NjWuqmKfBLn0fz1G+9vqVrDM9Xoun+Os5vxzi8t1M00pyx2A7lA6ADuH/E19AhHdikcHWrOrNyZaPRHYu992gzpiQ6j5t6oHx3P9NYVn6OCXs6DdTPQdpqKXYoBQCgFAKAUAoBQCgFAKAUAoBQCgFAKAUBHcf4VFc27xS+ywznvUjcMPMU39z0nyMKlJVY7j5nAr/hJgn7OVtKZ2kCkgr/ABAePlW62u6dzT36TyUVzZztqu5V4dZucQsUVRNAxTQSGOrZWATSqsPaY6sEjYkMRha2tKS3ZrKYlHd9Om8NfnxLNy76R5LcLFdQlgADqX1XwwyCVOzZBBzttWiFpTpx3aSwiXHadTP9bj1l94XzlYz40ToD/C/qH/zYz8M146clyJsLqlPSROo4IyCCPKsCQfWUHY7140msM9Ta0PiIAMAADwFeRjGKxFYQbbeWfSwHWsjwheJ82WUAPaTpkfNU62+pMmslCT5GidxShrIonMPpNMoMVrFjX6uuTqc7DSo2B8yT7qzlaxqRcanFMhS2nJS/orj0lbtOHK0rG6lzJoDkMGOkNgBidgwXUMrnA366SDshGNOKjTWERt1zm5VpZfX+ciJThbSTdlFhyeuDkLv3sBg4GMkbHuzXle5p0KbqVHhL84GqlazrVVTp8X4drO7co8EitLZEjOrPrM+N3Y9T+QHdioyrKslOOjL6lb+QW5z5k1XpsFAKAUAoBQCgFAKAUAoBQCgFAKAUAoBQCgI3j4bsTpzgHLY8B7vhVbtWnVqUN2ks8ePZ/vBKtJQjUzI45xzneyeXsHQyw7hpR81unqjGTjfJHwzUGz2fdUV5WEt2XRya6zbdVaFb+nOOY9P2PrcsSmFJ7R1vLbXr0I2SCOoZB1OBg438hXSW1eU4J1Y7sjmbmxlSl/Te9H85GO14pC7nt417RtIYyYyTGpONTDEepwgxjpqycVvafIjxqRb9Jcft4GnNwxWMbAFVcSM7KPVAj1bdSA3qMcZxhlIAFZZZg6cXh9vyMlpwqVXaOKd1kjZVcLqUAsdJ0lTlsHyGeozXja5oyjTmm4xloZTc8RUyYup/1SB2/XSDAYasaWOzBdRKn+E0xHoDddZ9J8OswrxS/ZVY3kw7QlUXtpcsRt83Yb4GTj7DhiPQYqpWaT3nx62e34dJNrD3ersyRJrMhCsAxA9bqDoYah0x0plLkZum5az01MMvDUiDq6Zk7ESoWb1TkgMBp9rHrEHVg6ehzXu9kwdNRymuOMmzPxSJQeyCESov6sICAw9bBVkAIBLr1ZsEHOQK83XzM3UivV58vxfc3zwa7niaa6MdpbKNRZ/Uz3kAMdW7ZbBONTEitNWr5ODcFvPkiRRtqleS8p6Mfz/fzNHhnOljbyiGNGEPRpz1LdxIxnT13+zFc5d2N3dR8pUl6XKPJL7/AJk6O1lb23oU1w5vm/z8R2HldiYtXzGwU8wepGe7pW7ZFKtSpyjUWFnh9RezhKScSZq3IYoBQCgFAKAUAoBQCgFAKAUAoBQCgFAKAUAoCj86+jS1vtUiAQXB37RRsx/tqMavfsfOgKlyD6OuKWl6JGmWCJT6+h9XbKO7QRjB8WGR3b0PTqPF+XbW5+WhRz/FjDf6QwftrJSa0NNSjTqesio33oqgOTBPJET3MA493zTju61sVZ8yHLZ0P7W0Rlx6POILgJdI4GwDFh80qNiD0UkDw7sVkqseg1uyrLSRrNyZxcFcGI6dtnGG9UJ6+QNfqjTvnavfKQMHa3HDQ14eQeJ6NBWHSMldTKSueuk4JHj9tHViYxs6+McCQX0ecQk+UuIkySSVzliQVJbSq6iQSMnJ3Pia88rFaI2eZVpetJEhYeiiIY7a4kkx3IoQeONyx6+6vHWfJGyOzY/3SyW7hHK9nbYMUKBh88jU3+k2SPhWpzb1JlO3p0/VRzz0nch8TvLkSRTCaE+zE7aBDsAcD2WHU6va7t6xN5Mcleiq2tNMtxpuJxuMj9WhzkaVPUj+I/DFDw6HQCgFAKAUAoBQCgFAKAUAoBQCgFAKAUAoBQCgFAKAUAoBQCgFAKAUAoBQCgFAKAUAoBQCgFAKAUAoBQCgFAKAUAoBQCgFAKAUAoBQCgFAKAUAoBQCgFAKAUAoBQCgFAKAUAoBQCgFAKAUBEcycww2cWuTcnZEHVj+Q8TWupUUFlk2xsat3U3Yac3yX50FG4ZxvifEpWWFxbxL7TKuQuegyd2Y+Ax8KixnVqvhwOgr2ez9nU06kd+T0T5/ZfEsjcrXYXKcSuNY73VWU/0/8TW7yM+U2Va2lbN+lbxx1ZT+P8FY5j5q4nao9vOE1sDonUEZXxXG2fqI8OlaalWpD0X8S3stmWFzKNak3haxfT19Xxz0nTLFiYkJ3JQEn4CpsdDk6qSnJLpKjzhz6lsxigAklHtE+yh8Dj2m8sjHj3VHq3CjwWpdbN2JK4SqVXux5dL+y6zX4Hw3iV2gmnvJIEfdUjVQSD0J/h9xz8KxhGpNZcsG27uLC1k6VGkptatt4/n5Hjj1nxOyQzQ3bzxruyyKCVHj/aHjjGKTjVprKlk9tKtheSVKpSUJPRp8P4+ZIcn88pdERSgRzHpg+q/uz0P9k/WazpXCnwepH2lsadsvKU3vQ+a7errLFxazlkUCKdoCDnIVWzt0Ibu763Ti3o8FXb1adOTdSG8u1rwOT8U5r4lBNJC1xkxsVJCJvjofZ7xg/Gq+VWpFtZOyt9mWNalGpGnwazq/uWXltOJ3duJxehAxYBTEreyxXcjGNwe6t1Pys4728VV89n2tZ0nRzjHHea14kTfc4cTs5zFOY5Cu+67Mp6EMuOvmO6sJVqkJYkTKWyrC7oqpSys9ej608l85U5kjvYi6jQ6HDoTnST0IPeDvg+RqVSqqosnPbQ2fOzqbsnlPR9P8mXmKzuZI/wDos3ZOuTgqCH8ASfZ9/nXtSMmvReDCyq28J/14byfW+H3OU3HOXEkdkeYqyEqwKJsQcEezUB1qieGzsYbJsJxUowyn1v7nTOTuZkvYc7LKm0if3h/ZP2dKnUaqmus5PaezpWdTGsXo/p2r+SU4pbSSR6YpjC2c6wob4YbbFZyTa4PBEt6kKc8zhvLoy14FF4U/FJb2a2a70iDdnEaHIPs4BHUj6vOosPKubi5aHQ3Edn0rWFeNLO9osvvy+r59Rc7/AIfO8aLHctG6jd9CNrOMZIO3XfbFSZRk1hMoqNelCblOmpJ8stY7H9zlXEObeIxSyRNcZMblCQib6TjPs9/WoEq1SLaydhR2XY1acakafBrOr595auXIOJ3Vuk/6cIw+cL2KscKxXc5HhW+mqs47298invZ7PtqzpeQzjnvNarPWfOM2fGYY2kS6WYKMkKihsDvCkHPuzmk41orOcntrV2VWmoSp7rfS3j454Et6OuKzXNqzzPrYSFQcAbYHgPOtlvNyjlkPbVtSt7hQprCx9zf5hsblwXt7kwlV2XQrKxGTuTuM9PyNZ1IyfGLwRrOtbwajWp7yb1y00cp/y54h/wBuf9FP9moHl6nSdj/4ay/Z839zqHLFnd6UluLkya0z2YRQo1AEbgZJH59Km0ozxmTORv6ttvSp0ae7h65eeBYK3FaavErZ5E0xytC2QdahSfdhhjesZJtcHg3UKkITzOO8ujj9DlfMPMXEbW4eBrnVoxhgiDIYAg4wcdcfCoNSpUhLdydhZWFjdUY1VTxnll8uBOckz396jyvdsiI+jAjQliAGO5GwwQP8MVtoupPi5FftWFnZyVONLLazq+GqOhVLOZFAcH5w4s1zdyuTlVYog8FU4295yfjVXVnvTbPouzbVW9tGK1fF9r+2h1P0d2IisIiBgyjtW89XT/y6R8KnW8cQXWcftqs6l5Nco8Ph/OSy1uKogOd+A/plo8agdovrRk/xDuz3AjI/5VqrU9+OFqWWyr3zS4U36r4Ps/jU+czcSa04ezjaQIqL5M2Fz8Nz8KVJblPIsLeN1eKD0y2+xcfmcd4BZ9vdQxtuJJBqzvkZ1Nn3gHeq6nHekkdxeVfI286i5Lh4I/QIGKtj5qfHQEEEZBGCPEGh6m08o/PfEYDBcSIpKmKVlUjqNLHSc+Owqokt2TXQfTKM1XoxlLjvJZ71xO48r8T/AEm0hmONTL62Omoeq32g1Z0p70Uz59f23m9xOktE+HZqvkcc51/eF19J/dWq+t7RncbL9zpdn1Z070Zfu2L+aT/WtUy29mu/xOT2779PsXgineluVTeRqPaWIavizED7z8aj3T9MvP07GStpN6OXD4I2/Q9E3a3D4OjSq57tWSce8D7x41laLi2af1LKPk6ceeX8OB1CpxyJye/5ZN2/EJI89tFcHSv8a4yV9/eD8PdAdLfcmtUzsqO0Vawt4T9WUPg+ns6SpcJ4nLazLLGcOhwQdsjvVh/6x7xUeE3B5RdXNvTuaTpz4p/iaO5cv8aju4VljPXZlPVW71P+PfVpTmprKPnt5Z1LWq6c+59K6SG4D+9uIfyw/hNaoe1l3E+7/wD51v2y8S2VIKY4FzZ+3XP0rffVVV9dn0fZ/utP/FHWfR1+7bf+v/WvU+39mjjdte/VO7wR75a44bme8AIMcUipHgf2SGOe/LA0p1N6UuhGN9Zq3o0Xj0pJt/T5G3y7wYWqyqCCrzNIoAxpDY9X4VlThuZRpvbvzlxk1xUUn145klP7Le4/dWb0IkPWR+cJOhqnPqUdUfonhXyEX0a/hFW8fVR8xuPay7X4m1WRpFAcW9Jf7xl/lT8AqtufaM7zYXuUe1+JcvRJ+xyfTt+BKk2vqPtKL9R+9R/xXiy71JKAUB+b5FIJB6g4PvHWqY+pJprKO9cpsDY2pHTsU/AKtaXqLsPnO0U1d1U/3PxJathDFAU30rqf0EHuEq5+0feRUa69Qvf08153/wDlnPeRCBxG2z/Gf9W+PtqJR9ojpdrZ8yqY6F4o7pVofPRQHBObyDfXOP8AtW+zY/bVVV9dn0bZqxaU8/tR070XoRw9M97uR7tZ/PNTbb2ZyW32nevHQvA5pzr+8Lr6T+6tQ63tGdXsv3Ol2fVkrZcXv7Xh8LxMggdnUHRlkbtG6k7bnOPqrOM6kKaa0IlW1srq8nConvpLnwawtOzmRXAUiurxReSSfrT7eRksegJI2B6DHTYVhDE5+myXdupbWzdtFejy6uf3+J23hnDoreMRwoERe4d/mSdyfM1ZRiorCOBr3FSvN1Kjy2bdZGkqnJn7RxL/AMUfw1Ho+tPtLjafsbf/AA+pCekjlHVqu4F3G8qAdR/GPMd/j17t9dxR/uiWGxNqYxb1Xw/tf0+3wKXytzBJZzCRfWRtpE/iX/aHUH/Go1Ko4PKL7aFjC7pbkuDWj6H9nzOjcpXqTcRvpY21I6QkH+k/UR0xUylJSqSa6jlto0Z0bKhTmsNOXiXSpJRHAubP265+lb76qqvrs+j7P91p/wCKLbwLly8n4dGYr1kRg2IdOBs7DGtWzgkHuPWt8KU5U+Eu4pbu/taF7JVKKbWPSzx0XJrHA3vRJCyC7RhhkkVSPAgMCKztVjKNH6jmpulKLymn9DoVSzmTHP7Le4/dXj0Moesj84SdDVOfUo6o/RPCvkIvo1/CKt4+qj5jce1l2vxNqsjSKA4t6S/3jL/Kn4BVbc+0Z3mwvco9r8S5eiT9jk+nb8CVJtfUfaUX6j96j/ivFl3qSUAoDi3pD4C1vdNIB+qnJZTjYMd2U+eckeR8jVbXp7ss8md5sa9jcUFB+tHg+zk/p/suvou4wslr2BI7SAkY8UJyCPIZ0/DzqTbTzHd6Ch2/aSp3HlVpLx5/culSShIvmDj0NpHrlO52RB7TnwA/OsJ1FBZZMs7KrdT3YLtfJdp84tYi8tGjYFO1QEBhujbMuR4g4yK8lHfhjpFvWdpcqaed18tGtH8UcTgMlndKXUq8EgLL7jvjyI6HzqtWYS48jvpqnd27UXlSWv50M75a3CyIroQyuAykd4IyKtU01lHzipTlTk4SWGjxf3iQxvI5wqAsT7vz7qSkorLPaNKVWapwXFnBIIZby5wi5knctjw1EsST4DO5qqSc5cOZ9HnOnaUMyfoxWPhw+LO78H4etvBHCu4jULnxx1PxOTVpCO7FI+d3NeVerKrLmzifOv7wuvpP7q1W1vaM73ZfudLs+rOjchWSTcJSKQakcyAj/wC62/kR1BqXQipUsPr8Tl9r1p0doupB4ax4I5lzFwaS0naJ87bo3TUudm9/j4GoVSDhLDOtsruF1RVSPeuh819jqXo95l/SoezkP66EANn569A/v7j5+8VOt6u/HD1Rx+2dn+bVd+C9CWnU+a+38FtqQUxU+SmBuOJYP/zR+7H3g/VUej60+0udqJqjb5/YWw1IKY5J6QuUv0djcQj9S59dR/1bE/hJ+o7d4qvuKO695aHabG2p5ePkar9Jada+6+Zt+h35W5/kT73rO01Zo/Uvs6fa/odQqackcC5r/brn6Vvvqqq+uz6Ps/3Wn/ijrPo6/dtv/X/rXqfb+zRxu2vfqnd4IkrHhSQy3Ewb5cq7A4wulcE58+tZxgotvpIlW5lWp06TXqZS68vJC8F5hN3xCRYm/wCjwRkZH/WOzABvcMMB9ffWqFTfqPGiJ91YK1s4yqL+pJ/BJadumfgWif2W9x+6t70KiHrI/OEnQ1Tn1Jan6J4V8hF9Gv4RVvH1UfMbj2su1+I4nxCOCJpZW0ogyfPyHiT3CkpKKyxQoTr1FTprLZXvR9cvPHPcyZzPMSozsqoAoA92DWqg3JOT5ssts04UZwoQ/sj8W+LKD6S/3jL/ACp+AVEufaM6TYXuUe1+JcvRJ+xyfTt+BKk2vqPtKL9R+9R/xXiy71JKApVtxgXfFlSJsw2sbsSDs7nCZ26gasD3E1GU9+rw0RfVLTzTZzlNenUa7lr8eHEtt/YxzRmOVQ6N1B/9bHzqRKKksMpqNadGanTeGih3Po4kjl7SzuTGR0DA5HlrXqPIj66iu2aeYM6KG34VKfk7mnvdn2+zN9eGcbI0tdwKP4ggJ/AKy3a37kRncbJTyqUn1Z4eLN7gnJscUnbzyPcz9zydF/lUk4/LuxWUKKT3pPLI91tadWHkqUVCHQufayz1vKkhOY+V7e8H6wEOBhZF2YeXgR5GtVSlGepPstpVrR+g8roen8dxA8M5b4lZgpbXMMkechJVYAe7BJHwOK1RpVIcIssq+0LC7e9XpyUumLX8eB54lyvxG8wt1cxJGDnREjEHHfuRk+8nFJUqk/WYobSsbTLt6bcumTX8/LBY+XuW7ezUiJfWb2nbdm+PcPIYFbqdKMNCsvdoVruWaj4LRLRfnSbfFY7hkAt3jRs7l0LDGD0AYb5xWU1LHomi3lRjLNZNrqePozn1z6M7iR2d7pGZ2LMTGdyTk/OqI7WTeWzpYfqKhCKhGk0l1r7E/wAs8uXtoBGtzE0WrUVMTZAJ9bSdWxPnkZ7q206U4cE+BXX9/aXbc3TkpY1yu7PAkeb+WkvYQuQkiHKPjOPEEd4I/I91Z1aSqIi7N2hKzqb2sXqvzmiqcO9HV1BIssV2iuvQiM/EEatwfCtEbaUXlMua23retB06lJtPrX2Lne2940KLHNEkvz3MZIPmq6tvjmpDU8cHxKGlO1jVbnBuPJZ8XjwwVngnJ19ayPJFdxkybuGjYhzknJ9bOck7jxNaYUJweUy2utrWlzBQnSeFphrh8uova9N+tSjnWeJ4VdWRwGVgQQehB2IrxrPBmUJyhJSi8NFa5T5VNlcXDKwMUoXsxvqXBYkHxxnY5rTSpeTk+gtdo7TV5RpxaxKOc9D00+BNcXiuWUC3kjjbvLoW92AGG/vzWyak/VZAtpUIyzWi2up4+jOfzejGd2ZmukLMSzExtuSck+141Fdq3xydLH9R0YxUY0nhda+xM8I5Y4jbR9nFexhASQDDnGTk4yfHetkaVSKwpEG52jY3E/KVKLz/AJGHinKPEbgFZb8FT1URlQfeFIyPI15KjUlrIzt9qWNB71Ohx6c5fzRLck8rGxWXU4kaQjcLjAUHA3J7ya2UaXk8kPau0leyjuxwl9Td4/ZXkoKwTRxIy4JMZZsnOcHVgbeWayqRm+EXgj2da2pPerQcmn04Xh9Sjf8Asrl/zmP/APG3+1UXzR9J0P8AyWl/9b+K+xY7fgnFERUW+jwoAGYATgbDcmtyp1Usb3yKud5s6c3N0Hx/9iJ4nyHe3BBmvhJjoCjYHuUNgHzxWErectZEyhtu0oLFKjjvWfjjJauG8Ilt7JIIXQSIPbZSVJLFmOkMD3nG9bowcYbq1KevdU7i6lWqxe6+SfHoXHH0KjxL0dXU8rSy3UbO5yT2Z7hgDAbYAACtEraUnlsu6G3rejTVOFJpLr/g3uCco39qrLDeRqrHUQYc74AzufAD6qyhRqQ4RkR7ratldSUqtFtr/wBv4PXEuVuJTqVk4gNJ6qsekH36CMjyr2VKpLg5GNDaVhRe9Chx63nxN7kjlE2JlZpFkaQKAQpGAMnvJ7z9lZUaPk8kfau1FeqKjHCWfmSXEOZIoXnRlcmCETNgDdScYG/XapKi2UMq0Ytp8lk+2vMkEiWzpkrcsUXp6pCM5Db7Y0Ed+9HFrIjWjJRa5mrZc2xylCsFwYpGKpN2eUYj3HUBsdyAK9cMGMbhS0Tw+ZjtucFebsRa3Yf1SwMY9UMcBm9bYedHDhnJ4rnMt3deTFNz1CsKTdhcGJxs4RcA62TSTq9rK9PMV75N5wY+dx3VLDwSVhzCkkyQmKWOR42kCyKAQFbTvuevUeVYuOFk2xrKUlHDTNK+5ziiQyGG4aNWZS6oCoKyGLBOrqWG3vFeqDZhK5jFZw8fzg9tzYAyJ+i3XaOrME0KG0qQCSC/TJpudZ75xxxuvJMW18Gi7V0eEAEkSYBULnJOCRjAz1rFrjg2xnmOWsERZ83xO8QMc0aTnTDK6AJIe4DfIz3ZAzWTgzVG5i2uDSejFvzYskjJHb3LhJTCzqgKhlbSd9XQdfdTcxzCuE3hReuDd41xxbdokMckjzFgixgE+qNR6kd33V4o5M6lVQaWM5NSLm2EqCUlVv0hbZkZQGV3xjIzjG+cgmvdxmKuItaPXBscV5jht2lEmv8AVRpIcDOe0do1Ub5Lal+2vFFsynWjDOeRhTmZdEzSQXERhj7Uh0G6/wBlgSpPlkGvdzoMfLrDck1g+wc1QNcQwesrzwrMmQMEMCQuc+1gHam48ZCuIuSj0rJ4uea4lC4jlctPJAqqFJLREhurDbY4puB10uT1x8D7PzQqBA1vcCWViscRVdbaQCze1gKMjcmm51h18YzF5fI+Sc1xrErmKcO0nYrCY8OX64GTpIxvqzim5xDuEo5w85xjrJDhHFROH/VSxNGdLLIuD4jBGVYeYJrFrBnTqb/Jo0eL81RW8pjZJG0KrSMoGEDtpUnJBO/gDWSg2jCpXUJYaJi7n0Rs4Vn0jOlBlm8gO81ijbJ4WSvQc5xt2n/R7lRCGMhKABNKFyD62xwPtFZeT6yP50uPovhr4m1Y8yrINZgnii0GTtZFUIFC6skhienlXjjgzjWzxw0ukx8P5tikdFMU0YmBMLyKAsmkZON8g43AOMivXBo8hcKT0azp1mX/ACnh/RobnS+iZ1RRgZBZiozvjGRXm484PfLx3FPkz3Z8ywST3EA1CS3yWBA9YDqV33A28Ooo4tJM9jXi5OPNGGTmuLTD2ccssk8farEgBYJ/E2SAo7uvWvdxmLuFhYTbfI9Rc1wMkLgP+unFvpK4ZJN8hwTtjHn3U3Geq4i0mubx/s2uM8aS37NSrySSnTHHGMs2BkncgAAdSTgV4o5MqlVQwtW+RqR82W/YSyvrjMLaJI3X1wx6LpB3znbGxr3cecGKuI7rk+GPiYG5xjVZO0guI3jj7Uxsg1NHkAuvrYIGdxnIpuGPnKSeU1jj3EjFx2F5YooyXMsfagrghU7mY52ydh515uvGTYqsXJRXHPEp/Nv7RxL/AOnj8RrZHRdpFrevP/E+3fDntuJWqx4ME8rTqmcaZRA6sB4BgQf+VMpxZ44OFWKWj49+CKsLlBPFHYm4guO1Ha2xkDQqufX3JwdumN/KsmuGZaGqElvJU8p54rl1lu4f++br/wAPH95rU/URMj7eXYiqn/4fi+mH+vNbf/kIcfc1+cywc1cQWzv4LqUMYTC0OVwSG1ahsSNsVhBb0cIkV5qlVVSWmMEdxiNhwSRmXT2k3agZBIWS6DrnG2cEV6vXMJ583y+b8WeufryGK/t2meaNOwcZgYq2S4wMg9Ov2UppuLwLqcI1E5t6ciwQMl7wxlgZyskTRq0p9YkAplj37jrWHqy4m9Yq0Wo81zKzBxL9MSzsURlmtpIzPnTpQQDBwQfWyRtis2sZkRoz8oo0kuKxnuJPknhuqS6l7WZdN9N+rV8Idx1XG/X7BXk3ouo220MuUsv1n2GP0k3Mcc1i8rSogaTLRHDjKADBHTfHwzSmm08GN5KMZQcs446EJbhzaS3Eau8EV7HcqZGXtXVMFyxzuemMnNZPXBqi3uOa0TT6+skLjiEd4Lu67BpbUxRQkFlRjokd2cb7FdQIG2a8xu4WeJsdRVVKe7mPD+fgRtrd64b39GmnktFtH1CdgSsmPVC5OrGM+VZYw1nU1KW9Ge424459JIJwb9JIVTplSwtZIX/hkUyFTnwPQ1jvY+Jt8l5RJLXdWO0hpr4fotrNcF0zezvIYjhlLaidJB29Y1lji0ug0ua3Iynw9J6Ele8XsZbaFmW6eGKRl/STJ+uic4bx1MDkDy0ivFGSZnKrSlBPDwufNGJLgNaF7oTz2YnzDMZAJowFxr2OW9bbGc9+OlMceGp4pZp5nlxzwfMsPo9uJJO3ZZZZbXKiFpiC+cHX54zjr/jWFRYx0ki0k3lptx5Z+ZVeOTYvJO21tfJODbrhWieLOUQgkBeucncHetkdOGhFqv8AqPe9bPDoxyReOQ74zW7u7s0nav2gbOEbOdC5J9VQQBitU1hk21nvQbeueP2IqL5Ljf8ANJ//ADislrE1S9St3+BCcv3tvcW72kMt008tsU0ysTGGCZ2BPqjIx7qykmnlmmjKE4OEW8tc9Ca4DzKJ+xtkh9eBCJy+MR6E05Qg+sSRjbuNYyhjibqVffxBLiteogIeFheG2M3aTEtPGNBkJjH609E6DpWbfpNEeNNKjCWXqufDXoN/iHD3xe3UOBNbXUjb/PjMSa0Pljcf8axT0TNk4P06kdU/lhZPnD7xbE2l5KCYJbJIMrglXGGG2c4I8K9a3sxXSeQkqW5Ulo4pGrfSdjBDeSqVSbiQuQowSE0NjocaiBnGaJZeF0HkpbkVUlo5ZJK55liklg4kiuYIC9vKGADKXVWDAajkbgHvrxQfq8zY68W1WWi4M1Lm0kuUueIRqdDTwzRoSAXS3XSxO+BncgHwr3OMRMHB1N6stMp/AleA8eN1fBo3ka1dHBWRYwA4CnSABqwAd8k5zWMo7seOpupVvKVMxzu9xn9HFhHGLvSPZuniGSThEAKqM9wLN9dKj0FnFLf7cdx//9k="/>
          <p:cNvSpPr>
            <a:spLocks noChangeAspect="1" noChangeArrowheads="1"/>
          </p:cNvSpPr>
          <p:nvPr/>
        </p:nvSpPr>
        <p:spPr bwMode="auto">
          <a:xfrm>
            <a:off x="2024062"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data:image/jpeg;base64,/9j/4AAQSkZJRgABAQAAAQABAAD/2wCEAAkGBxITERQUExQVFRUUFyAXGBgYGBocHhodGhgdGR0cIBwYHCggHR4nHBoaITEhKyorLzAyHCI1ODQsNyotLiwBCgoKDg0OGxAQGy8kICQwNzg0MjQ1LDQvNDQwNCwsLDAwLS8sLDQsLCwsLCwsLCwsLCwsMDQsLCw0LCwsLCwsLP/AABEIAL8BCAMBEQACEQEDEQH/xAAcAAEAAgMBAQEAAAAAAAAAAAAABQYDBAcCAQj/xABREAACAQMCAwQFCAcDCAcJAAABAgMABBESIQUGMRNBUWEHIjJxgTNCc5GhsbLBFCM0NVJygmLC0RZUkrPS0+HxJENTZHSi8BclNkR1g5OjtP/EABsBAQACAwEBAAAAAAAAAAAAAAAEBQIDBgEH/8QAPREAAgEDAQQFCwMEAgIDAQAAAAECAwQRMQUSIUFRYXGBsRMUIjIzNJGhwdHwBlLhI0Jy8RayFWJDU4I1/9oADAMBAAIRAxEAPwDuNAKAUAoBQCgFAKAUAoDxLIFBY9AMmsKlSNOLnLRGUYuTwjSPGYf4j9RqB/5a1/d8mSPM6vQeTxuHxP1GsXti16X8Ge+ZVTG/H4+5XPwH+NapbboLSMn8PuZqwqc2jXl5gPzUHxP+FRqm3X/ZD4v88TbGwX90jSkv5pTgE+5R/hvUCd7d3L3U32L8+pIjQo0uL+Z8S7mh2yR5MNvt/KvI3V3aPdba6np+dgdKjW469huxcwN85AfccffU+ntyS9eHwI8rBf2s2E4/H3q4+o/nUmO3KL1i18PuanYT5NGUcbh8W+qty2xavm/gzDzKqehxqH+I/Uay/wDL2v7vkzzzOr0G5bzq6hlOQfyOKm0a0K0FODyn/o0Tg4S3ZamStpgKAUAoBQCgFAKAUAoBQCgFAKAUAoBQCgFAKAUBrcT+Rk/lNRb73afYzdb+1j2lTQIEd5CQsa5OBk7kDp8a5WytY13LeeMIupOe9GMFls0zxuyHzpz7kX8zU/8A8bQ/dL5G7zS7fKPxf2MbcxWg6R3De8oPuJrOOz7VfufevojJWN09ZRXxMEvNij5O2QebszfYMVujb28fVprvyzZHZsn69R9yS+5p/wCUdzLIil9Kl19VAFHtDw3P11vVR8EuC6uBu8woU4Sajl4fF8SI4zzVeW99dLHKdAmf1Hw6+0dsNnHwxV/5KE4JSR8xndVaVWW6+ZntvSIf+utYm84y0f2bj7qgVNj2s/7cdnDwJdPblxHXj+d5vx8+WR9qG4T+Vkb8WKhz/T1B6Nrv+6ZMj+oHzj+fEzrznw8/5yvvRD9z1qf6chym/l9jav1DDnH8+JL21zDNCssLMVZmX1l0nK47s+dVG0tnqz3cPOc/QtbG9V1FyS0LZwL5BP6vxGrvZHuke/8A7Mh3ntn3eCN+rIjCgFAKAUAoBQCgFAKAUAoBQCgFAKAUAoBQCgFAa3E/kZP5TUW+92n2M3W/tY9pTb39luf5B+Na53ZetTsXiXtP29Pt+jKzwu/ijjlWSIOXGFO/q9+/rDI1Bdtu/fuq3jJJNNFpXoVJzjKEsJa/mOjJjtuEyPC8y6dEeM+so6+RO3d165GM14oNxcjKd1ThVjSer6n9vzmZFv4v0UxdkO0Lau037tvHrgnf7O+vd5buMcTF0Knl1U3vR6Pxdn3NOy+Vj/nX8QrBam+r7OXYyE5tH/vC6+nf8Rrpqfqo+OXXtZdrOlcP4XZwxwFbSJ5XjViX3+I1ZGfqqO3Jt8S1hCnGMcRWWjca0gQu36HA2sgsCqAD9Uhx06ZYmvMvpM92Kz6K4/ZFQ9IPCrVIIZYIREZNZOCfmsi9+2Nz3CttNvLTIV5TgoxlFYzn6EjyX+7ovpZP7tc1+o9aff8AQvv0/wCxkdB4F8gn9X4jUnZHuke//szbee2fd4I36siMKAUAoBQCgFAKAUAoBQCgFAKAUAoBQCgFAKAUBrcT+Rk/lNRb73afYzdb+1j2lNvf2W5/kH41rndl61OxeJe0/b0+36MrPC5LYRyiZWLkYjIPf7W/huoGR/EffVtFxw8lpXjXc4um+HPw+vyNFLhwpUMQpzkAnBz12+ArHLJDhFvLXEkrZYXtyixu1yWyNOSMDbuHgScdNuvdWa3XHGOJFm6sa2/KSVPH5+a+J7tOXrsSITC4AZT3dAw7s5r1Up50Mal/bOEkprRlW5xgZeIXGpWXVMzDIIyC3UZ6jzroab9FHyi7i1Ulw6ToI5i4eIIe1kdmWNVKKu2R35YDvzuDWnclksVc0FBZbfA8vzTw8+2JNJI0dNgI0H8W/s+dNyQd1R55/EiE9IPFbaW3hSCQvoD51Ag+s6HG6gHoenhWdOLTeSPd1qc4pQedfob/ACX+7ovpZP7tc1+o9aff9C//AE/7GR0HgXyCf1fiNSdke6R7/wDszbee2fd4I36siMKAUAoBQCgFAKAUAoBQCgFAKAUAoBQCgFAKAUBrcT+Rk/lNRb73afYzdb+1j2lNvf2W5/kH41rndl61OxeJe0/b0+36Mo1WZfmextWlkSNersAPLz+A3rKMd54Rrq1FSg5y0RJXPEGz2FrlY86cr7cp6amI3Oe4dAKzcv7YaeJEhQWPLXHF9ekepfVkJf3UEJIY9rKDuqEYU+DSYOT5KD76l0dnylxnwKHaH6qp0m4W63n0vQnLee4FoZL5YFtmH6uKXtGZzj1dI1M6+Ocj4Dep0KUYPEMnOV7ytXj5S4UUuzGfhxKjxfhsfZi4tiTCx0srbtC+M6GPeDuVbvA33FSIvkypq01jfhp4EPWZoFAdQ5L/AHdF9LJ/drlP1HrT7/odf+n/AGMjoPAvkE/q/Eak7I90j3/9mbbz2z7vBG/VkRhQCgFAKAUAoBQCgFAKAUAoBQCgFAKAUAoBQCgNbifyMn8pqLfe7T7Gbrf2se0p90F/RrjU6ougZZs4Hrr1wCfsqg2PBznOK6PqW1a5hbShVnon9MFO7K3/AM8t/wD9v+7q98xqmz/k9l1/AkeXf0dbmPF3AxOUAXtMkupQY1IBnJFZRs6kXlmi4/UFpXp+TjnLx4o1eKq1pYaxlZbhzFnvRFyHA8CxGD5VssKK9ZkT9T7QlhUqb4eOeJXeUbm1in7W6DMsa6kQAEM46A57u/34+NnNNrCOOtpU4z3qnIwcxcdlvJjLKfJVHRF8B+Z769jFRWDGtXlVlvMkOULdnLREgJdpJFvnGqNO0V/6W07+ZrGo0uPQbrWEpPc/dw7+Q/yT/wC92v1yf7uo/n1LpLL/AI3fftH+SX/e7X65P93Tz6l0j/jd9+0vHL9j2NlEmtJP1kh1JnG+n+IA1zu36kank5R6/oXWyrSraxlTqrD4F14F8gn9X4jUzZHuke//ALM13ntn3eCN+rIjCgFAKAUAoBQCgFAKAUAoBQCgFAKAUAoBQCgFAYL9cxOP7J+6o93HeoTXUzbReKkX1lE4vFrs7pB1MJYf0EP/AHaodg1FG5x0olbYhvWr6jkSqT03rts4OGSbeEZIInLDQGLDcaQSdvdWE5wgsyaS6zOnTqTeIJt9RaY+ZZbx1trqMOshVFEeEdZNRHaAscaiWOoHAPlWCgorMSW7mdaW5VWdF1p6fwbNzyHEpJ/ToEAOCJNIYeWFc7/VRVX0HsrKK476XaR1xYcNg9q5kumHzIV7NfcXbO3mtZZm+WDU6dCGst7s+/2JLhCuoN3KgiXs2itYlGB64ILgHfSASdR9pmqJd1lCDitWXuwbCpc3CqyWIR/PmayxMVLAEquNRxsMnAz7zVOotpvoPoE60ISjBvjLQ8VibS6cIXFnAD3l2+BbA/DVdtSXCnHtfh9ijrvNzN9i+X8lz4MuIE+J+sk/nV3suG7awXa/i2yhu3mtI3ankcUAoBQCgFAKAUAoBQCgFAKAUAoBQCgFAKAUAoAaAp8kYjlKsMqCQR4qdj9amuMWbO7/AMX8v9F20q9HHSvz5nK3RrC+ZSMiNiP5kPRh70IPxrt7ikrq3cU9Vw8UcTQqOyusyWj+RZ+H8KjXVJbszpLggahhe/fJ369+43765ive1JOMLhJOOvDX7adjOptrSnDenRbalx14L8+KIHi7Ml1MqKC7MrK4x6oxkgjoATjJ8vOrizxO1pym8JJrHXy71yKi7cqd1OMI5lJp56Fzz0J8xFzHK8ojlWK4QyaVM0YdgpbGz7N086tIQ9BN64Kydxmq48Gs8OzPSWDiM0dvcSpDbWyaHIVuz1MMHY5ckA+4VVVburvNZO8sthWTpxqOOW1n84EezyzyjJaSRyAM7k+A8h9gqL6U5dZdvyVtSbxiK/PiSfMAWFVtUOdHrSsPnSEfco2HvrdWxBKmu8rtnxlXnK6qc+Eepfn1Ii2gaR1Rd2dgo95OKjpZeEWs5qEXKWiL40Q1LGm4UCNfhtn4nJ+NUl1Lzi43YdSXh48Tn1JqLnLV5bLjEgVQB0Ax9VdhTgoRUVyKGUt5ts9VmeCgFAKAUAoBQCgFAKAUAoBQCgFAKAUAoBQCgFAKAhOYrTIEg7tm93caodtWuUq0eXB/RljY1cPcfcUnmvhImRJwmt7fGte+SEHJxuMlNzjwPlW/Yt650nbt4klw/OogbWs478bjGUtUQ3C+Ka5Eit1aGHJw2nVqbc4Oegx8em9eXdk6dKVa5anPhwzjC6uv8wLS8VWpGlbxcIceOM5fX1fMzc1W6zQGSN0JjOJO4kLkYPfkHoD41p2TVlb3Cp1IvEvV56812rVmzatJV7dzpyWY692eD79EUvh3y0X0i/iFda9DkafrIu3Mn7XP9I331zdT132n16zy7WGP2m/wG8SDM/ZqGcGOLL5AYDc4IyATgE+/fesqTlRj5SXpL5/Dn3ceoorzyk5+buWVHi/zq6+HHUgrjVrbXnVk6s+JO/TzrTvb/pdJ0du4OmtzRcPgWTlmx7Ne3b2nBWIeAOzP+Q+NR7uv5Gnw9aWnZzf0RX3tbykvJLRa/RfVls5etMsZD0Gy+/v+qtexrXek60tFp2/wU99VwtxcywV0pVigFAKAUAoBQCgFAKAUAoBQCgFAKAUAoBQCgFAfGYAZOwHWgPzZ6QedLi6vJOzmlSCNtMSo7IMD550kZLdd+gwK9aw8GNOanHeR0D0Nc4SXKSWt0xkaPBR2OSytkaWPeQR1O5zUerOCahPSXD+O83Ri3mUeRab+0aGQEZxnKn8q5W7tqlnWUo6cn9PzUtqNWNeGH3lQ5j4VNHG8tl6qMdc0SgakPeyeKHw6rjwrobOtbbQxKqvTjy+pQ3lG5sovzd+g3nrRTL7jckkSxYVUAGQo3bHQse+rOlYUqdZ1uLk+nlno6Cor7Sq1aSo8Evm8dJqcO+Wi+kX8QqY9CFT9ZF25k/a5/pG++ubqeu+0+v2Xu0OxGhLJq05A9VQu3gP8SSawy9Ms9trWNFPm3q+kmuBcD1ASzDEXzV6GTHcPBfE/VWutWjRjvz7l0/x0sj3F0qf9Kjr8o/z0L4lptYGmkx0HfjooHQD4bAVUUaVW+r8e99C/NEVdScaMM/jf5qRHpZ5qextUhtjollOnWOqKBliP7RyBnuzmuqounF+Rp/2rj36d71/2VE1J+nLmck5T5yu7W7jk7aWRC4EiPIzB1Jw2zE+tjcHx+NSksvBpnLdi5dB+m7adZEV0OVcBlPiCMivHwCaayjLQ9FAKAUAoBQCgFAKAUAoBQCgFAKAUAoBQCgKP6VeP9hbdghxJcZB8kHtfX7PxNbaUcvJBv625DdWrKT6O+VOHXpkFyrtMuCF7RlUrjGQFwSQeu/eK9rRw8mOzq2Ybj1Rc25bs7OQi1i7NmA1kMx78gesTjHX41yu2rjM40ly49/I6Sxp4i5PmWbh04njKSDJXr5+B99TLKtG+oOlVWWtfo+00V4OhUU4aP8wRN7YvC2oE4zsw/Oqe6s61nPfi+HJ/f8wybSrwrRw9egrXHOVbe6JdCLeY9SB+rc+LAeyfMbeVXVjt1PEK/B9PL+PApr7Yin6dL4FMn5dubaeLtYyF7RcOPWQ+sOjDb4HBroo1IzjmLOclbVKU0prmWzivDJpry4EUbN+sbJ6Ab97HYVz84uU3jpPqdvcUqNtTc5Y4Lt+BJWHAoofWkImkHzR8mp8/4/uqBXvaVLhD0pfJffuI1W8qVeEPRj0/3P7eJMW1tJO2e7vbuHkP8KgUbeve1N5975L86EQ6lSFCP0Jm5dbaLCDc7DzPiavK8obPt8U1xfj0v86ivpqVzUzLQrD8Etbx1W7j7QZJXLMMMf5SOtVmyLnduGpP1vH8yS7ylmnlcirekTk3hllGjwo6Tu3qKJGK4HtMVfO3cMY3I8K66lHMsnN31bcpbvNk96IeP642tHPrR+vH5oTuPgT9R8qyrRw8mrZ9fej5N8jo1aCyFAKAUAoBQCgFAKAUAoBQCgFAKAUAoBQCgOSemaxcXEM3zGj7P3MrM32hvsNSaD4YKfaUHvKRROF8Qkt5UlibS6HIP3g+II2IrdJJrDK+nUlTkpROlcG5gS6BOcS9WU/ePEVwe07Ctb1HOXFN6/foO62df0rmmlHhJcvt1Fv5aiPrt3bD8z+VTNh036c+XBfnyF/JejEnGUEYIyDXQSipLD0K5Np5RDXvAgd4zj+yenwPdVHdbGjL0qLx1cu7oJ9K+a4T+JF5mhODlR4HdT+RqpUrqyljjHw+xMao11yfifWmmmON28hsPjjb66SrXV493i+pafnaFClRWdCQsuBd8h/pH5mrK12L/dXfcvq/t8SLVvuVP4k3HGFAAAAHcKv4QjCO7FYRXSk5PLInmSIlFb+E4Px/5VTbcpt04zXJ+JOsJYk49JTuMcZjtl1MfW+ao6kj7h51T2NjWuqmKfBLn0fz1G+9vqVrDM9Xoun+Os5vxzi8t1M00pyx2A7lA6ADuH/E19AhHdikcHWrOrNyZaPRHYu992gzpiQ6j5t6oHx3P9NYVn6OCXs6DdTPQdpqKXYoBQCgFAKAUAoBQCgFAKAUAoBQCgFAKAUBHcf4VFc27xS+ywznvUjcMPMU39z0nyMKlJVY7j5nAr/hJgn7OVtKZ2kCkgr/ABAePlW62u6dzT36TyUVzZztqu5V4dZucQsUVRNAxTQSGOrZWATSqsPaY6sEjYkMRha2tKS3ZrKYlHd9Om8NfnxLNy76R5LcLFdQlgADqX1XwwyCVOzZBBzttWiFpTpx3aSwiXHadTP9bj1l94XzlYz40ToD/C/qH/zYz8M146clyJsLqlPSROo4IyCCPKsCQfWUHY7140msM9Ta0PiIAMAADwFeRjGKxFYQbbeWfSwHWsjwheJ82WUAPaTpkfNU62+pMmslCT5GidxShrIonMPpNMoMVrFjX6uuTqc7DSo2B8yT7qzlaxqRcanFMhS2nJS/orj0lbtOHK0rG6lzJoDkMGOkNgBidgwXUMrnA366SDshGNOKjTWERt1zm5VpZfX+ciJThbSTdlFhyeuDkLv3sBg4GMkbHuzXle5p0KbqVHhL84GqlazrVVTp8X4drO7co8EitLZEjOrPrM+N3Y9T+QHdioyrKslOOjL6lb+QW5z5k1XpsFAKAUAoBQCgFAKAUAoBQCgFAKAUAoBQCgI3j4bsTpzgHLY8B7vhVbtWnVqUN2ks8ePZ/vBKtJQjUzI45xzneyeXsHQyw7hpR81unqjGTjfJHwzUGz2fdUV5WEt2XRya6zbdVaFb+nOOY9P2PrcsSmFJ7R1vLbXr0I2SCOoZB1OBg438hXSW1eU4J1Y7sjmbmxlSl/Te9H85GO14pC7nt417RtIYyYyTGpONTDEepwgxjpqycVvafIjxqRb9Jcft4GnNwxWMbAFVcSM7KPVAj1bdSA3qMcZxhlIAFZZZg6cXh9vyMlpwqVXaOKd1kjZVcLqUAsdJ0lTlsHyGeozXja5oyjTmm4xloZTc8RUyYup/1SB2/XSDAYasaWOzBdRKn+E0xHoDddZ9J8OswrxS/ZVY3kw7QlUXtpcsRt83Yb4GTj7DhiPQYqpWaT3nx62e34dJNrD3ersyRJrMhCsAxA9bqDoYah0x0plLkZum5az01MMvDUiDq6Zk7ESoWb1TkgMBp9rHrEHVg6ehzXu9kwdNRymuOMmzPxSJQeyCESov6sICAw9bBVkAIBLr1ZsEHOQK83XzM3UivV58vxfc3zwa7niaa6MdpbKNRZ/Uz3kAMdW7ZbBONTEitNWr5ODcFvPkiRRtqleS8p6Mfz/fzNHhnOljbyiGNGEPRpz1LdxIxnT13+zFc5d2N3dR8pUl6XKPJL7/AJk6O1lb23oU1w5vm/z8R2HldiYtXzGwU8wepGe7pW7ZFKtSpyjUWFnh9RezhKScSZq3IYoBQCgFAKAUAoBQCgFAKAUAoBQCgFAKAUAoCj86+jS1vtUiAQXB37RRsx/tqMavfsfOgKlyD6OuKWl6JGmWCJT6+h9XbKO7QRjB8WGR3b0PTqPF+XbW5+WhRz/FjDf6QwftrJSa0NNSjTqesio33oqgOTBPJET3MA493zTju61sVZ8yHLZ0P7W0Rlx6POILgJdI4GwDFh80qNiD0UkDw7sVkqseg1uyrLSRrNyZxcFcGI6dtnGG9UJ6+QNfqjTvnavfKQMHa3HDQ14eQeJ6NBWHSMldTKSueuk4JHj9tHViYxs6+McCQX0ecQk+UuIkySSVzliQVJbSq6iQSMnJ3Pia88rFaI2eZVpetJEhYeiiIY7a4kkx3IoQeONyx6+6vHWfJGyOzY/3SyW7hHK9nbYMUKBh88jU3+k2SPhWpzb1JlO3p0/VRzz0nch8TvLkSRTCaE+zE7aBDsAcD2WHU6va7t6xN5Mcleiq2tNMtxpuJxuMj9WhzkaVPUj+I/DFDw6HQCgFAKAUAoBQCgFAKAUAoBQCgFAKAUAoBQCgFAKAUAoBQCgFAKAUAoBQCgFAKAUAoBQCgFAKAUAoBQCgFAKAUAoBQCgFAKAUAoBQCgFAKAUAoBQCgFAKAUAoBQCgFAKAUAoBQCgFAKAUBEcycww2cWuTcnZEHVj+Q8TWupUUFlk2xsat3U3Yac3yX50FG4ZxvifEpWWFxbxL7TKuQuegyd2Y+Ax8KixnVqvhwOgr2ez9nU06kd+T0T5/ZfEsjcrXYXKcSuNY73VWU/0/8TW7yM+U2Va2lbN+lbxx1ZT+P8FY5j5q4nao9vOE1sDonUEZXxXG2fqI8OlaalWpD0X8S3stmWFzKNak3haxfT19Xxz0nTLFiYkJ3JQEn4CpsdDk6qSnJLpKjzhz6lsxigAklHtE+yh8Dj2m8sjHj3VHq3CjwWpdbN2JK4SqVXux5dL+y6zX4Hw3iV2gmnvJIEfdUjVQSD0J/h9xz8KxhGpNZcsG27uLC1k6VGkptatt4/n5Hjj1nxOyQzQ3bzxruyyKCVHj/aHjjGKTjVprKlk9tKtheSVKpSUJPRp8P4+ZIcn88pdERSgRzHpg+q/uz0P9k/WazpXCnwepH2lsadsvKU3vQ+a7errLFxazlkUCKdoCDnIVWzt0Ibu763Ti3o8FXb1adOTdSG8u1rwOT8U5r4lBNJC1xkxsVJCJvjofZ7xg/Gq+VWpFtZOyt9mWNalGpGnwazq/uWXltOJ3duJxehAxYBTEreyxXcjGNwe6t1Pys4728VV89n2tZ0nRzjHHea14kTfc4cTs5zFOY5Cu+67Mp6EMuOvmO6sJVqkJYkTKWyrC7oqpSys9ej608l85U5kjvYi6jQ6HDoTnST0IPeDvg+RqVSqqosnPbQ2fOzqbsnlPR9P8mXmKzuZI/wDos3ZOuTgqCH8ASfZ9/nXtSMmvReDCyq28J/14byfW+H3OU3HOXEkdkeYqyEqwKJsQcEezUB1qieGzsYbJsJxUowyn1v7nTOTuZkvYc7LKm0if3h/ZP2dKnUaqmus5PaezpWdTGsXo/p2r+SU4pbSSR6YpjC2c6wob4YbbFZyTa4PBEt6kKc8zhvLoy14FF4U/FJb2a2a70iDdnEaHIPs4BHUj6vOosPKubi5aHQ3Edn0rWFeNLO9osvvy+r59Rc7/AIfO8aLHctG6jd9CNrOMZIO3XfbFSZRk1hMoqNelCblOmpJ8stY7H9zlXEObeIxSyRNcZMblCQib6TjPs9/WoEq1SLaydhR2XY1acakafBrOr595auXIOJ3Vuk/6cIw+cL2KscKxXc5HhW+mqs47298invZ7PtqzpeQzjnvNarPWfOM2fGYY2kS6WYKMkKihsDvCkHPuzmk41orOcntrV2VWmoSp7rfS3j454Et6OuKzXNqzzPrYSFQcAbYHgPOtlvNyjlkPbVtSt7hQprCx9zf5hsblwXt7kwlV2XQrKxGTuTuM9PyNZ1IyfGLwRrOtbwajWp7yb1y00cp/y54h/wBuf9FP9moHl6nSdj/4ay/Z839zqHLFnd6UluLkya0z2YRQo1AEbgZJH59Km0ozxmTORv6ttvSp0ae7h65eeBYK3FaavErZ5E0xytC2QdahSfdhhjesZJtcHg3UKkITzOO8ujj9DlfMPMXEbW4eBrnVoxhgiDIYAg4wcdcfCoNSpUhLdydhZWFjdUY1VTxnll8uBOckz396jyvdsiI+jAjQliAGO5GwwQP8MVtoupPi5FftWFnZyVONLLazq+GqOhVLOZFAcH5w4s1zdyuTlVYog8FU4295yfjVXVnvTbPouzbVW9tGK1fF9r+2h1P0d2IisIiBgyjtW89XT/y6R8KnW8cQXWcftqs6l5Nco8Ph/OSy1uKogOd+A/plo8agdovrRk/xDuz3AjI/5VqrU9+OFqWWyr3zS4U36r4Ps/jU+czcSa04ezjaQIqL5M2Fz8Nz8KVJblPIsLeN1eKD0y2+xcfmcd4BZ9vdQxtuJJBqzvkZ1Nn3gHeq6nHekkdxeVfI286i5Lh4I/QIGKtj5qfHQEEEZBGCPEGh6m08o/PfEYDBcSIpKmKVlUjqNLHSc+Owqokt2TXQfTKM1XoxlLjvJZ71xO48r8T/AEm0hmONTL62Omoeq32g1Z0p70Uz59f23m9xOktE+HZqvkcc51/eF19J/dWq+t7RncbL9zpdn1Z070Zfu2L+aT/WtUy29mu/xOT2779PsXgineluVTeRqPaWIavizED7z8aj3T9MvP07GStpN6OXD4I2/Q9E3a3D4OjSq57tWSce8D7x41laLi2af1LKPk6ceeX8OB1CpxyJye/5ZN2/EJI89tFcHSv8a4yV9/eD8PdAdLfcmtUzsqO0Vawt4T9WUPg+ns6SpcJ4nLazLLGcOhwQdsjvVh/6x7xUeE3B5RdXNvTuaTpz4p/iaO5cv8aju4VljPXZlPVW71P+PfVpTmprKPnt5Z1LWq6c+59K6SG4D+9uIfyw/hNaoe1l3E+7/wD51v2y8S2VIKY4FzZ+3XP0rffVVV9dn0fZ/utP/FHWfR1+7bf+v/WvU+39mjjdte/VO7wR75a44bme8AIMcUipHgf2SGOe/LA0p1N6UuhGN9Zq3o0Xj0pJt/T5G3y7wYWqyqCCrzNIoAxpDY9X4VlThuZRpvbvzlxk1xUUn145klP7Le4/dWb0IkPWR+cJOhqnPqUdUfonhXyEX0a/hFW8fVR8xuPay7X4m1WRpFAcW9Jf7xl/lT8AqtufaM7zYXuUe1+JcvRJ+xyfTt+BKk2vqPtKL9R+9R/xXiy71JKAUB+b5FIJB6g4PvHWqY+pJprKO9cpsDY2pHTsU/AKtaXqLsPnO0U1d1U/3PxJathDFAU30rqf0EHuEq5+0feRUa69Qvf08153/wDlnPeRCBxG2z/Gf9W+PtqJR9ojpdrZ8yqY6F4o7pVofPRQHBObyDfXOP8AtW+zY/bVVV9dn0bZqxaU8/tR070XoRw9M97uR7tZ/PNTbb2ZyW32nevHQvA5pzr+8Lr6T+6tQ63tGdXsv3Ol2fVkrZcXv7Xh8LxMggdnUHRlkbtG6k7bnOPqrOM6kKaa0IlW1srq8nConvpLnwawtOzmRXAUiurxReSSfrT7eRksegJI2B6DHTYVhDE5+myXdupbWzdtFejy6uf3+J23hnDoreMRwoERe4d/mSdyfM1ZRiorCOBr3FSvN1Kjy2bdZGkqnJn7RxL/AMUfw1Ho+tPtLjafsbf/AA+pCekjlHVqu4F3G8qAdR/GPMd/j17t9dxR/uiWGxNqYxb1Xw/tf0+3wKXytzBJZzCRfWRtpE/iX/aHUH/Go1Ko4PKL7aFjC7pbkuDWj6H9nzOjcpXqTcRvpY21I6QkH+k/UR0xUylJSqSa6jlto0Z0bKhTmsNOXiXSpJRHAubP265+lb76qqvrs+j7P91p/wCKLbwLly8n4dGYr1kRg2IdOBs7DGtWzgkHuPWt8KU5U+Eu4pbu/taF7JVKKbWPSzx0XJrHA3vRJCyC7RhhkkVSPAgMCKztVjKNH6jmpulKLymn9DoVSzmTHP7Le4/dXj0Moesj84SdDVOfUo6o/RPCvkIvo1/CKt4+qj5jce1l2vxNqsjSKA4t6S/3jL/Kn4BVbc+0Z3mwvco9r8S5eiT9jk+nb8CVJtfUfaUX6j96j/ivFl3qSUAoDi3pD4C1vdNIB+qnJZTjYMd2U+eckeR8jVbXp7ss8md5sa9jcUFB+tHg+zk/p/suvou4wslr2BI7SAkY8UJyCPIZ0/DzqTbTzHd6Ch2/aSp3HlVpLx5/culSShIvmDj0NpHrlO52RB7TnwA/OsJ1FBZZMs7KrdT3YLtfJdp84tYi8tGjYFO1QEBhujbMuR4g4yK8lHfhjpFvWdpcqaed18tGtH8UcTgMlndKXUq8EgLL7jvjyI6HzqtWYS48jvpqnd27UXlSWv50M75a3CyIroQyuAykd4IyKtU01lHzipTlTk4SWGjxf3iQxvI5wqAsT7vz7qSkorLPaNKVWapwXFnBIIZby5wi5knctjw1EsST4DO5qqSc5cOZ9HnOnaUMyfoxWPhw+LO78H4etvBHCu4jULnxx1PxOTVpCO7FI+d3NeVerKrLmzifOv7wuvpP7q1W1vaM73ZfudLs+rOjchWSTcJSKQakcyAj/wC62/kR1BqXQipUsPr8Tl9r1p0doupB4ax4I5lzFwaS0naJ87bo3TUudm9/j4GoVSDhLDOtsruF1RVSPeuh819jqXo95l/SoezkP66EANn569A/v7j5+8VOt6u/HD1Rx+2dn+bVd+C9CWnU+a+38FtqQUxU+SmBuOJYP/zR+7H3g/VUej60+0udqJqjb5/YWw1IKY5J6QuUv0djcQj9S59dR/1bE/hJ+o7d4qvuKO695aHabG2p5ePkar9Jada+6+Zt+h35W5/kT73rO01Zo/Uvs6fa/odQqackcC5r/brn6Vvvqqq+uz6Ps/3Wn/ijrPo6/dtv/X/rXqfb+zRxu2vfqnd4IkrHhSQy3Ewb5cq7A4wulcE58+tZxgotvpIlW5lWp06TXqZS68vJC8F5hN3xCRYm/wCjwRkZH/WOzABvcMMB9ffWqFTfqPGiJ91YK1s4yqL+pJ/BJadumfgWif2W9x+6t70KiHrI/OEnQ1Tn1Jan6J4V8hF9Gv4RVvH1UfMbj2su1+I4nxCOCJpZW0ogyfPyHiT3CkpKKyxQoTr1FTprLZXvR9cvPHPcyZzPMSozsqoAoA92DWqg3JOT5ssts04UZwoQ/sj8W+LKD6S/3jL/ACp+AVEufaM6TYXuUe1+JcvRJ+xyfTt+BKk2vqPtKL9R+9R/xXiy71JKApVtxgXfFlSJsw2sbsSDs7nCZ26gasD3E1GU9+rw0RfVLTzTZzlNenUa7lr8eHEtt/YxzRmOVQ6N1B/9bHzqRKKksMpqNadGanTeGih3Po4kjl7SzuTGR0DA5HlrXqPIj66iu2aeYM6KG34VKfk7mnvdn2+zN9eGcbI0tdwKP4ggJ/AKy3a37kRncbJTyqUn1Z4eLN7gnJscUnbzyPcz9zydF/lUk4/LuxWUKKT3pPLI91tadWHkqUVCHQufayz1vKkhOY+V7e8H6wEOBhZF2YeXgR5GtVSlGepPstpVrR+g8roen8dxA8M5b4lZgpbXMMkechJVYAe7BJHwOK1RpVIcIssq+0LC7e9XpyUumLX8eB54lyvxG8wt1cxJGDnREjEHHfuRk+8nFJUqk/WYobSsbTLt6bcumTX8/LBY+XuW7ezUiJfWb2nbdm+PcPIYFbqdKMNCsvdoVruWaj4LRLRfnSbfFY7hkAt3jRs7l0LDGD0AYb5xWU1LHomi3lRjLNZNrqePozn1z6M7iR2d7pGZ2LMTGdyTk/OqI7WTeWzpYfqKhCKhGk0l1r7E/wAs8uXtoBGtzE0WrUVMTZAJ9bSdWxPnkZ7q206U4cE+BXX9/aXbc3TkpY1yu7PAkeb+WkvYQuQkiHKPjOPEEd4I/I91Z1aSqIi7N2hKzqb2sXqvzmiqcO9HV1BIssV2iuvQiM/EEatwfCtEbaUXlMua23retB06lJtPrX2Lne2940KLHNEkvz3MZIPmq6tvjmpDU8cHxKGlO1jVbnBuPJZ8XjwwVngnJ19ayPJFdxkybuGjYhzknJ9bOck7jxNaYUJweUy2utrWlzBQnSeFphrh8uova9N+tSjnWeJ4VdWRwGVgQQehB2IrxrPBmUJyhJSi8NFa5T5VNlcXDKwMUoXsxvqXBYkHxxnY5rTSpeTk+gtdo7TV5RpxaxKOc9D00+BNcXiuWUC3kjjbvLoW92AGG/vzWyak/VZAtpUIyzWi2up4+jOfzejGd2ZmukLMSzExtuSck+141Fdq3xydLH9R0YxUY0nhda+xM8I5Y4jbR9nFexhASQDDnGTk4yfHetkaVSKwpEG52jY3E/KVKLz/AJGHinKPEbgFZb8FT1URlQfeFIyPI15KjUlrIzt9qWNB71Ohx6c5fzRLck8rGxWXU4kaQjcLjAUHA3J7ya2UaXk8kPau0leyjuxwl9Td4/ZXkoKwTRxIy4JMZZsnOcHVgbeWayqRm+EXgj2da2pPerQcmn04Xh9Sjf8Asrl/zmP/APG3+1UXzR9J0P8AyWl/9b+K+xY7fgnFERUW+jwoAGYATgbDcmtyp1Usb3yKud5s6c3N0Hx/9iJ4nyHe3BBmvhJjoCjYHuUNgHzxWErectZEyhtu0oLFKjjvWfjjJauG8Ilt7JIIXQSIPbZSVJLFmOkMD3nG9bowcYbq1KevdU7i6lWqxe6+SfHoXHH0KjxL0dXU8rSy3UbO5yT2Z7hgDAbYAACtEraUnlsu6G3rejTVOFJpLr/g3uCco39qrLDeRqrHUQYc74AzufAD6qyhRqQ4RkR7ratldSUqtFtr/wBv4PXEuVuJTqVk4gNJ6qsekH36CMjyr2VKpLg5GNDaVhRe9Chx63nxN7kjlE2JlZpFkaQKAQpGAMnvJ7z9lZUaPk8kfau1FeqKjHCWfmSXEOZIoXnRlcmCETNgDdScYG/XapKi2UMq0Ytp8lk+2vMkEiWzpkrcsUXp6pCM5Db7Y0Ed+9HFrIjWjJRa5mrZc2xylCsFwYpGKpN2eUYj3HUBsdyAK9cMGMbhS0Tw+ZjtucFebsRa3Yf1SwMY9UMcBm9bYedHDhnJ4rnMt3deTFNz1CsKTdhcGJxs4RcA62TSTq9rK9PMV75N5wY+dx3VLDwSVhzCkkyQmKWOR42kCyKAQFbTvuevUeVYuOFk2xrKUlHDTNK+5ziiQyGG4aNWZS6oCoKyGLBOrqWG3vFeqDZhK5jFZw8fzg9tzYAyJ+i3XaOrME0KG0qQCSC/TJpudZ75xxxuvJMW18Gi7V0eEAEkSYBULnJOCRjAz1rFrjg2xnmOWsERZ83xO8QMc0aTnTDK6AJIe4DfIz3ZAzWTgzVG5i2uDSejFvzYskjJHb3LhJTCzqgKhlbSd9XQdfdTcxzCuE3hReuDd41xxbdokMckjzFgixgE+qNR6kd33V4o5M6lVQaWM5NSLm2EqCUlVv0hbZkZQGV3xjIzjG+cgmvdxmKuItaPXBscV5jht2lEmv8AVRpIcDOe0do1Ub5Lal+2vFFsynWjDOeRhTmZdEzSQXERhj7Uh0G6/wBlgSpPlkGvdzoMfLrDck1g+wc1QNcQwesrzwrMmQMEMCQuc+1gHam48ZCuIuSj0rJ4uea4lC4jlctPJAqqFJLREhurDbY4puB10uT1x8D7PzQqBA1vcCWViscRVdbaQCze1gKMjcmm51h18YzF5fI+Sc1xrErmKcO0nYrCY8OX64GTpIxvqzim5xDuEo5w85xjrJDhHFROH/VSxNGdLLIuD4jBGVYeYJrFrBnTqb/Jo0eL81RW8pjZJG0KrSMoGEDtpUnJBO/gDWSg2jCpXUJYaJi7n0Rs4Vn0jOlBlm8gO81ijbJ4WSvQc5xt2n/R7lRCGMhKABNKFyD62xwPtFZeT6yP50uPovhr4m1Y8yrINZgnii0GTtZFUIFC6skhienlXjjgzjWzxw0ukx8P5tikdFMU0YmBMLyKAsmkZON8g43AOMivXBo8hcKT0azp1mX/ACnh/RobnS+iZ1RRgZBZiozvjGRXm484PfLx3FPkz3Z8ywST3EA1CS3yWBA9YDqV33A28Ooo4tJM9jXi5OPNGGTmuLTD2ccssk8farEgBYJ/E2SAo7uvWvdxmLuFhYTbfI9Rc1wMkLgP+unFvpK4ZJN8hwTtjHn3U3Geq4i0mubx/s2uM8aS37NSrySSnTHHGMs2BkncgAAdSTgV4o5MqlVQwtW+RqR82W/YSyvrjMLaJI3X1wx6LpB3znbGxr3cecGKuI7rk+GPiYG5xjVZO0guI3jj7Uxsg1NHkAuvrYIGdxnIpuGPnKSeU1jj3EjFx2F5YooyXMsfagrghU7mY52ydh515uvGTYqsXJRXHPEp/Nv7RxL/AOnj8RrZHRdpFrevP/E+3fDntuJWqx4ME8rTqmcaZRA6sB4BgQf+VMpxZ44OFWKWj49+CKsLlBPFHYm4guO1Ha2xkDQqufX3JwdumN/KsmuGZaGqElvJU8p54rl1lu4f++br/wAPH95rU/URMj7eXYiqn/4fi+mH+vNbf/kIcfc1+cywc1cQWzv4LqUMYTC0OVwSG1ahsSNsVhBb0cIkV5qlVVSWmMEdxiNhwSRmXT2k3agZBIWS6DrnG2cEV6vXMJ583y+b8WeufryGK/t2meaNOwcZgYq2S4wMg9Ov2UppuLwLqcI1E5t6ciwQMl7wxlgZyskTRq0p9YkAplj37jrWHqy4m9Yq0Wo81zKzBxL9MSzsURlmtpIzPnTpQQDBwQfWyRtis2sZkRoz8oo0kuKxnuJPknhuqS6l7WZdN9N+rV8Idx1XG/X7BXk3ouo220MuUsv1n2GP0k3Mcc1i8rSogaTLRHDjKADBHTfHwzSmm08GN5KMZQcs446EJbhzaS3Eau8EV7HcqZGXtXVMFyxzuemMnNZPXBqi3uOa0TT6+skLjiEd4Lu67BpbUxRQkFlRjokd2cb7FdQIG2a8xu4WeJsdRVVKe7mPD+fgRtrd64b39GmnktFtH1CdgSsmPVC5OrGM+VZYw1nU1KW9Ge424459JIJwb9JIVTplSwtZIX/hkUyFTnwPQ1jvY+Jt8l5RJLXdWO0hpr4fotrNcF0zezvIYjhlLaidJB29Y1lji0ug0ua3Iynw9J6Ele8XsZbaFmW6eGKRl/STJ+uic4bx1MDkDy0ivFGSZnKrSlBPDwufNGJLgNaF7oTz2YnzDMZAJowFxr2OW9bbGc9+OlMceGp4pZp5nlxzwfMsPo9uJJO3ZZZZbXKiFpiC+cHX54zjr/jWFRYx0ki0k3lptx5Z+ZVeOTYvJO21tfJODbrhWieLOUQgkBeucncHetkdOGhFqv8AqPe9bPDoxyReOQ74zW7u7s0nav2gbOEbOdC5J9VQQBitU1hk21nvQbeueP2IqL5Ljf8ANJ//ADislrE1S9St3+BCcv3tvcW72kMt008tsU0ysTGGCZ2BPqjIx7qykmnlmmjKE4OEW8tc9Ca4DzKJ+xtkh9eBCJy+MR6E05Qg+sSRjbuNYyhjibqVffxBLiteogIeFheG2M3aTEtPGNBkJjH609E6DpWbfpNEeNNKjCWXqufDXoN/iHD3xe3UOBNbXUjb/PjMSa0Pljcf8axT0TNk4P06kdU/lhZPnD7xbE2l5KCYJbJIMrglXGGG2c4I8K9a3sxXSeQkqW5Ulo4pGrfSdjBDeSqVSbiQuQowSE0NjocaiBnGaJZeF0HkpbkVUlo5ZJK55liklg4kiuYIC9vKGADKXVWDAajkbgHvrxQfq8zY68W1WWi4M1Lm0kuUueIRqdDTwzRoSAXS3XSxO+BncgHwr3OMRMHB1N6stMp/AleA8eN1fBo3ka1dHBWRYwA4CnSABqwAd8k5zWMo7seOpupVvKVMxzu9xn9HFhHGLvSPZuniGSThEAKqM9wLN9dKj0FnFLf7cdx//9k="/>
          <p:cNvSpPr>
            <a:spLocks noChangeAspect="1" noChangeArrowheads="1"/>
          </p:cNvSpPr>
          <p:nvPr/>
        </p:nvSpPr>
        <p:spPr bwMode="auto">
          <a:xfrm>
            <a:off x="2176462" y="7938"/>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TextBox 3">
            <a:extLst>
              <a:ext uri="{FF2B5EF4-FFF2-40B4-BE49-F238E27FC236}">
                <a16:creationId xmlns:a16="http://schemas.microsoft.com/office/drawing/2014/main" xmlns="" id="{9D5F78D3-6E0A-E049-21E9-ADEDAEDDA51B}"/>
              </a:ext>
            </a:extLst>
          </p:cNvPr>
          <p:cNvSpPr txBox="1"/>
          <p:nvPr/>
        </p:nvSpPr>
        <p:spPr>
          <a:xfrm>
            <a:off x="443725" y="117122"/>
            <a:ext cx="7840744" cy="584775"/>
          </a:xfrm>
          <a:prstGeom prst="rect">
            <a:avLst/>
          </a:prstGeom>
          <a:noFill/>
        </p:spPr>
        <p:txBody>
          <a:bodyPr wrap="square" rtlCol="0">
            <a:spAutoFit/>
          </a:bodyPr>
          <a:lstStyle/>
          <a:p>
            <a:r>
              <a:rPr lang="en-US" sz="3200" b="1" dirty="0">
                <a:ea typeface="Verdana" panose="020B0604030504040204" pitchFamily="34" charset="0"/>
                <a:cs typeface="Verdana" panose="020B0604030504040204" pitchFamily="34" charset="0"/>
              </a:rPr>
              <a:t>Pathways to Residency</a:t>
            </a:r>
          </a:p>
        </p:txBody>
      </p:sp>
      <p:pic>
        <p:nvPicPr>
          <p:cNvPr id="5" name="Picture 2">
            <a:extLst>
              <a:ext uri="{FF2B5EF4-FFF2-40B4-BE49-F238E27FC236}">
                <a16:creationId xmlns:a16="http://schemas.microsoft.com/office/drawing/2014/main" xmlns="" id="{2FA168D3-2D61-C30B-C2B8-DE5D4F4B632C}"/>
              </a:ext>
            </a:extLst>
          </p:cNvPr>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b="14956"/>
          <a:stretch/>
        </p:blipFill>
        <p:spPr bwMode="auto">
          <a:xfrm>
            <a:off x="443725" y="854297"/>
            <a:ext cx="12714714" cy="6193273"/>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9335" y="126999"/>
            <a:ext cx="7925188" cy="553225"/>
          </a:xfrm>
          <a:prstGeom prst="rect">
            <a:avLst/>
          </a:prstGeom>
        </p:spPr>
        <p:txBody>
          <a:bodyPr vert="horz" lIns="91440" tIns="45720" rIns="91440" bIns="45720" rtlCol="0" anchor="ctr">
            <a:normAutofit lnSpcReduction="10000"/>
          </a:bodyPr>
          <a:lstStyle/>
          <a:p>
            <a:pPr algn="ctr">
              <a:spcBef>
                <a:spcPct val="0"/>
              </a:spcBef>
              <a:spcAft>
                <a:spcPts val="600"/>
              </a:spcAft>
            </a:pPr>
            <a:r>
              <a:rPr lang="en-US" sz="3200" b="1" dirty="0">
                <a:latin typeface="+mj-lt"/>
                <a:ea typeface="+mj-ea"/>
                <a:cs typeface="+mj-cs"/>
              </a:rPr>
              <a:t>Popular areas of study in New Zealand</a:t>
            </a:r>
          </a:p>
        </p:txBody>
      </p:sp>
      <p:graphicFrame>
        <p:nvGraphicFramePr>
          <p:cNvPr id="3" name="Content Placeholder 3"/>
          <p:cNvGraphicFramePr>
            <a:graphicFrameLocks/>
          </p:cNvGraphicFramePr>
          <p:nvPr>
            <p:extLst>
              <p:ext uri="{D42A27DB-BD31-4B8C-83A1-F6EECF244321}">
                <p14:modId xmlns:p14="http://schemas.microsoft.com/office/powerpoint/2010/main" xmlns="" val="2829035915"/>
              </p:ext>
            </p:extLst>
          </p:nvPr>
        </p:nvGraphicFramePr>
        <p:xfrm>
          <a:off x="2351484" y="851605"/>
          <a:ext cx="9092406" cy="63195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20336" y="286085"/>
            <a:ext cx="3896125" cy="1269578"/>
          </a:xfrm>
          <a:prstGeom prst="rect">
            <a:avLst/>
          </a:prstGeom>
          <a:noFill/>
        </p:spPr>
        <p:txBody>
          <a:bodyPr vert="horz" wrap="square" lIns="0" tIns="0" rIns="0" bIns="0" rtlCol="0">
            <a:spAutoFit/>
          </a:bodyPr>
          <a:lstStyle/>
          <a:p>
            <a:pPr>
              <a:lnSpc>
                <a:spcPts val="3251"/>
              </a:lnSpc>
            </a:pPr>
            <a:r>
              <a:rPr lang="en-CA" sz="3500" b="1" dirty="0">
                <a:latin typeface="Calibri"/>
                <a:cs typeface="Calibri"/>
              </a:rPr>
              <a:t>Facts about New Zealand</a:t>
            </a:r>
          </a:p>
          <a:p>
            <a:pPr>
              <a:lnSpc>
                <a:spcPts val="3251"/>
              </a:lnSpc>
            </a:pPr>
            <a:endParaRPr lang="en-CA" sz="2800" dirty="0">
              <a:solidFill>
                <a:srgbClr val="000000"/>
              </a:solidFill>
            </a:endParaRPr>
          </a:p>
        </p:txBody>
      </p:sp>
      <p:sp>
        <p:nvSpPr>
          <p:cNvPr id="3" name="TextBox 3"/>
          <p:cNvSpPr txBox="1"/>
          <p:nvPr/>
        </p:nvSpPr>
        <p:spPr>
          <a:xfrm>
            <a:off x="822278" y="1578451"/>
            <a:ext cx="8121577" cy="5539978"/>
          </a:xfrm>
          <a:prstGeom prst="rect">
            <a:avLst/>
          </a:prstGeom>
          <a:noFill/>
        </p:spPr>
        <p:txBody>
          <a:bodyPr vert="horz" wrap="square" lIns="0" tIns="0" rIns="0" bIns="0" rtlCol="0">
            <a:spAutoFit/>
          </a:bodyPr>
          <a:lstStyle/>
          <a:p>
            <a:pPr marL="403868" indent="-403868" algn="just">
              <a:lnSpc>
                <a:spcPct val="150000"/>
              </a:lnSpc>
              <a:buFont typeface="Arial" panose="020B0604020202020204" pitchFamily="34" charset="0"/>
              <a:buChar char="•"/>
            </a:pPr>
            <a:r>
              <a:rPr lang="en-CA" sz="2400" dirty="0">
                <a:latin typeface="Calibri" panose="020F0502020204030204" pitchFamily="34" charset="0"/>
                <a:cs typeface="Calibri"/>
              </a:rPr>
              <a:t>New Zealand </a:t>
            </a:r>
            <a:r>
              <a:rPr lang="en-CA" sz="2400" b="1" dirty="0">
                <a:latin typeface="Calibri" panose="020F0502020204030204" pitchFamily="34" charset="0"/>
                <a:cs typeface="Calibri"/>
              </a:rPr>
              <a:t>is located in the Southwest Pacific Ocean </a:t>
            </a:r>
            <a:r>
              <a:rPr lang="en-CA" sz="2400" dirty="0">
                <a:latin typeface="Calibri" panose="020F0502020204030204" pitchFamily="34" charset="0"/>
                <a:cs typeface="Calibri"/>
              </a:rPr>
              <a:t>and consists of </a:t>
            </a:r>
            <a:r>
              <a:rPr lang="en-CA" sz="2400" b="1" dirty="0">
                <a:latin typeface="Calibri" panose="020F0502020204030204" pitchFamily="34" charset="0"/>
                <a:cs typeface="Calibri"/>
              </a:rPr>
              <a:t>two main Islands, the North Island and South Island </a:t>
            </a:r>
            <a:r>
              <a:rPr lang="en-CA" sz="2400" dirty="0">
                <a:latin typeface="Calibri" panose="020F0502020204030204" pitchFamily="34" charset="0"/>
              </a:rPr>
              <a:t>which are </a:t>
            </a:r>
            <a:r>
              <a:rPr lang="en-CA" sz="2400" dirty="0">
                <a:latin typeface="Calibri" panose="020F0502020204030204" pitchFamily="34" charset="0"/>
                <a:cs typeface="Calibri"/>
              </a:rPr>
              <a:t>separated by the Cook Strait.</a:t>
            </a:r>
            <a:endParaRPr lang="en-CA" sz="2400" b="1" dirty="0">
              <a:solidFill>
                <a:schemeClr val="bg2">
                  <a:lumMod val="10000"/>
                </a:schemeClr>
              </a:solidFill>
              <a:latin typeface="Calibri" panose="020F0502020204030204" pitchFamily="34" charset="0"/>
              <a:cs typeface="Calibri"/>
            </a:endParaRPr>
          </a:p>
          <a:p>
            <a:pPr marL="403868" indent="-403868" algn="just">
              <a:lnSpc>
                <a:spcPct val="150000"/>
              </a:lnSpc>
              <a:buFont typeface="Arial" panose="020B0604020202020204" pitchFamily="34" charset="0"/>
              <a:buChar char="•"/>
            </a:pPr>
            <a:r>
              <a:rPr lang="en-CA" sz="2400" b="1" dirty="0">
                <a:solidFill>
                  <a:schemeClr val="bg2">
                    <a:lumMod val="10000"/>
                  </a:schemeClr>
                </a:solidFill>
                <a:latin typeface="Calibri" panose="020F0502020204030204" pitchFamily="34" charset="0"/>
                <a:cs typeface="Calibri"/>
              </a:rPr>
              <a:t>Capital of New Zealand is Wellington but the most popular and happening city is Auckland.</a:t>
            </a:r>
          </a:p>
          <a:p>
            <a:pPr marL="403868" indent="-403868" algn="just">
              <a:lnSpc>
                <a:spcPct val="150000"/>
              </a:lnSpc>
              <a:buFont typeface="Arial" panose="020B0604020202020204" pitchFamily="34" charset="0"/>
              <a:buChar char="•"/>
            </a:pPr>
            <a:r>
              <a:rPr lang="en-CA" sz="2400" b="1" dirty="0">
                <a:solidFill>
                  <a:schemeClr val="bg2">
                    <a:lumMod val="10000"/>
                  </a:schemeClr>
                </a:solidFill>
                <a:latin typeface="Calibri" panose="020F0502020204030204" pitchFamily="34" charset="0"/>
                <a:cs typeface="Calibri"/>
              </a:rPr>
              <a:t>T</a:t>
            </a:r>
            <a:r>
              <a:rPr lang="en-CA" sz="2400" dirty="0">
                <a:solidFill>
                  <a:srgbClr val="000000"/>
                </a:solidFill>
                <a:latin typeface="Calibri" panose="020F0502020204030204" pitchFamily="34" charset="0"/>
                <a:cs typeface="Calibri"/>
              </a:rPr>
              <a:t>he total population of New Zealand is approximately </a:t>
            </a:r>
            <a:r>
              <a:rPr lang="en-CA" sz="2400" b="1" dirty="0">
                <a:latin typeface="Calibri" panose="020F0502020204030204" pitchFamily="34" charset="0"/>
                <a:cs typeface="Calibri"/>
              </a:rPr>
              <a:t>5 Million </a:t>
            </a:r>
            <a:r>
              <a:rPr lang="en-CA" sz="2400" dirty="0">
                <a:solidFill>
                  <a:srgbClr val="000000"/>
                </a:solidFill>
                <a:latin typeface="Calibri" panose="020F0502020204030204" pitchFamily="34" charset="0"/>
                <a:cs typeface="Calibri"/>
              </a:rPr>
              <a:t>while the population of Auckland is</a:t>
            </a:r>
            <a:r>
              <a:rPr lang="en-CA" sz="2400" b="1" dirty="0">
                <a:solidFill>
                  <a:srgbClr val="000000"/>
                </a:solidFill>
                <a:latin typeface="Calibri" panose="020F0502020204030204" pitchFamily="34" charset="0"/>
                <a:cs typeface="Calibri"/>
              </a:rPr>
              <a:t> 1.7 Million</a:t>
            </a:r>
            <a:r>
              <a:rPr lang="en-CA" sz="2400" dirty="0">
                <a:solidFill>
                  <a:srgbClr val="000000"/>
                </a:solidFill>
                <a:latin typeface="Calibri" panose="020F0502020204030204" pitchFamily="34" charset="0"/>
                <a:cs typeface="Calibri"/>
              </a:rPr>
              <a:t>. Hence one</a:t>
            </a:r>
            <a:r>
              <a:rPr lang="en-CA" sz="2400" dirty="0">
                <a:solidFill>
                  <a:srgbClr val="000000"/>
                </a:solidFill>
                <a:latin typeface="Calibri" panose="020F0502020204030204" pitchFamily="34" charset="0"/>
              </a:rPr>
              <a:t> </a:t>
            </a:r>
            <a:r>
              <a:rPr lang="en-CA" sz="2400" dirty="0">
                <a:solidFill>
                  <a:srgbClr val="000000"/>
                </a:solidFill>
                <a:latin typeface="Calibri" panose="020F0502020204030204" pitchFamily="34" charset="0"/>
                <a:cs typeface="Calibri"/>
              </a:rPr>
              <a:t>third of New Zealand's total population resides in  Auckland.</a:t>
            </a:r>
          </a:p>
          <a:p>
            <a:pPr marL="403868" indent="-403868" algn="just">
              <a:lnSpc>
                <a:spcPct val="150000"/>
              </a:lnSpc>
              <a:buFont typeface="Arial" panose="020B0604020202020204" pitchFamily="34" charset="0"/>
              <a:buChar char="•"/>
            </a:pPr>
            <a:r>
              <a:rPr lang="en-CA" sz="2400" dirty="0">
                <a:solidFill>
                  <a:srgbClr val="000000"/>
                </a:solidFill>
                <a:latin typeface="Calibri" panose="020F0502020204030204" pitchFamily="34" charset="0"/>
                <a:cs typeface="Calibri"/>
              </a:rPr>
              <a:t>The official languages of New Zealand are English and </a:t>
            </a:r>
            <a:r>
              <a:rPr lang="en-CA" sz="2400" dirty="0" err="1">
                <a:solidFill>
                  <a:srgbClr val="000000"/>
                </a:solidFill>
                <a:latin typeface="Calibri" panose="020F0502020204030204" pitchFamily="34" charset="0"/>
                <a:cs typeface="Calibri"/>
              </a:rPr>
              <a:t>Maori</a:t>
            </a:r>
            <a:r>
              <a:rPr lang="en-CA" sz="2400" dirty="0">
                <a:solidFill>
                  <a:srgbClr val="000000"/>
                </a:solidFill>
                <a:latin typeface="Calibri" panose="020F0502020204030204" pitchFamily="34" charset="0"/>
                <a:cs typeface="Calibri"/>
              </a:rPr>
              <a:t>.</a:t>
            </a:r>
          </a:p>
        </p:txBody>
      </p:sp>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1750067" y="4748115"/>
            <a:ext cx="2172550" cy="208320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1569020" y="1482159"/>
            <a:ext cx="2353596" cy="2412334"/>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8116" y="-519771"/>
            <a:ext cx="9843198" cy="1595967"/>
          </a:xfrm>
          <a:prstGeom prst="rect">
            <a:avLst/>
          </a:prstGeom>
        </p:spPr>
        <p:txBody>
          <a:bodyPr vert="horz" lIns="91440" tIns="45720" rIns="91440" bIns="45720" rtlCol="0" anchor="ctr">
            <a:normAutofit/>
          </a:bodyPr>
          <a:lstStyle/>
          <a:p>
            <a:pPr algn="ctr">
              <a:spcBef>
                <a:spcPct val="0"/>
              </a:spcBef>
              <a:spcAft>
                <a:spcPts val="600"/>
              </a:spcAft>
            </a:pPr>
            <a:r>
              <a:rPr lang="en-US" sz="3200" b="1" i="1" dirty="0">
                <a:latin typeface="+mj-lt"/>
                <a:ea typeface="+mj-ea"/>
                <a:cs typeface="+mj-cs"/>
              </a:rPr>
              <a:t>Salient Features of </a:t>
            </a:r>
            <a:r>
              <a:rPr lang="en-US" sz="3200" b="1" i="1" dirty="0" smtClean="0">
                <a:latin typeface="+mj-lt"/>
                <a:ea typeface="+mj-ea"/>
                <a:cs typeface="+mj-cs"/>
              </a:rPr>
              <a:t>some Universities</a:t>
            </a:r>
            <a:endParaRPr lang="en-US" sz="3200" b="1" i="1" dirty="0">
              <a:latin typeface="+mj-lt"/>
              <a:ea typeface="+mj-ea"/>
              <a:cs typeface="+mj-cs"/>
            </a:endParaRPr>
          </a:p>
        </p:txBody>
      </p:sp>
      <p:pic>
        <p:nvPicPr>
          <p:cNvPr id="3" name="Video 7" descr="Graduates Throwing Hats">
            <a:extLst>
              <a:ext uri="{FF2B5EF4-FFF2-40B4-BE49-F238E27FC236}">
                <a16:creationId xmlns:a16="http://schemas.microsoft.com/office/drawing/2014/main" xmlns="" id="{E6A09263-FB61-C24D-1DF5-497A9857809B}"/>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a:srcRect l="13037" r="5802" b="1"/>
          <a:stretch/>
        </p:blipFill>
        <p:spPr>
          <a:xfrm>
            <a:off x="2523504" y="720057"/>
            <a:ext cx="9092406" cy="631958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20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mute="1">
                <p:cTn id="12" repeatCount="indefinite" fill="hold" display="0">
                  <p:stCondLst>
                    <p:cond delay="indefinite"/>
                  </p:stCondLst>
                </p:cTn>
                <p:tgtEl>
                  <p:spTgt spid="3"/>
                </p:tgtEl>
              </p:cMediaNode>
            </p:vide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2770" y="112163"/>
            <a:ext cx="4828438" cy="461665"/>
          </a:xfrm>
          <a:prstGeom prst="rect">
            <a:avLst/>
          </a:prstGeom>
          <a:noFill/>
        </p:spPr>
        <p:txBody>
          <a:bodyPr wrap="none" rtlCol="0">
            <a:spAutoFit/>
          </a:bodyPr>
          <a:lstStyle/>
          <a:p>
            <a:r>
              <a:rPr lang="en-US" sz="2400" b="1" dirty="0">
                <a:solidFill>
                  <a:srgbClr val="00339A"/>
                </a:solidFill>
                <a:latin typeface="Calibri"/>
                <a:cs typeface="Calibri"/>
              </a:rPr>
              <a:t>Universities </a:t>
            </a:r>
            <a:r>
              <a:rPr lang="en-US" sz="2400" b="1" dirty="0" smtClean="0">
                <a:solidFill>
                  <a:srgbClr val="00339A"/>
                </a:solidFill>
                <a:latin typeface="Calibri"/>
                <a:cs typeface="Calibri"/>
              </a:rPr>
              <a:t> </a:t>
            </a:r>
            <a:r>
              <a:rPr lang="en-US" sz="2400" b="1" dirty="0">
                <a:solidFill>
                  <a:srgbClr val="00339A"/>
                </a:solidFill>
                <a:latin typeface="Calibri"/>
                <a:cs typeface="Calibri"/>
              </a:rPr>
              <a:t>- Ranking and Location</a:t>
            </a:r>
            <a:endParaRPr lang="en-IN" sz="2400" b="1" dirty="0">
              <a:solidFill>
                <a:srgbClr val="00339A"/>
              </a:solidFill>
              <a:latin typeface="Calibri"/>
              <a:cs typeface="Calibri"/>
            </a:endParaRPr>
          </a:p>
        </p:txBody>
      </p:sp>
      <p:sp>
        <p:nvSpPr>
          <p:cNvPr id="3" name="Rectangle 1">
            <a:extLst>
              <a:ext uri="{FF2B5EF4-FFF2-40B4-BE49-F238E27FC236}">
                <a16:creationId xmlns:a16="http://schemas.microsoft.com/office/drawing/2014/main" xmlns="" id="{8E6558DA-8420-4E1C-8263-82B7DFA79C5C}"/>
              </a:ext>
            </a:extLst>
          </p:cNvPr>
          <p:cNvSpPr>
            <a:spLocks noChangeArrowheads="1"/>
          </p:cNvSpPr>
          <p:nvPr/>
        </p:nvSpPr>
        <p:spPr bwMode="auto">
          <a:xfrm>
            <a:off x="2361183" y="1203280"/>
            <a:ext cx="10051324" cy="6463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altLang="en-US">
                <a:latin typeface="Arial" panose="020B0604020202020204" pitchFamily="34" charset="0"/>
              </a:rPr>
              <a:t/>
            </a:r>
            <a:br>
              <a:rPr lang="en-US" altLang="en-US">
                <a:latin typeface="Arial" panose="020B0604020202020204" pitchFamily="34" charset="0"/>
              </a:rPr>
            </a:br>
            <a:endParaRPr lang="en-US" altLang="en-US">
              <a:latin typeface="Arial" panose="020B0604020202020204" pitchFamily="34" charset="0"/>
            </a:endParaRPr>
          </a:p>
        </p:txBody>
      </p:sp>
      <p:graphicFrame>
        <p:nvGraphicFramePr>
          <p:cNvPr id="4" name="Table 16">
            <a:extLst>
              <a:ext uri="{FF2B5EF4-FFF2-40B4-BE49-F238E27FC236}">
                <a16:creationId xmlns:a16="http://schemas.microsoft.com/office/drawing/2014/main" xmlns="" id="{F620DF19-5D38-441C-A488-464F9123DA81}"/>
              </a:ext>
            </a:extLst>
          </p:cNvPr>
          <p:cNvGraphicFramePr>
            <a:graphicFrameLocks noGrp="1"/>
          </p:cNvGraphicFramePr>
          <p:nvPr>
            <p:extLst>
              <p:ext uri="{D42A27DB-BD31-4B8C-83A1-F6EECF244321}">
                <p14:modId xmlns:p14="http://schemas.microsoft.com/office/powerpoint/2010/main" xmlns="" val="1322263604"/>
              </p:ext>
            </p:extLst>
          </p:nvPr>
        </p:nvGraphicFramePr>
        <p:xfrm>
          <a:off x="422770" y="991407"/>
          <a:ext cx="12851270" cy="5744673"/>
        </p:xfrm>
        <a:graphic>
          <a:graphicData uri="http://schemas.openxmlformats.org/drawingml/2006/table">
            <a:tbl>
              <a:tblPr firstRow="1" bandRow="1">
                <a:tableStyleId>{5C22544A-7EE6-4342-B048-85BDC9FD1C3A}</a:tableStyleId>
              </a:tblPr>
              <a:tblGrid>
                <a:gridCol w="6142408">
                  <a:extLst>
                    <a:ext uri="{9D8B030D-6E8A-4147-A177-3AD203B41FA5}">
                      <a16:colId xmlns:a16="http://schemas.microsoft.com/office/drawing/2014/main" xmlns="" val="3267915213"/>
                    </a:ext>
                  </a:extLst>
                </a:gridCol>
                <a:gridCol w="2703904">
                  <a:extLst>
                    <a:ext uri="{9D8B030D-6E8A-4147-A177-3AD203B41FA5}">
                      <a16:colId xmlns:a16="http://schemas.microsoft.com/office/drawing/2014/main" xmlns="" val="2254388272"/>
                    </a:ext>
                  </a:extLst>
                </a:gridCol>
                <a:gridCol w="4004958">
                  <a:extLst>
                    <a:ext uri="{9D8B030D-6E8A-4147-A177-3AD203B41FA5}">
                      <a16:colId xmlns:a16="http://schemas.microsoft.com/office/drawing/2014/main" xmlns="" val="602414165"/>
                    </a:ext>
                  </a:extLst>
                </a:gridCol>
              </a:tblGrid>
              <a:tr h="823043">
                <a:tc>
                  <a:txBody>
                    <a:bodyPr/>
                    <a:lstStyle/>
                    <a:p>
                      <a:pPr algn="ctr"/>
                      <a:r>
                        <a:rPr lang="en-IN" sz="2000"/>
                        <a:t>Name of the University</a:t>
                      </a:r>
                    </a:p>
                  </a:txBody>
                  <a:tcPr/>
                </a:tc>
                <a:tc>
                  <a:txBody>
                    <a:bodyPr/>
                    <a:lstStyle/>
                    <a:p>
                      <a:pPr algn="ctr"/>
                      <a:r>
                        <a:rPr lang="en-IN" sz="2000" dirty="0"/>
                        <a:t>QS Worlding Ranking (2025)</a:t>
                      </a:r>
                    </a:p>
                  </a:txBody>
                  <a:tcPr/>
                </a:tc>
                <a:tc>
                  <a:txBody>
                    <a:bodyPr/>
                    <a:lstStyle/>
                    <a:p>
                      <a:pPr algn="ctr"/>
                      <a:r>
                        <a:rPr lang="en-IN" sz="2000" dirty="0"/>
                        <a:t>City</a:t>
                      </a:r>
                    </a:p>
                  </a:txBody>
                  <a:tcPr/>
                </a:tc>
                <a:extLst>
                  <a:ext uri="{0D108BD9-81ED-4DB2-BD59-A6C34878D82A}">
                    <a16:rowId xmlns:a16="http://schemas.microsoft.com/office/drawing/2014/main" xmlns="" val="2673462104"/>
                  </a:ext>
                </a:extLst>
              </a:tr>
              <a:tr h="716121">
                <a:tc>
                  <a:txBody>
                    <a:bodyPr/>
                    <a:lstStyle/>
                    <a:p>
                      <a:pPr algn="ctr"/>
                      <a:r>
                        <a:rPr lang="en-IN" sz="2000" dirty="0"/>
                        <a:t>University of Auckland</a:t>
                      </a:r>
                    </a:p>
                  </a:txBody>
                  <a:tcPr/>
                </a:tc>
                <a:tc>
                  <a:txBody>
                    <a:bodyPr/>
                    <a:lstStyle/>
                    <a:p>
                      <a:pPr algn="ctr"/>
                      <a:r>
                        <a:rPr lang="en-IN" sz="2000" dirty="0"/>
                        <a:t>65</a:t>
                      </a:r>
                    </a:p>
                  </a:txBody>
                  <a:tcPr/>
                </a:tc>
                <a:tc>
                  <a:txBody>
                    <a:bodyPr/>
                    <a:lstStyle/>
                    <a:p>
                      <a:pPr algn="ctr"/>
                      <a:r>
                        <a:rPr lang="en-IN" sz="1800" b="0" i="0" kern="1200" dirty="0">
                          <a:solidFill>
                            <a:schemeClr val="dk1"/>
                          </a:solidFill>
                          <a:effectLst/>
                          <a:latin typeface="+mn-lt"/>
                          <a:ea typeface="+mn-ea"/>
                          <a:cs typeface="+mn-cs"/>
                        </a:rPr>
                        <a:t>Auckland</a:t>
                      </a:r>
                    </a:p>
                  </a:txBody>
                  <a:tcPr/>
                </a:tc>
                <a:extLst>
                  <a:ext uri="{0D108BD9-81ED-4DB2-BD59-A6C34878D82A}">
                    <a16:rowId xmlns:a16="http://schemas.microsoft.com/office/drawing/2014/main" xmlns="" val="887044949"/>
                  </a:ext>
                </a:extLst>
              </a:tr>
              <a:tr h="77649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dirty="0"/>
                        <a:t>University of Otago</a:t>
                      </a:r>
                    </a:p>
                    <a:p>
                      <a:pPr algn="ctr"/>
                      <a:endParaRPr lang="en-IN" sz="20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dirty="0"/>
                        <a:t>214</a:t>
                      </a:r>
                    </a:p>
                    <a:p>
                      <a:pPr algn="ctr"/>
                      <a:endParaRPr lang="en-IN" sz="20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800" b="0" i="0" kern="1200" dirty="0">
                          <a:solidFill>
                            <a:schemeClr val="dk1"/>
                          </a:solidFill>
                          <a:effectLst/>
                          <a:latin typeface="+mn-lt"/>
                          <a:ea typeface="+mn-ea"/>
                          <a:cs typeface="+mn-cs"/>
                        </a:rPr>
                        <a:t>Dunedin</a:t>
                      </a:r>
                    </a:p>
                    <a:p>
                      <a:pPr algn="ctr"/>
                      <a:endParaRPr lang="en-IN" sz="1800" b="0" i="0" kern="1200" dirty="0">
                        <a:solidFill>
                          <a:schemeClr val="dk1"/>
                        </a:solidFill>
                        <a:effectLst/>
                        <a:latin typeface="+mn-lt"/>
                        <a:ea typeface="+mn-ea"/>
                        <a:cs typeface="+mn-cs"/>
                      </a:endParaRPr>
                    </a:p>
                  </a:txBody>
                  <a:tcPr/>
                </a:tc>
                <a:extLst>
                  <a:ext uri="{0D108BD9-81ED-4DB2-BD59-A6C34878D82A}">
                    <a16:rowId xmlns:a16="http://schemas.microsoft.com/office/drawing/2014/main" xmlns="" val="3309617079"/>
                  </a:ext>
                </a:extLst>
              </a:tr>
              <a:tr h="77649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dirty="0"/>
                        <a:t>University of Waikato</a:t>
                      </a:r>
                    </a:p>
                    <a:p>
                      <a:pPr algn="ctr"/>
                      <a:endParaRPr lang="en-IN" sz="2000" dirty="0"/>
                    </a:p>
                  </a:txBody>
                  <a:tcPr/>
                </a:tc>
                <a:tc>
                  <a:txBody>
                    <a:bodyPr/>
                    <a:lstStyle/>
                    <a:p>
                      <a:pPr algn="ctr"/>
                      <a:r>
                        <a:rPr lang="en-IN" sz="2000" dirty="0"/>
                        <a:t>235</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800" dirty="0"/>
                        <a:t>Hamilton</a:t>
                      </a:r>
                    </a:p>
                    <a:p>
                      <a:pPr algn="ctr"/>
                      <a:endParaRPr lang="en-IN" sz="1800" b="0" i="0" kern="1200" dirty="0">
                        <a:solidFill>
                          <a:schemeClr val="dk1"/>
                        </a:solidFill>
                        <a:effectLst/>
                        <a:latin typeface="+mn-lt"/>
                        <a:ea typeface="+mn-ea"/>
                        <a:cs typeface="+mn-cs"/>
                      </a:endParaRPr>
                    </a:p>
                  </a:txBody>
                  <a:tcPr/>
                </a:tc>
                <a:extLst>
                  <a:ext uri="{0D108BD9-81ED-4DB2-BD59-A6C34878D82A}">
                    <a16:rowId xmlns:a16="http://schemas.microsoft.com/office/drawing/2014/main" xmlns="" val="712546269"/>
                  </a:ext>
                </a:extLst>
              </a:tr>
              <a:tr h="716121">
                <a:tc>
                  <a:txBody>
                    <a:bodyPr/>
                    <a:lstStyle/>
                    <a:p>
                      <a:pPr algn="ctr"/>
                      <a:r>
                        <a:rPr lang="en-IN" sz="2000" dirty="0"/>
                        <a:t>Massey University</a:t>
                      </a:r>
                    </a:p>
                  </a:txBody>
                  <a:tcPr/>
                </a:tc>
                <a:tc>
                  <a:txBody>
                    <a:bodyPr/>
                    <a:lstStyle/>
                    <a:p>
                      <a:pPr algn="ctr"/>
                      <a:r>
                        <a:rPr lang="en-IN" sz="2000" dirty="0"/>
                        <a:t>239</a:t>
                      </a:r>
                    </a:p>
                  </a:txBody>
                  <a:tcPr/>
                </a:tc>
                <a:tc>
                  <a:txBody>
                    <a:bodyPr/>
                    <a:lstStyle/>
                    <a:p>
                      <a:pPr algn="ctr"/>
                      <a:r>
                        <a:rPr lang="en-IN" sz="2000" dirty="0"/>
                        <a:t>Palmerston north</a:t>
                      </a:r>
                    </a:p>
                  </a:txBody>
                  <a:tcPr/>
                </a:tc>
                <a:extLst>
                  <a:ext uri="{0D108BD9-81ED-4DB2-BD59-A6C34878D82A}">
                    <a16:rowId xmlns:a16="http://schemas.microsoft.com/office/drawing/2014/main" xmlns="" val="1284568082"/>
                  </a:ext>
                </a:extLst>
              </a:tr>
              <a:tr h="438889">
                <a:tc>
                  <a:txBody>
                    <a:bodyPr/>
                    <a:lstStyle/>
                    <a:p>
                      <a:pPr lvl="0" algn="ctr">
                        <a:lnSpc>
                          <a:spcPct val="100000"/>
                        </a:lnSpc>
                      </a:pPr>
                      <a:r>
                        <a:rPr lang="en-IN" sz="2000"/>
                        <a:t>Victoria University of Wellington</a:t>
                      </a:r>
                    </a:p>
                  </a:txBody>
                  <a:tcPr/>
                </a:tc>
                <a:tc>
                  <a:txBody>
                    <a:bodyPr/>
                    <a:lstStyle/>
                    <a:p>
                      <a:pPr lvl="0" algn="ctr">
                        <a:lnSpc>
                          <a:spcPct val="100000"/>
                        </a:lnSpc>
                      </a:pPr>
                      <a:r>
                        <a:rPr lang="en-IN" sz="2000"/>
                        <a:t>244</a:t>
                      </a:r>
                    </a:p>
                  </a:txBody>
                  <a:tcPr/>
                </a:tc>
                <a:tc>
                  <a:txBody>
                    <a:bodyPr/>
                    <a:lstStyle/>
                    <a:p>
                      <a:pPr lvl="0" algn="ctr">
                        <a:lnSpc>
                          <a:spcPct val="100000"/>
                        </a:lnSpc>
                      </a:pPr>
                      <a:r>
                        <a:rPr lang="en-IN" sz="2000"/>
                        <a:t>Wellington</a:t>
                      </a:r>
                    </a:p>
                  </a:txBody>
                  <a:tcPr/>
                </a:tc>
                <a:extLst>
                  <a:ext uri="{0D108BD9-81ED-4DB2-BD59-A6C34878D82A}">
                    <a16:rowId xmlns:a16="http://schemas.microsoft.com/office/drawing/2014/main" xmlns="" val="2302051052"/>
                  </a:ext>
                </a:extLst>
              </a:tr>
              <a:tr h="438889">
                <a:tc>
                  <a:txBody>
                    <a:bodyPr/>
                    <a:lstStyle/>
                    <a:p>
                      <a:pPr algn="ctr"/>
                      <a:r>
                        <a:rPr lang="en-IN" sz="2000"/>
                        <a:t>University of Canterbury</a:t>
                      </a:r>
                    </a:p>
                  </a:txBody>
                  <a:tcPr/>
                </a:tc>
                <a:tc>
                  <a:txBody>
                    <a:bodyPr/>
                    <a:lstStyle/>
                    <a:p>
                      <a:pPr algn="ctr"/>
                      <a:r>
                        <a:rPr lang="en-IN" sz="2000"/>
                        <a:t>261</a:t>
                      </a:r>
                    </a:p>
                  </a:txBody>
                  <a:tcPr/>
                </a:tc>
                <a:tc>
                  <a:txBody>
                    <a:bodyPr/>
                    <a:lstStyle/>
                    <a:p>
                      <a:pPr algn="ctr"/>
                      <a:r>
                        <a:rPr lang="en-IN" sz="2000"/>
                        <a:t>Christchurch</a:t>
                      </a:r>
                    </a:p>
                  </a:txBody>
                  <a:tcPr/>
                </a:tc>
                <a:extLst>
                  <a:ext uri="{0D108BD9-81ED-4DB2-BD59-A6C34878D82A}">
                    <a16:rowId xmlns:a16="http://schemas.microsoft.com/office/drawing/2014/main" xmlns="" val="3383543445"/>
                  </a:ext>
                </a:extLst>
              </a:tr>
              <a:tr h="438889">
                <a:tc>
                  <a:txBody>
                    <a:bodyPr/>
                    <a:lstStyle/>
                    <a:p>
                      <a:pPr algn="ctr"/>
                      <a:r>
                        <a:rPr lang="en-IN" sz="2000"/>
                        <a:t>Lincoln University</a:t>
                      </a:r>
                    </a:p>
                  </a:txBody>
                  <a:tcPr/>
                </a:tc>
                <a:tc>
                  <a:txBody>
                    <a:bodyPr/>
                    <a:lstStyle/>
                    <a:p>
                      <a:pPr algn="ctr"/>
                      <a:r>
                        <a:rPr lang="en-IN" sz="2000"/>
                        <a:t>371</a:t>
                      </a:r>
                    </a:p>
                  </a:txBody>
                  <a:tcPr/>
                </a:tc>
                <a:tc>
                  <a:txBody>
                    <a:bodyPr/>
                    <a:lstStyle/>
                    <a:p>
                      <a:pPr algn="ctr"/>
                      <a:r>
                        <a:rPr lang="en-IN" sz="2000"/>
                        <a:t>Lincoln</a:t>
                      </a:r>
                    </a:p>
                  </a:txBody>
                  <a:tcPr/>
                </a:tc>
                <a:extLst>
                  <a:ext uri="{0D108BD9-81ED-4DB2-BD59-A6C34878D82A}">
                    <a16:rowId xmlns:a16="http://schemas.microsoft.com/office/drawing/2014/main" xmlns="" val="3570867570"/>
                  </a:ext>
                </a:extLst>
              </a:tr>
              <a:tr h="619729">
                <a:tc>
                  <a:txBody>
                    <a:bodyPr/>
                    <a:lstStyle/>
                    <a:p>
                      <a:pPr algn="ctr"/>
                      <a:r>
                        <a:rPr lang="en-IN" sz="2000" b="0" dirty="0"/>
                        <a:t>Auckland University of Technology</a:t>
                      </a:r>
                    </a:p>
                  </a:txBody>
                  <a:tcPr/>
                </a:tc>
                <a:tc>
                  <a:txBody>
                    <a:bodyPr/>
                    <a:lstStyle/>
                    <a:p>
                      <a:pPr algn="ctr"/>
                      <a:r>
                        <a:rPr lang="en-IN" sz="2000" b="0" dirty="0"/>
                        <a:t>412</a:t>
                      </a:r>
                    </a:p>
                  </a:txBody>
                  <a:tcPr/>
                </a:tc>
                <a:tc>
                  <a:txBody>
                    <a:bodyPr/>
                    <a:lstStyle/>
                    <a:p>
                      <a:pPr algn="ctr"/>
                      <a:r>
                        <a:rPr lang="en-IN" sz="2000" b="0" dirty="0"/>
                        <a:t>Auckland</a:t>
                      </a:r>
                    </a:p>
                  </a:txBody>
                  <a:tcPr/>
                </a:tc>
                <a:extLst>
                  <a:ext uri="{0D108BD9-81ED-4DB2-BD59-A6C34878D82A}">
                    <a16:rowId xmlns:a16="http://schemas.microsoft.com/office/drawing/2014/main" xmlns="" val="206682249"/>
                  </a:ext>
                </a:extLst>
              </a:tr>
            </a:tbl>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93644" y="94938"/>
            <a:ext cx="8945045" cy="599370"/>
          </a:xfrm>
          <a:prstGeom prst="rect">
            <a:avLst/>
          </a:prstGeom>
          <a:noFill/>
        </p:spPr>
        <p:txBody>
          <a:bodyPr wrap="square" rtlCol="0">
            <a:spAutoFit/>
          </a:bodyPr>
          <a:lstStyle/>
          <a:p>
            <a:r>
              <a:rPr lang="fr-FR" sz="3200" b="1" dirty="0" err="1" smtClean="0">
                <a:cs typeface="Calibri"/>
              </a:rPr>
              <a:t>Some</a:t>
            </a:r>
            <a:r>
              <a:rPr lang="fr-FR" sz="3200" b="1" dirty="0" smtClean="0">
                <a:cs typeface="Calibri"/>
              </a:rPr>
              <a:t>  </a:t>
            </a:r>
            <a:r>
              <a:rPr lang="fr-FR" sz="3200" b="1" dirty="0" err="1">
                <a:cs typeface="Calibri"/>
              </a:rPr>
              <a:t>ITPs</a:t>
            </a:r>
            <a:r>
              <a:rPr lang="fr-FR" sz="3200" b="1" dirty="0">
                <a:cs typeface="Calibri"/>
              </a:rPr>
              <a:t>  in </a:t>
            </a:r>
            <a:r>
              <a:rPr lang="fr-FR" sz="3200" b="1" dirty="0" err="1">
                <a:cs typeface="Calibri"/>
              </a:rPr>
              <a:t>Popular</a:t>
            </a:r>
            <a:r>
              <a:rPr lang="fr-FR" sz="3200" b="1" dirty="0">
                <a:cs typeface="Calibri"/>
              </a:rPr>
              <a:t> Destination- Auckland</a:t>
            </a:r>
          </a:p>
        </p:txBody>
      </p:sp>
      <p:sp>
        <p:nvSpPr>
          <p:cNvPr id="3" name="object 15">
            <a:extLst>
              <a:ext uri="{FF2B5EF4-FFF2-40B4-BE49-F238E27FC236}">
                <a16:creationId xmlns:a16="http://schemas.microsoft.com/office/drawing/2014/main" xmlns="" id="{1ABA3E5F-8B06-4C47-BE47-E528EAFB2196}"/>
              </a:ext>
            </a:extLst>
          </p:cNvPr>
          <p:cNvSpPr>
            <a:spLocks noChangeArrowheads="1"/>
          </p:cNvSpPr>
          <p:nvPr/>
        </p:nvSpPr>
        <p:spPr bwMode="auto">
          <a:xfrm>
            <a:off x="1813719" y="6905100"/>
            <a:ext cx="10113168" cy="46860"/>
          </a:xfrm>
          <a:custGeom>
            <a:avLst/>
            <a:gdLst>
              <a:gd name="T0" fmla="*/ 0 w 9144000"/>
              <a:gd name="T1" fmla="*/ 9144000 w 9144000"/>
            </a:gdLst>
            <a:ahLst/>
            <a:cxnLst/>
            <a:rect l="T0" t="0" r="T1" b="0"/>
            <a:pathLst>
              <a:path w="9144000">
                <a:moveTo>
                  <a:pt x="9144000" y="0"/>
                </a:moveTo>
                <a:lnTo>
                  <a:pt x="0" y="0"/>
                </a:lnTo>
              </a:path>
            </a:pathLst>
          </a:custGeom>
          <a:noFill/>
          <a:ln w="76200">
            <a:solidFill>
              <a:srgbClr val="003398"/>
            </a:solidFill>
            <a:miter lim="800000"/>
            <a:headEnd/>
            <a:tailEnd/>
          </a:ln>
          <a:extLst>
            <a:ext uri="{909E8E84-426E-40DD-AFC4-6F175D3DCCD1}">
              <a14:hiddenFill xmlns:a14="http://schemas.microsoft.com/office/drawing/2010/main" xmlns="">
                <a:solidFill>
                  <a:srgbClr val="FFFFFF"/>
                </a:solidFill>
              </a14:hiddenFill>
            </a:ext>
          </a:extLst>
        </p:spPr>
        <p:txBody>
          <a:bodyPr lIns="0" tIns="0" rIns="0" bIns="0"/>
          <a:lstStyle/>
          <a:p>
            <a:endParaRPr lang="en-US"/>
          </a:p>
        </p:txBody>
      </p:sp>
      <p:sp>
        <p:nvSpPr>
          <p:cNvPr id="4" name="Rectangle 1">
            <a:extLst>
              <a:ext uri="{FF2B5EF4-FFF2-40B4-BE49-F238E27FC236}">
                <a16:creationId xmlns:a16="http://schemas.microsoft.com/office/drawing/2014/main" xmlns="" id="{8E6558DA-8420-4E1C-8263-82B7DFA79C5C}"/>
              </a:ext>
            </a:extLst>
          </p:cNvPr>
          <p:cNvSpPr>
            <a:spLocks noChangeArrowheads="1"/>
          </p:cNvSpPr>
          <p:nvPr/>
        </p:nvSpPr>
        <p:spPr bwMode="auto">
          <a:xfrm>
            <a:off x="2306454" y="1203280"/>
            <a:ext cx="10106053" cy="7386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altLang="en-US">
                <a:latin typeface="Arial" panose="020B0604020202020204" pitchFamily="34" charset="0"/>
              </a:rPr>
              <a:t/>
            </a:r>
            <a:br>
              <a:rPr lang="en-US" altLang="en-US">
                <a:latin typeface="Arial" panose="020B0604020202020204" pitchFamily="34" charset="0"/>
              </a:rPr>
            </a:br>
            <a:endParaRPr lang="en-US" altLang="en-US">
              <a:latin typeface="Arial" panose="020B0604020202020204" pitchFamily="34" charset="0"/>
            </a:endParaRPr>
          </a:p>
        </p:txBody>
      </p:sp>
      <p:graphicFrame>
        <p:nvGraphicFramePr>
          <p:cNvPr id="5" name="Table 4">
            <a:extLst>
              <a:ext uri="{FF2B5EF4-FFF2-40B4-BE49-F238E27FC236}">
                <a16:creationId xmlns:a16="http://schemas.microsoft.com/office/drawing/2014/main" xmlns="" id="{0E746C50-6B40-46CA-B9ED-4B2C918B6B1B}"/>
              </a:ext>
            </a:extLst>
          </p:cNvPr>
          <p:cNvGraphicFramePr>
            <a:graphicFrameLocks noGrp="1"/>
          </p:cNvGraphicFramePr>
          <p:nvPr>
            <p:extLst>
              <p:ext uri="{D42A27DB-BD31-4B8C-83A1-F6EECF244321}">
                <p14:modId xmlns:p14="http://schemas.microsoft.com/office/powerpoint/2010/main" xmlns="" val="2366222156"/>
              </p:ext>
            </p:extLst>
          </p:nvPr>
        </p:nvGraphicFramePr>
        <p:xfrm>
          <a:off x="487357" y="939839"/>
          <a:ext cx="10106053" cy="2124368"/>
        </p:xfrm>
        <a:graphic>
          <a:graphicData uri="http://schemas.openxmlformats.org/drawingml/2006/table">
            <a:tbl>
              <a:tblPr/>
              <a:tblGrid>
                <a:gridCol w="10106053">
                  <a:extLst>
                    <a:ext uri="{9D8B030D-6E8A-4147-A177-3AD203B41FA5}">
                      <a16:colId xmlns:a16="http://schemas.microsoft.com/office/drawing/2014/main" xmlns="" val="889751349"/>
                    </a:ext>
                  </a:extLst>
                </a:gridCol>
              </a:tblGrid>
              <a:tr h="531092">
                <a:tc>
                  <a:txBody>
                    <a:bodyPr/>
                    <a:lstStyle/>
                    <a:p>
                      <a:pPr fontAlgn="t"/>
                      <a:r>
                        <a:rPr lang="en-US" sz="2400">
                          <a:effectLst/>
                        </a:rPr>
                        <a:t>Unitec Institute of Technology</a:t>
                      </a:r>
                    </a:p>
                  </a:txBody>
                  <a:tcPr marL="95250" marR="95250" marT="76200" marB="762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9F9F9"/>
                    </a:solidFill>
                  </a:tcPr>
                </a:tc>
                <a:extLst>
                  <a:ext uri="{0D108BD9-81ED-4DB2-BD59-A6C34878D82A}">
                    <a16:rowId xmlns:a16="http://schemas.microsoft.com/office/drawing/2014/main" xmlns="" val="695005979"/>
                  </a:ext>
                </a:extLst>
              </a:tr>
              <a:tr h="531092">
                <a:tc>
                  <a:txBody>
                    <a:bodyPr/>
                    <a:lstStyle/>
                    <a:p>
                      <a:pPr fontAlgn="t"/>
                      <a:r>
                        <a:rPr lang="en-IN" sz="2400" dirty="0">
                          <a:effectLst/>
                        </a:rPr>
                        <a:t>Otago Polytechnic, Auckland Campus</a:t>
                      </a:r>
                    </a:p>
                  </a:txBody>
                  <a:tcPr marL="95250" marR="95250" marT="76200" marB="762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xmlns="" val="3159605573"/>
                  </a:ext>
                </a:extLst>
              </a:tr>
              <a:tr h="531092">
                <a:tc>
                  <a:txBody>
                    <a:bodyPr/>
                    <a:lstStyle/>
                    <a:p>
                      <a:pPr fontAlgn="t"/>
                      <a:r>
                        <a:rPr lang="en-US" sz="2400" dirty="0">
                          <a:effectLst/>
                        </a:rPr>
                        <a:t>Manukau Institute of Technology</a:t>
                      </a:r>
                    </a:p>
                  </a:txBody>
                  <a:tcPr marL="95250" marR="95250" marT="76200" marB="762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xmlns="" val="4164371094"/>
                  </a:ext>
                </a:extLst>
              </a:tr>
              <a:tr h="531092">
                <a:tc>
                  <a:txBody>
                    <a:bodyPr/>
                    <a:lstStyle/>
                    <a:p>
                      <a:pPr fontAlgn="t"/>
                      <a:r>
                        <a:rPr lang="en-US" sz="2400" dirty="0">
                          <a:effectLst/>
                        </a:rPr>
                        <a:t>Eastern Institute of Technology, Auckland Campus</a:t>
                      </a:r>
                    </a:p>
                  </a:txBody>
                  <a:tcPr marL="95250" marR="95250" marT="76200" marB="762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9F9F9"/>
                    </a:solidFill>
                  </a:tcPr>
                </a:tc>
                <a:extLst>
                  <a:ext uri="{0D108BD9-81ED-4DB2-BD59-A6C34878D82A}">
                    <a16:rowId xmlns:a16="http://schemas.microsoft.com/office/drawing/2014/main" xmlns="" val="3769132815"/>
                  </a:ext>
                </a:extLst>
              </a:tr>
            </a:tbl>
          </a:graphicData>
        </a:graphic>
      </p:graphicFrame>
      <p:pic>
        <p:nvPicPr>
          <p:cNvPr id="6" name="Picture 5" descr="A boat in the water with a city in the background&#10;&#10;Description automatically generated">
            <a:extLst>
              <a:ext uri="{FF2B5EF4-FFF2-40B4-BE49-F238E27FC236}">
                <a16:creationId xmlns:a16="http://schemas.microsoft.com/office/drawing/2014/main" xmlns="" id="{E96A6D58-65F7-4396-91CA-26632005C055}"/>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661319" y="3139281"/>
            <a:ext cx="10309437" cy="4141065"/>
          </a:xfrm>
          <a:prstGeom prst="rect">
            <a:avLst/>
          </a:prstGeom>
        </p:spPr>
      </p:pic>
      <p:sp>
        <p:nvSpPr>
          <p:cNvPr id="7" name="TextBox 6">
            <a:extLst>
              <a:ext uri="{FF2B5EF4-FFF2-40B4-BE49-F238E27FC236}">
                <a16:creationId xmlns:a16="http://schemas.microsoft.com/office/drawing/2014/main" xmlns="" id="{A53F9759-3319-4BDF-94CC-C7E23C1D1414}"/>
              </a:ext>
            </a:extLst>
          </p:cNvPr>
          <p:cNvSpPr txBox="1"/>
          <p:nvPr/>
        </p:nvSpPr>
        <p:spPr>
          <a:xfrm>
            <a:off x="2347260" y="3399460"/>
            <a:ext cx="2571033" cy="851737"/>
          </a:xfrm>
          <a:prstGeom prst="rect">
            <a:avLst/>
          </a:prstGeom>
          <a:noFill/>
        </p:spPr>
        <p:txBody>
          <a:bodyPr wrap="square" rtlCol="0">
            <a:spAutoFit/>
          </a:bodyPr>
          <a:lstStyle/>
          <a:p>
            <a:r>
              <a:rPr lang="en-IN" sz="4800" b="1" dirty="0">
                <a:latin typeface="+mj-lt"/>
              </a:rPr>
              <a:t>Auckland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3435" y="109976"/>
            <a:ext cx="10985058" cy="584775"/>
          </a:xfrm>
          <a:prstGeom prst="rect">
            <a:avLst/>
          </a:prstGeom>
          <a:noFill/>
        </p:spPr>
        <p:txBody>
          <a:bodyPr wrap="square" rtlCol="0">
            <a:spAutoFit/>
          </a:bodyPr>
          <a:lstStyle/>
          <a:p>
            <a:r>
              <a:rPr lang="fr-FR" sz="3200" b="1" dirty="0" smtClean="0">
                <a:cs typeface="Calibri"/>
              </a:rPr>
              <a:t>Few of </a:t>
            </a:r>
            <a:r>
              <a:rPr lang="fr-FR" sz="3200" b="1" dirty="0" err="1">
                <a:cs typeface="Calibri"/>
              </a:rPr>
              <a:t>ITPs</a:t>
            </a:r>
            <a:r>
              <a:rPr lang="fr-FR" sz="3200" b="1" dirty="0">
                <a:cs typeface="Calibri"/>
              </a:rPr>
              <a:t> and </a:t>
            </a:r>
            <a:r>
              <a:rPr lang="fr-FR" sz="3200" b="1" dirty="0" err="1">
                <a:cs typeface="Calibri"/>
              </a:rPr>
              <a:t>PTEs</a:t>
            </a:r>
            <a:r>
              <a:rPr lang="fr-FR" sz="3200" b="1" dirty="0">
                <a:cs typeface="Calibri"/>
              </a:rPr>
              <a:t> in </a:t>
            </a:r>
            <a:r>
              <a:rPr lang="fr-FR" sz="3200" b="1" dirty="0" err="1">
                <a:cs typeface="Calibri"/>
              </a:rPr>
              <a:t>Popular</a:t>
            </a:r>
            <a:r>
              <a:rPr lang="fr-FR" sz="3200" b="1" dirty="0">
                <a:cs typeface="Calibri"/>
              </a:rPr>
              <a:t> Destination - Christchurch</a:t>
            </a:r>
          </a:p>
        </p:txBody>
      </p:sp>
      <p:sp>
        <p:nvSpPr>
          <p:cNvPr id="3" name="Rectangle 1">
            <a:extLst>
              <a:ext uri="{FF2B5EF4-FFF2-40B4-BE49-F238E27FC236}">
                <a16:creationId xmlns:a16="http://schemas.microsoft.com/office/drawing/2014/main" xmlns="" id="{8E6558DA-8420-4E1C-8263-82B7DFA79C5C}"/>
              </a:ext>
            </a:extLst>
          </p:cNvPr>
          <p:cNvSpPr>
            <a:spLocks noChangeArrowheads="1"/>
          </p:cNvSpPr>
          <p:nvPr/>
        </p:nvSpPr>
        <p:spPr bwMode="auto">
          <a:xfrm>
            <a:off x="2361183" y="1203280"/>
            <a:ext cx="10051324" cy="7386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altLang="en-US">
                <a:latin typeface="Arial" panose="020B0604020202020204" pitchFamily="34" charset="0"/>
              </a:rPr>
              <a:t/>
            </a:r>
            <a:br>
              <a:rPr lang="en-US" altLang="en-US">
                <a:latin typeface="Arial" panose="020B0604020202020204" pitchFamily="34" charset="0"/>
              </a:rPr>
            </a:br>
            <a:endParaRPr lang="en-US" altLang="en-US">
              <a:latin typeface="Arial" panose="020B0604020202020204" pitchFamily="34" charset="0"/>
            </a:endParaRPr>
          </a:p>
        </p:txBody>
      </p:sp>
      <p:graphicFrame>
        <p:nvGraphicFramePr>
          <p:cNvPr id="4" name="Table 3">
            <a:extLst>
              <a:ext uri="{FF2B5EF4-FFF2-40B4-BE49-F238E27FC236}">
                <a16:creationId xmlns:a16="http://schemas.microsoft.com/office/drawing/2014/main" xmlns="" id="{0E746C50-6B40-46CA-B9ED-4B2C918B6B1B}"/>
              </a:ext>
            </a:extLst>
          </p:cNvPr>
          <p:cNvGraphicFramePr>
            <a:graphicFrameLocks noGrp="1"/>
          </p:cNvGraphicFramePr>
          <p:nvPr>
            <p:extLst>
              <p:ext uri="{D42A27DB-BD31-4B8C-83A1-F6EECF244321}">
                <p14:modId xmlns:p14="http://schemas.microsoft.com/office/powerpoint/2010/main" xmlns="" val="1340189372"/>
              </p:ext>
            </p:extLst>
          </p:nvPr>
        </p:nvGraphicFramePr>
        <p:xfrm>
          <a:off x="463435" y="874627"/>
          <a:ext cx="12695004" cy="2174748"/>
        </p:xfrm>
        <a:graphic>
          <a:graphicData uri="http://schemas.openxmlformats.org/drawingml/2006/table">
            <a:tbl>
              <a:tblPr/>
              <a:tblGrid>
                <a:gridCol w="12695004">
                  <a:extLst>
                    <a:ext uri="{9D8B030D-6E8A-4147-A177-3AD203B41FA5}">
                      <a16:colId xmlns:a16="http://schemas.microsoft.com/office/drawing/2014/main" xmlns="" val="889751349"/>
                    </a:ext>
                  </a:extLst>
                </a:gridCol>
              </a:tblGrid>
              <a:tr h="543687">
                <a:tc>
                  <a:txBody>
                    <a:bodyPr/>
                    <a:lstStyle/>
                    <a:p>
                      <a:pPr fontAlgn="t"/>
                      <a:r>
                        <a:rPr lang="en-US" sz="2400" dirty="0">
                          <a:effectLst/>
                        </a:rPr>
                        <a:t>Ara Institute of Canterbury	</a:t>
                      </a:r>
                    </a:p>
                  </a:txBody>
                  <a:tcPr marL="95250" marR="95250" marT="76200" marB="762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9F9F9"/>
                    </a:solidFill>
                  </a:tcPr>
                </a:tc>
                <a:extLst>
                  <a:ext uri="{0D108BD9-81ED-4DB2-BD59-A6C34878D82A}">
                    <a16:rowId xmlns:a16="http://schemas.microsoft.com/office/drawing/2014/main" xmlns="" val="695005979"/>
                  </a:ext>
                </a:extLst>
              </a:tr>
              <a:tr h="543687">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2400">
                          <a:effectLst/>
                        </a:rPr>
                        <a:t>Southern Institute of Technology, Christchurch Campus</a:t>
                      </a:r>
                    </a:p>
                  </a:txBody>
                  <a:tcPr marL="95250" marR="95250" marT="76200" marB="762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xmlns="" val="1211820493"/>
                  </a:ext>
                </a:extLst>
              </a:tr>
              <a:tr h="543687">
                <a:tc>
                  <a:txBody>
                    <a:bodyPr/>
                    <a:lstStyle/>
                    <a:p>
                      <a:pPr fontAlgn="t"/>
                      <a:r>
                        <a:rPr lang="en-IN" sz="2400" dirty="0">
                          <a:effectLst/>
                        </a:rPr>
                        <a:t>UC International College	</a:t>
                      </a:r>
                    </a:p>
                  </a:txBody>
                  <a:tcPr marL="95250" marR="95250" marT="76200" marB="762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xmlns="" val="3159605573"/>
                  </a:ext>
                </a:extLst>
              </a:tr>
              <a:tr h="543687">
                <a:tc>
                  <a:txBody>
                    <a:bodyPr/>
                    <a:lstStyle/>
                    <a:p>
                      <a:pPr fontAlgn="t"/>
                      <a:r>
                        <a:rPr lang="en-US" sz="2400" dirty="0">
                          <a:effectLst/>
                        </a:rPr>
                        <a:t>Aspire2International Group, Christchurch Campus</a:t>
                      </a:r>
                    </a:p>
                  </a:txBody>
                  <a:tcPr marL="95250" marR="95250" marT="76200" marB="762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xmlns="" val="4164371094"/>
                  </a:ext>
                </a:extLst>
              </a:tr>
            </a:tbl>
          </a:graphicData>
        </a:graphic>
      </p:graphicFrame>
      <p:pic>
        <p:nvPicPr>
          <p:cNvPr id="5" name="Picture 4" descr="A view of a city&#10;&#10;Description automatically generated">
            <a:extLst>
              <a:ext uri="{FF2B5EF4-FFF2-40B4-BE49-F238E27FC236}">
                <a16:creationId xmlns:a16="http://schemas.microsoft.com/office/drawing/2014/main" xmlns="" id="{17094323-6996-4B03-9173-03CE7E4BA358}"/>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720709" y="3127148"/>
            <a:ext cx="10030820" cy="4279333"/>
          </a:xfrm>
          <a:prstGeom prst="rect">
            <a:avLst/>
          </a:prstGeom>
        </p:spPr>
      </p:pic>
      <p:sp>
        <p:nvSpPr>
          <p:cNvPr id="6" name="Rectangle 5">
            <a:extLst>
              <a:ext uri="{FF2B5EF4-FFF2-40B4-BE49-F238E27FC236}">
                <a16:creationId xmlns:a16="http://schemas.microsoft.com/office/drawing/2014/main" xmlns="" id="{6A57428E-CB15-4135-B925-676958DACC7F}"/>
              </a:ext>
            </a:extLst>
          </p:cNvPr>
          <p:cNvSpPr/>
          <p:nvPr/>
        </p:nvSpPr>
        <p:spPr>
          <a:xfrm>
            <a:off x="7640070" y="5415774"/>
            <a:ext cx="3715376" cy="923330"/>
          </a:xfrm>
          <a:prstGeom prst="rect">
            <a:avLst/>
          </a:prstGeom>
          <a:solidFill>
            <a:schemeClr val="bg1"/>
          </a:solidFill>
        </p:spPr>
        <p:txBody>
          <a:bodyPr wrap="square" lIns="91440" tIns="45720" rIns="91440" bIns="45720">
            <a:spAutoFit/>
          </a:bodyPr>
          <a:lstStyle/>
          <a:p>
            <a:pPr algn="ctr"/>
            <a:r>
              <a:rPr lang="en-IN" sz="5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Christchurch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9981" y="12467"/>
            <a:ext cx="10433434" cy="592206"/>
          </a:xfrm>
          <a:prstGeom prst="rect">
            <a:avLst/>
          </a:prstGeom>
          <a:noFill/>
        </p:spPr>
        <p:txBody>
          <a:bodyPr wrap="square" rtlCol="0">
            <a:spAutoFit/>
          </a:bodyPr>
          <a:lstStyle/>
          <a:p>
            <a:r>
              <a:rPr lang="fr-FR" sz="3200" b="1" dirty="0" err="1" smtClean="0">
                <a:cs typeface="Calibri"/>
              </a:rPr>
              <a:t>Some</a:t>
            </a:r>
            <a:r>
              <a:rPr lang="fr-FR" sz="3200" b="1" dirty="0" smtClean="0">
                <a:cs typeface="Calibri"/>
              </a:rPr>
              <a:t> of </a:t>
            </a:r>
            <a:r>
              <a:rPr lang="fr-FR" sz="3200" b="1" dirty="0" err="1">
                <a:cs typeface="Calibri"/>
              </a:rPr>
              <a:t>ITPs</a:t>
            </a:r>
            <a:r>
              <a:rPr lang="fr-FR" sz="3200" b="1" dirty="0">
                <a:cs typeface="Calibri"/>
              </a:rPr>
              <a:t> &amp; </a:t>
            </a:r>
            <a:r>
              <a:rPr lang="fr-FR" sz="3200" b="1" dirty="0" err="1">
                <a:cs typeface="Calibri"/>
              </a:rPr>
              <a:t>PTEs</a:t>
            </a:r>
            <a:r>
              <a:rPr lang="fr-FR" sz="3200" b="1" dirty="0">
                <a:cs typeface="Calibri"/>
              </a:rPr>
              <a:t> in </a:t>
            </a:r>
            <a:r>
              <a:rPr lang="fr-FR" sz="3200" b="1" dirty="0" err="1">
                <a:cs typeface="Calibri"/>
              </a:rPr>
              <a:t>Popular</a:t>
            </a:r>
            <a:r>
              <a:rPr lang="fr-FR" sz="3200" b="1" dirty="0">
                <a:cs typeface="Calibri"/>
              </a:rPr>
              <a:t> Destination - Wellington</a:t>
            </a:r>
          </a:p>
        </p:txBody>
      </p:sp>
      <p:sp>
        <p:nvSpPr>
          <p:cNvPr id="3" name="Rectangle 1">
            <a:extLst>
              <a:ext uri="{FF2B5EF4-FFF2-40B4-BE49-F238E27FC236}">
                <a16:creationId xmlns:a16="http://schemas.microsoft.com/office/drawing/2014/main" xmlns="" id="{8E6558DA-8420-4E1C-8263-82B7DFA79C5C}"/>
              </a:ext>
            </a:extLst>
          </p:cNvPr>
          <p:cNvSpPr>
            <a:spLocks noChangeArrowheads="1"/>
          </p:cNvSpPr>
          <p:nvPr/>
        </p:nvSpPr>
        <p:spPr bwMode="auto">
          <a:xfrm>
            <a:off x="2361183" y="1203280"/>
            <a:ext cx="10051324" cy="7386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altLang="en-US">
                <a:latin typeface="Arial" panose="020B0604020202020204" pitchFamily="34" charset="0"/>
              </a:rPr>
              <a:t/>
            </a:r>
            <a:br>
              <a:rPr lang="en-US" altLang="en-US">
                <a:latin typeface="Arial" panose="020B0604020202020204" pitchFamily="34" charset="0"/>
              </a:rPr>
            </a:br>
            <a:endParaRPr lang="en-US" altLang="en-US">
              <a:latin typeface="Arial" panose="020B0604020202020204" pitchFamily="34" charset="0"/>
            </a:endParaRPr>
          </a:p>
        </p:txBody>
      </p:sp>
      <p:graphicFrame>
        <p:nvGraphicFramePr>
          <p:cNvPr id="4" name="Table 3">
            <a:extLst>
              <a:ext uri="{FF2B5EF4-FFF2-40B4-BE49-F238E27FC236}">
                <a16:creationId xmlns:a16="http://schemas.microsoft.com/office/drawing/2014/main" xmlns="" id="{0E746C50-6B40-46CA-B9ED-4B2C918B6B1B}"/>
              </a:ext>
            </a:extLst>
          </p:cNvPr>
          <p:cNvGraphicFramePr>
            <a:graphicFrameLocks noGrp="1"/>
          </p:cNvGraphicFramePr>
          <p:nvPr>
            <p:extLst>
              <p:ext uri="{D42A27DB-BD31-4B8C-83A1-F6EECF244321}">
                <p14:modId xmlns:p14="http://schemas.microsoft.com/office/powerpoint/2010/main" xmlns="" val="3310671747"/>
              </p:ext>
            </p:extLst>
          </p:nvPr>
        </p:nvGraphicFramePr>
        <p:xfrm>
          <a:off x="429981" y="940970"/>
          <a:ext cx="10051324" cy="1944640"/>
        </p:xfrm>
        <a:graphic>
          <a:graphicData uri="http://schemas.openxmlformats.org/drawingml/2006/table">
            <a:tbl>
              <a:tblPr/>
              <a:tblGrid>
                <a:gridCol w="10051324">
                  <a:extLst>
                    <a:ext uri="{9D8B030D-6E8A-4147-A177-3AD203B41FA5}">
                      <a16:colId xmlns:a16="http://schemas.microsoft.com/office/drawing/2014/main" xmlns="" val="889751349"/>
                    </a:ext>
                  </a:extLst>
                </a:gridCol>
              </a:tblGrid>
              <a:tr h="524744">
                <a:tc>
                  <a:txBody>
                    <a:bodyPr/>
                    <a:lstStyle/>
                    <a:p>
                      <a:pPr fontAlgn="t"/>
                      <a:r>
                        <a:rPr lang="en-US" sz="2400">
                          <a:effectLst/>
                        </a:rPr>
                        <a:t>Wellington Institute of Technology (WelTec)</a:t>
                      </a:r>
                    </a:p>
                  </a:txBody>
                  <a:tcPr marL="95250" marR="95250" marT="76200" marB="762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9F9F9"/>
                    </a:solidFill>
                  </a:tcPr>
                </a:tc>
                <a:extLst>
                  <a:ext uri="{0D108BD9-81ED-4DB2-BD59-A6C34878D82A}">
                    <a16:rowId xmlns:a16="http://schemas.microsoft.com/office/drawing/2014/main" xmlns="" val="695005979"/>
                  </a:ext>
                </a:extLst>
              </a:tr>
              <a:tr h="524744">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2400">
                          <a:effectLst/>
                        </a:rPr>
                        <a:t>Whitireia, Wellington Campus</a:t>
                      </a:r>
                    </a:p>
                  </a:txBody>
                  <a:tcPr marL="95250" marR="95250" marT="76200" marB="762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xmlns="" val="1211820493"/>
                  </a:ext>
                </a:extLst>
              </a:tr>
              <a:tr h="895152">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2400" dirty="0">
                          <a:effectLst/>
                        </a:rPr>
                        <a:t>Le Cordon Bleu</a:t>
                      </a:r>
                    </a:p>
                    <a:p>
                      <a:pPr marL="0" marR="0" lvl="0" indent="0" algn="l" defTabSz="914400" rtl="0" eaLnBrk="1" fontAlgn="t" latinLnBrk="0" hangingPunct="1">
                        <a:lnSpc>
                          <a:spcPct val="100000"/>
                        </a:lnSpc>
                        <a:spcBef>
                          <a:spcPts val="0"/>
                        </a:spcBef>
                        <a:spcAft>
                          <a:spcPts val="0"/>
                        </a:spcAft>
                        <a:buClrTx/>
                        <a:buSzTx/>
                        <a:buFontTx/>
                        <a:buNone/>
                        <a:tabLst/>
                        <a:defRPr/>
                      </a:pPr>
                      <a:endParaRPr lang="en-US" sz="2400" dirty="0">
                        <a:effectLst/>
                      </a:endParaRPr>
                    </a:p>
                  </a:txBody>
                  <a:tcPr marL="95250" marR="95250" marT="76200" marB="762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xmlns="" val="1712932720"/>
                  </a:ext>
                </a:extLst>
              </a:tr>
            </a:tbl>
          </a:graphicData>
        </a:graphic>
      </p:graphicFrame>
      <p:pic>
        <p:nvPicPr>
          <p:cNvPr id="5" name="Picture 4" descr="A view of a city on a train track with trees in the background&#10;&#10;Description automatically generated">
            <a:extLst>
              <a:ext uri="{FF2B5EF4-FFF2-40B4-BE49-F238E27FC236}">
                <a16:creationId xmlns:a16="http://schemas.microsoft.com/office/drawing/2014/main" xmlns="" id="{E5E7268A-019C-48BF-B61E-5F2DED7B18EC}"/>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738651" y="2201895"/>
            <a:ext cx="10044248" cy="4594985"/>
          </a:xfrm>
          <a:prstGeom prst="rect">
            <a:avLst/>
          </a:prstGeom>
        </p:spPr>
      </p:pic>
      <p:sp>
        <p:nvSpPr>
          <p:cNvPr id="6" name="TextBox 5">
            <a:extLst>
              <a:ext uri="{FF2B5EF4-FFF2-40B4-BE49-F238E27FC236}">
                <a16:creationId xmlns:a16="http://schemas.microsoft.com/office/drawing/2014/main" xmlns="" id="{56DD1E15-8401-47DA-B9DB-1731F516708C}"/>
              </a:ext>
            </a:extLst>
          </p:cNvPr>
          <p:cNvSpPr txBox="1"/>
          <p:nvPr/>
        </p:nvSpPr>
        <p:spPr>
          <a:xfrm>
            <a:off x="3400146" y="2536012"/>
            <a:ext cx="2967094" cy="841557"/>
          </a:xfrm>
          <a:prstGeom prst="rect">
            <a:avLst/>
          </a:prstGeom>
          <a:noFill/>
        </p:spPr>
        <p:txBody>
          <a:bodyPr wrap="square" rtlCol="0">
            <a:spAutoFit/>
          </a:bodyPr>
          <a:lstStyle/>
          <a:p>
            <a:r>
              <a:rPr lang="en-IN" sz="4800" b="1" dirty="0">
                <a:solidFill>
                  <a:schemeClr val="bg1"/>
                </a:solidFill>
                <a:latin typeface="+mj-lt"/>
              </a:rPr>
              <a:t>Wellington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8E6558DA-8420-4E1C-8263-82B7DFA79C5C}"/>
              </a:ext>
            </a:extLst>
          </p:cNvPr>
          <p:cNvSpPr>
            <a:spLocks noChangeArrowheads="1"/>
          </p:cNvSpPr>
          <p:nvPr/>
        </p:nvSpPr>
        <p:spPr bwMode="auto">
          <a:xfrm>
            <a:off x="2361183" y="1203280"/>
            <a:ext cx="10051324" cy="6463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altLang="en-US">
                <a:latin typeface="Arial" panose="020B0604020202020204" pitchFamily="34" charset="0"/>
              </a:rPr>
              <a:t/>
            </a:r>
            <a:br>
              <a:rPr lang="en-US" altLang="en-US">
                <a:latin typeface="Arial" panose="020B0604020202020204" pitchFamily="34" charset="0"/>
              </a:rPr>
            </a:br>
            <a:endParaRPr lang="en-US" altLang="en-US">
              <a:latin typeface="Arial" panose="020B0604020202020204" pitchFamily="34" charset="0"/>
            </a:endParaRPr>
          </a:p>
        </p:txBody>
      </p:sp>
      <p:sp>
        <p:nvSpPr>
          <p:cNvPr id="3" name="TextBox 2">
            <a:extLst>
              <a:ext uri="{FF2B5EF4-FFF2-40B4-BE49-F238E27FC236}">
                <a16:creationId xmlns:a16="http://schemas.microsoft.com/office/drawing/2014/main" xmlns="" id="{E92B9900-20EF-420B-9013-F1B4EBFAFCD3}"/>
              </a:ext>
            </a:extLst>
          </p:cNvPr>
          <p:cNvSpPr txBox="1"/>
          <p:nvPr/>
        </p:nvSpPr>
        <p:spPr>
          <a:xfrm>
            <a:off x="627704" y="5034185"/>
            <a:ext cx="12982150" cy="1938992"/>
          </a:xfrm>
          <a:prstGeom prst="rect">
            <a:avLst/>
          </a:prstGeom>
          <a:noFill/>
        </p:spPr>
        <p:txBody>
          <a:bodyPr wrap="square" rtlCol="0">
            <a:spAutoFit/>
          </a:bodyPr>
          <a:lstStyle/>
          <a:p>
            <a:r>
              <a:rPr lang="en-US" sz="2000" b="1" u="sng" dirty="0">
                <a:solidFill>
                  <a:srgbClr val="00339A"/>
                </a:solidFill>
                <a:latin typeface="Calibri"/>
                <a:cs typeface="Calibri"/>
              </a:rPr>
              <a:t>For Bachelors :</a:t>
            </a:r>
          </a:p>
          <a:p>
            <a:r>
              <a:rPr lang="en-US" sz="2000" dirty="0">
                <a:solidFill>
                  <a:srgbClr val="000000"/>
                </a:solidFill>
                <a:latin typeface="Calibri" panose="020F0502020204030204" pitchFamily="34" charset="0"/>
                <a:cs typeface="Calibri" panose="020F0502020204030204" pitchFamily="34" charset="0"/>
              </a:rPr>
              <a:t>Students who have completed 12th from IB /CBSE/ICSE board may request for an English Proficiency waiver</a:t>
            </a:r>
            <a:endParaRPr lang="en-IN" sz="2000" b="1" dirty="0">
              <a:solidFill>
                <a:srgbClr val="00339A"/>
              </a:solidFill>
              <a:latin typeface="Calibri"/>
              <a:cs typeface="Calibri"/>
            </a:endParaRPr>
          </a:p>
          <a:p>
            <a:endParaRPr lang="en-US" sz="2000" b="1" u="sng" dirty="0">
              <a:solidFill>
                <a:srgbClr val="00339A"/>
              </a:solidFill>
              <a:latin typeface="Calibri"/>
              <a:cs typeface="Calibri"/>
            </a:endParaRPr>
          </a:p>
          <a:p>
            <a:r>
              <a:rPr lang="en-US" sz="2000" b="1" u="sng" dirty="0">
                <a:solidFill>
                  <a:srgbClr val="00339A"/>
                </a:solidFill>
                <a:latin typeface="Calibri"/>
                <a:cs typeface="Calibri"/>
              </a:rPr>
              <a:t>For Masters:</a:t>
            </a:r>
            <a:endParaRPr lang="en-US" sz="2000" dirty="0">
              <a:latin typeface="Calibri" panose="020F0502020204030204" pitchFamily="34" charset="0"/>
              <a:cs typeface="Calibri" panose="020F0502020204030204" pitchFamily="34" charset="0"/>
            </a:endParaRPr>
          </a:p>
          <a:p>
            <a:r>
              <a:rPr lang="en-US" sz="2000" dirty="0">
                <a:latin typeface="Calibri" panose="020F0502020204030204" pitchFamily="34" charset="0"/>
                <a:cs typeface="Calibri" panose="020F0502020204030204" pitchFamily="34" charset="0"/>
              </a:rPr>
              <a:t>English Proficiency waiver is also possible for Masters programs, however it will be completely based on academic profile of the student and the decision is purely at the discretion of the university</a:t>
            </a:r>
            <a:r>
              <a:rPr lang="en-US" sz="2000" b="1" dirty="0">
                <a:latin typeface="Calibri"/>
                <a:cs typeface="Calibri"/>
              </a:rPr>
              <a:t>.</a:t>
            </a:r>
            <a:endParaRPr lang="en-IN" sz="2000" b="1" dirty="0">
              <a:latin typeface="Calibri"/>
              <a:cs typeface="Calibri"/>
            </a:endParaRPr>
          </a:p>
        </p:txBody>
      </p:sp>
      <p:sp>
        <p:nvSpPr>
          <p:cNvPr id="4" name="TextBox 3">
            <a:extLst>
              <a:ext uri="{FF2B5EF4-FFF2-40B4-BE49-F238E27FC236}">
                <a16:creationId xmlns:a16="http://schemas.microsoft.com/office/drawing/2014/main" xmlns="" id="{A9FAFE08-5A16-E240-9219-4CFEA06877F8}"/>
              </a:ext>
            </a:extLst>
          </p:cNvPr>
          <p:cNvSpPr txBox="1"/>
          <p:nvPr/>
        </p:nvSpPr>
        <p:spPr>
          <a:xfrm>
            <a:off x="368235" y="108207"/>
            <a:ext cx="784074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mj-lt"/>
                <a:ea typeface="Verdana" panose="020B0604030504040204" pitchFamily="34" charset="0"/>
                <a:cs typeface="Verdana" panose="020B0604030504040204" pitchFamily="34" charset="0"/>
              </a:rPr>
              <a:t>Universities accepting MOI</a:t>
            </a:r>
          </a:p>
        </p:txBody>
      </p:sp>
      <p:grpSp>
        <p:nvGrpSpPr>
          <p:cNvPr id="5" name="Group 4">
            <a:extLst>
              <a:ext uri="{FF2B5EF4-FFF2-40B4-BE49-F238E27FC236}">
                <a16:creationId xmlns:a16="http://schemas.microsoft.com/office/drawing/2014/main" xmlns="" id="{AE3FC21D-E733-4E29-4FBF-2F34570306DA}"/>
              </a:ext>
            </a:extLst>
          </p:cNvPr>
          <p:cNvGrpSpPr>
            <a:grpSpLocks/>
          </p:cNvGrpSpPr>
          <p:nvPr/>
        </p:nvGrpSpPr>
        <p:grpSpPr>
          <a:xfrm>
            <a:off x="2615260" y="903449"/>
            <a:ext cx="8798311" cy="3920269"/>
            <a:chOff x="1564137" y="1663647"/>
            <a:chExt cx="6037130" cy="3580400"/>
          </a:xfrm>
        </p:grpSpPr>
        <p:sp>
          <p:nvSpPr>
            <p:cNvPr id="6" name="Rectangle: Rounded Corners 6">
              <a:extLst>
                <a:ext uri="{FF2B5EF4-FFF2-40B4-BE49-F238E27FC236}">
                  <a16:creationId xmlns:a16="http://schemas.microsoft.com/office/drawing/2014/main" xmlns="" id="{F2D187B8-C556-AB87-97DF-C4F00C207FE6}"/>
                </a:ext>
              </a:extLst>
            </p:cNvPr>
            <p:cNvSpPr>
              <a:spLocks/>
            </p:cNvSpPr>
            <p:nvPr/>
          </p:nvSpPr>
          <p:spPr>
            <a:xfrm>
              <a:off x="4767199" y="1663647"/>
              <a:ext cx="2834068" cy="1065179"/>
            </a:xfrm>
            <a:prstGeom prst="roundRect">
              <a:avLst>
                <a:gd name="adj" fmla="val 9579"/>
              </a:avLst>
            </a:prstGeom>
            <a:solidFill>
              <a:sysClr val="window" lastClr="FFFFFF"/>
            </a:solidFill>
            <a:ln w="19050" cap="flat" cmpd="sng" algn="ctr">
              <a:solidFill>
                <a:srgbClr val="E8E8E8">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ndParaRPr>
            </a:p>
          </p:txBody>
        </p:sp>
        <p:grpSp>
          <p:nvGrpSpPr>
            <p:cNvPr id="7" name="Group 6">
              <a:extLst>
                <a:ext uri="{FF2B5EF4-FFF2-40B4-BE49-F238E27FC236}">
                  <a16:creationId xmlns:a16="http://schemas.microsoft.com/office/drawing/2014/main" xmlns="" id="{81153027-2D69-541E-34E9-417F003F7E5D}"/>
                </a:ext>
              </a:extLst>
            </p:cNvPr>
            <p:cNvGrpSpPr>
              <a:grpSpLocks/>
            </p:cNvGrpSpPr>
            <p:nvPr/>
          </p:nvGrpSpPr>
          <p:grpSpPr>
            <a:xfrm>
              <a:off x="1564137" y="2914489"/>
              <a:ext cx="4454916" cy="2279499"/>
              <a:chOff x="1644481" y="1649408"/>
              <a:chExt cx="4454916" cy="2279499"/>
            </a:xfrm>
          </p:grpSpPr>
          <p:sp>
            <p:nvSpPr>
              <p:cNvPr id="13" name="Rectangle: Rounded Corners 21">
                <a:extLst>
                  <a:ext uri="{FF2B5EF4-FFF2-40B4-BE49-F238E27FC236}">
                    <a16:creationId xmlns:a16="http://schemas.microsoft.com/office/drawing/2014/main" xmlns="" id="{28DCC000-0B4B-ADE3-8132-72DD603A68F6}"/>
                  </a:ext>
                </a:extLst>
              </p:cNvPr>
              <p:cNvSpPr>
                <a:spLocks/>
              </p:cNvSpPr>
              <p:nvPr/>
            </p:nvSpPr>
            <p:spPr>
              <a:xfrm>
                <a:off x="3226302" y="1649408"/>
                <a:ext cx="2873095" cy="1065179"/>
              </a:xfrm>
              <a:prstGeom prst="roundRect">
                <a:avLst>
                  <a:gd name="adj" fmla="val 9579"/>
                </a:avLst>
              </a:prstGeom>
              <a:solidFill>
                <a:sysClr val="window" lastClr="FFFFFF"/>
              </a:solidFill>
              <a:ln w="19050" cap="flat" cmpd="sng" algn="ctr">
                <a:solidFill>
                  <a:srgbClr val="E8E8E8">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ndParaRPr>
              </a:p>
            </p:txBody>
          </p:sp>
          <p:sp>
            <p:nvSpPr>
              <p:cNvPr id="14" name="Rectangle: Rounded Corners 22">
                <a:extLst>
                  <a:ext uri="{FF2B5EF4-FFF2-40B4-BE49-F238E27FC236}">
                    <a16:creationId xmlns:a16="http://schemas.microsoft.com/office/drawing/2014/main" xmlns="" id="{4517721C-4586-0C70-1F60-BF0558DE082F}"/>
                  </a:ext>
                </a:extLst>
              </p:cNvPr>
              <p:cNvSpPr>
                <a:spLocks/>
              </p:cNvSpPr>
              <p:nvPr/>
            </p:nvSpPr>
            <p:spPr>
              <a:xfrm>
                <a:off x="1644481" y="2863728"/>
                <a:ext cx="2824718" cy="1065179"/>
              </a:xfrm>
              <a:prstGeom prst="roundRect">
                <a:avLst>
                  <a:gd name="adj" fmla="val 9579"/>
                </a:avLst>
              </a:prstGeom>
              <a:solidFill>
                <a:sysClr val="window" lastClr="FFFFFF"/>
              </a:solidFill>
              <a:ln w="19050" cap="flat" cmpd="sng" algn="ctr">
                <a:solidFill>
                  <a:srgbClr val="E8E8E8">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ndParaRPr>
              </a:p>
            </p:txBody>
          </p:sp>
        </p:grpSp>
        <p:sp>
          <p:nvSpPr>
            <p:cNvPr id="8" name="Rectangle: Rounded Corners 8">
              <a:extLst>
                <a:ext uri="{FF2B5EF4-FFF2-40B4-BE49-F238E27FC236}">
                  <a16:creationId xmlns:a16="http://schemas.microsoft.com/office/drawing/2014/main" xmlns="" id="{C6B50127-D65B-C4EC-DD7E-25BE6D5B4DAD}"/>
                </a:ext>
              </a:extLst>
            </p:cNvPr>
            <p:cNvSpPr>
              <a:spLocks/>
            </p:cNvSpPr>
            <p:nvPr/>
          </p:nvSpPr>
          <p:spPr>
            <a:xfrm>
              <a:off x="4767199" y="4178868"/>
              <a:ext cx="2704399" cy="1065179"/>
            </a:xfrm>
            <a:prstGeom prst="roundRect">
              <a:avLst>
                <a:gd name="adj" fmla="val 9579"/>
              </a:avLst>
            </a:prstGeom>
            <a:solidFill>
              <a:sysClr val="window" lastClr="FFFFFF"/>
            </a:solidFill>
            <a:ln w="19050" cap="flat" cmpd="sng" algn="ctr">
              <a:solidFill>
                <a:srgbClr val="E8E8E8">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ndParaRPr>
            </a:p>
          </p:txBody>
        </p:sp>
        <p:pic>
          <p:nvPicPr>
            <p:cNvPr id="9" name="Picture 8" descr="Logo, company name&#10;&#10;Description automatically generated">
              <a:extLst>
                <a:ext uri="{FF2B5EF4-FFF2-40B4-BE49-F238E27FC236}">
                  <a16:creationId xmlns:a16="http://schemas.microsoft.com/office/drawing/2014/main" xmlns="" id="{B64F1273-5DD7-7DB5-2D21-8F800C3962B2}"/>
                </a:ext>
              </a:extLst>
            </p:cNvPr>
            <p:cNvPicPr>
              <a:picLocks noChangeAspect="1"/>
            </p:cNvPicPr>
            <p:nvPr/>
          </p:nvPicPr>
          <p:blipFill rotWithShape="1">
            <a:blip r:embed="rId2">
              <a:extLst>
                <a:ext uri="{28A0092B-C50C-407E-A947-70E740481C1C}">
                  <a14:useLocalDpi xmlns:a14="http://schemas.microsoft.com/office/drawing/2010/main" xmlns="" val="0"/>
                </a:ext>
              </a:extLst>
            </a:blip>
            <a:srcRect l="-1458" t="15221" r="1458" b="19127"/>
            <a:stretch/>
          </p:blipFill>
          <p:spPr>
            <a:xfrm>
              <a:off x="4940865" y="1853840"/>
              <a:ext cx="2511666" cy="686785"/>
            </a:xfrm>
            <a:prstGeom prst="rect">
              <a:avLst/>
            </a:prstGeom>
          </p:spPr>
        </p:pic>
        <p:pic>
          <p:nvPicPr>
            <p:cNvPr id="10" name="Picture 9" descr="Logo&#10;&#10;Description automatically generated with medium confidence">
              <a:extLst>
                <a:ext uri="{FF2B5EF4-FFF2-40B4-BE49-F238E27FC236}">
                  <a16:creationId xmlns:a16="http://schemas.microsoft.com/office/drawing/2014/main" xmlns="" id="{C7AC36BF-CC82-EDDD-DDB7-01081561451C}"/>
                </a:ext>
              </a:extLst>
            </p:cNvPr>
            <p:cNvPicPr>
              <a:picLocks noChangeAspect="1"/>
            </p:cNvPicPr>
            <p:nvPr/>
          </p:nvPicPr>
          <p:blipFill rotWithShape="1">
            <a:blip r:embed="rId3">
              <a:extLst>
                <a:ext uri="{28A0092B-C50C-407E-A947-70E740481C1C}">
                  <a14:useLocalDpi xmlns:a14="http://schemas.microsoft.com/office/drawing/2010/main" xmlns="" val="0"/>
                </a:ext>
              </a:extLst>
            </a:blip>
            <a:srcRect t="13738" b="16159"/>
            <a:stretch/>
          </p:blipFill>
          <p:spPr>
            <a:xfrm>
              <a:off x="3293228" y="3018094"/>
              <a:ext cx="2331581" cy="817263"/>
            </a:xfrm>
            <a:prstGeom prst="rect">
              <a:avLst/>
            </a:prstGeom>
          </p:spPr>
        </p:pic>
        <p:pic>
          <p:nvPicPr>
            <p:cNvPr id="11" name="Picture 10" descr="A picture containing text&#10;&#10;Description automatically generated">
              <a:extLst>
                <a:ext uri="{FF2B5EF4-FFF2-40B4-BE49-F238E27FC236}">
                  <a16:creationId xmlns:a16="http://schemas.microsoft.com/office/drawing/2014/main" xmlns="" id="{34112203-EF03-14AD-B86F-2358D5AC70B1}"/>
                </a:ext>
              </a:extLst>
            </p:cNvPr>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1711876" y="4326991"/>
              <a:ext cx="2482982" cy="627689"/>
            </a:xfrm>
            <a:prstGeom prst="rect">
              <a:avLst/>
            </a:prstGeom>
          </p:spPr>
        </p:pic>
        <p:pic>
          <p:nvPicPr>
            <p:cNvPr id="12" name="Picture 11" descr="A picture containing text, clipart&#10;&#10;Description automatically generated">
              <a:extLst>
                <a:ext uri="{FF2B5EF4-FFF2-40B4-BE49-F238E27FC236}">
                  <a16:creationId xmlns:a16="http://schemas.microsoft.com/office/drawing/2014/main" xmlns="" id="{B1C791D1-A20C-32BA-9ABA-9EF9DEFB5EED}"/>
                </a:ext>
              </a:extLst>
            </p:cNvPr>
            <p:cNvPicPr>
              <a:picLocks noChangeAspect="1"/>
            </p:cNvPicPr>
            <p:nvPr/>
          </p:nvPicPr>
          <p:blipFill rotWithShape="1">
            <a:blip r:embed="rId5" cstate="print">
              <a:extLst>
                <a:ext uri="{28A0092B-C50C-407E-A947-70E740481C1C}">
                  <a14:useLocalDpi xmlns:a14="http://schemas.microsoft.com/office/drawing/2010/main" xmlns="" val="0"/>
                </a:ext>
              </a:extLst>
            </a:blip>
            <a:srcRect b="22514"/>
            <a:stretch/>
          </p:blipFill>
          <p:spPr>
            <a:xfrm>
              <a:off x="5148982" y="4278445"/>
              <a:ext cx="1902237" cy="858220"/>
            </a:xfrm>
            <a:prstGeom prst="rect">
              <a:avLst/>
            </a:prstGeom>
          </p:spPr>
        </p:pic>
      </p:grpSp>
      <p:sp>
        <p:nvSpPr>
          <p:cNvPr id="15" name="Rectangle: Rounded Corners 5">
            <a:extLst>
              <a:ext uri="{FF2B5EF4-FFF2-40B4-BE49-F238E27FC236}">
                <a16:creationId xmlns:a16="http://schemas.microsoft.com/office/drawing/2014/main" xmlns="" id="{08AFE5C1-87BC-4207-49E8-2CB411114F22}"/>
              </a:ext>
            </a:extLst>
          </p:cNvPr>
          <p:cNvSpPr>
            <a:spLocks/>
          </p:cNvSpPr>
          <p:nvPr/>
        </p:nvSpPr>
        <p:spPr>
          <a:xfrm>
            <a:off x="2635881" y="909977"/>
            <a:ext cx="3931462" cy="1166291"/>
          </a:xfrm>
          <a:prstGeom prst="roundRect">
            <a:avLst>
              <a:gd name="adj" fmla="val 9579"/>
            </a:avLst>
          </a:prstGeom>
          <a:solidFill>
            <a:sysClr val="window" lastClr="FFFFFF"/>
          </a:solidFill>
          <a:ln w="19050" cap="flat" cmpd="sng" algn="ctr">
            <a:solidFill>
              <a:srgbClr val="E8E8E8">
                <a:lumMod val="50000"/>
              </a:srgbClr>
            </a:solidFill>
            <a:prstDash val="solid"/>
            <a:miter lim="800000"/>
          </a:ln>
          <a:effectLst/>
        </p:spPr>
        <p:txBody>
          <a:bodyPr rtlCol="0" anchor="ctr"/>
          <a:lstStyle/>
          <a:p>
            <a:pPr algn="ctr" defTabSz="763615">
              <a:defRPr/>
            </a:pPr>
            <a:endParaRPr lang="en-IN" sz="1503" kern="0">
              <a:solidFill>
                <a:prstClr val="white"/>
              </a:solidFill>
            </a:endParaRPr>
          </a:p>
        </p:txBody>
      </p:sp>
      <p:pic>
        <p:nvPicPr>
          <p:cNvPr id="16" name="Picture 2" descr="The refreshed logo is more legible and retains the logo's traditional elements. ">
            <a:extLst>
              <a:ext uri="{FF2B5EF4-FFF2-40B4-BE49-F238E27FC236}">
                <a16:creationId xmlns:a16="http://schemas.microsoft.com/office/drawing/2014/main" xmlns="" id="{CDC60BB0-D042-1AAD-85F6-B40E3CB7BBAD}"/>
              </a:ext>
            </a:extLst>
          </p:cNvPr>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2663513" y="944793"/>
            <a:ext cx="3876198" cy="1096657"/>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9342" y="121821"/>
            <a:ext cx="7908383" cy="584775"/>
          </a:xfrm>
          <a:prstGeom prst="rect">
            <a:avLst/>
          </a:prstGeom>
          <a:noFill/>
        </p:spPr>
        <p:txBody>
          <a:bodyPr wrap="none" rtlCol="0">
            <a:spAutoFit/>
          </a:bodyPr>
          <a:lstStyle/>
          <a:p>
            <a:r>
              <a:rPr lang="en-US" sz="3200" b="1" dirty="0">
                <a:latin typeface="Calibri" panose="020F0502020204030204" pitchFamily="34" charset="0"/>
                <a:cs typeface="Calibri" panose="020F0502020204030204" pitchFamily="34" charset="0"/>
              </a:rPr>
              <a:t>Universities</a:t>
            </a:r>
            <a:r>
              <a:rPr lang="en-US" sz="3200" b="1" dirty="0">
                <a:cs typeface="Calibri"/>
              </a:rPr>
              <a:t> accepting students with Backlogs</a:t>
            </a:r>
            <a:endParaRPr lang="en-IN" sz="3200" b="1" dirty="0">
              <a:latin typeface="Calibri"/>
              <a:cs typeface="Calibri"/>
            </a:endParaRPr>
          </a:p>
        </p:txBody>
      </p:sp>
      <p:sp>
        <p:nvSpPr>
          <p:cNvPr id="3" name="Rectangle 1">
            <a:extLst>
              <a:ext uri="{FF2B5EF4-FFF2-40B4-BE49-F238E27FC236}">
                <a16:creationId xmlns:a16="http://schemas.microsoft.com/office/drawing/2014/main" xmlns="" id="{8E6558DA-8420-4E1C-8263-82B7DFA79C5C}"/>
              </a:ext>
            </a:extLst>
          </p:cNvPr>
          <p:cNvSpPr>
            <a:spLocks noChangeArrowheads="1"/>
          </p:cNvSpPr>
          <p:nvPr/>
        </p:nvSpPr>
        <p:spPr bwMode="auto">
          <a:xfrm>
            <a:off x="2361183" y="1203280"/>
            <a:ext cx="10051324" cy="6463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altLang="en-US">
                <a:latin typeface="Arial" panose="020B0604020202020204" pitchFamily="34" charset="0"/>
              </a:rPr>
              <a:t/>
            </a:r>
            <a:br>
              <a:rPr lang="en-US" altLang="en-US">
                <a:latin typeface="Arial" panose="020B0604020202020204" pitchFamily="34" charset="0"/>
              </a:rPr>
            </a:br>
            <a:endParaRPr lang="en-US" altLang="en-US">
              <a:latin typeface="Arial" panose="020B0604020202020204" pitchFamily="34" charset="0"/>
            </a:endParaRPr>
          </a:p>
        </p:txBody>
      </p:sp>
      <p:graphicFrame>
        <p:nvGraphicFramePr>
          <p:cNvPr id="4" name="Table 16">
            <a:extLst>
              <a:ext uri="{FF2B5EF4-FFF2-40B4-BE49-F238E27FC236}">
                <a16:creationId xmlns:a16="http://schemas.microsoft.com/office/drawing/2014/main" xmlns="" id="{5EF6907B-DCEB-4F77-AEF6-6A3039621871}"/>
              </a:ext>
            </a:extLst>
          </p:cNvPr>
          <p:cNvGraphicFramePr>
            <a:graphicFrameLocks noGrp="1"/>
          </p:cNvGraphicFramePr>
          <p:nvPr>
            <p:extLst>
              <p:ext uri="{D42A27DB-BD31-4B8C-83A1-F6EECF244321}">
                <p14:modId xmlns:p14="http://schemas.microsoft.com/office/powerpoint/2010/main" xmlns="" val="65193686"/>
              </p:ext>
            </p:extLst>
          </p:nvPr>
        </p:nvGraphicFramePr>
        <p:xfrm>
          <a:off x="429342" y="948949"/>
          <a:ext cx="9428336" cy="4214066"/>
        </p:xfrm>
        <a:graphic>
          <a:graphicData uri="http://schemas.openxmlformats.org/drawingml/2006/table">
            <a:tbl>
              <a:tblPr firstRow="1" bandRow="1">
                <a:tableStyleId>{5C22544A-7EE6-4342-B048-85BDC9FD1C3A}</a:tableStyleId>
              </a:tblPr>
              <a:tblGrid>
                <a:gridCol w="5725357">
                  <a:extLst>
                    <a:ext uri="{9D8B030D-6E8A-4147-A177-3AD203B41FA5}">
                      <a16:colId xmlns:a16="http://schemas.microsoft.com/office/drawing/2014/main" xmlns="" val="3267915213"/>
                    </a:ext>
                  </a:extLst>
                </a:gridCol>
                <a:gridCol w="3702979">
                  <a:extLst>
                    <a:ext uri="{9D8B030D-6E8A-4147-A177-3AD203B41FA5}">
                      <a16:colId xmlns:a16="http://schemas.microsoft.com/office/drawing/2014/main" xmlns="" val="602414165"/>
                    </a:ext>
                  </a:extLst>
                </a:gridCol>
              </a:tblGrid>
              <a:tr h="443586">
                <a:tc>
                  <a:txBody>
                    <a:bodyPr/>
                    <a:lstStyle/>
                    <a:p>
                      <a:pPr algn="l"/>
                      <a:r>
                        <a:rPr lang="en-IN"/>
                        <a:t>Name of the University</a:t>
                      </a:r>
                    </a:p>
                  </a:txBody>
                  <a:tcPr/>
                </a:tc>
                <a:tc>
                  <a:txBody>
                    <a:bodyPr/>
                    <a:lstStyle/>
                    <a:p>
                      <a:pPr algn="l"/>
                      <a:r>
                        <a:rPr lang="en-IN"/>
                        <a:t>Backlogs</a:t>
                      </a:r>
                    </a:p>
                  </a:txBody>
                  <a:tcPr/>
                </a:tc>
                <a:extLst>
                  <a:ext uri="{0D108BD9-81ED-4DB2-BD59-A6C34878D82A}">
                    <a16:rowId xmlns:a16="http://schemas.microsoft.com/office/drawing/2014/main" xmlns="" val="2673462104"/>
                  </a:ext>
                </a:extLst>
              </a:tr>
              <a:tr h="443586">
                <a:tc>
                  <a:txBody>
                    <a:bodyPr/>
                    <a:lstStyle/>
                    <a:p>
                      <a:pPr algn="l"/>
                      <a:r>
                        <a:rPr lang="en-IN" dirty="0"/>
                        <a:t>University of Auckland</a:t>
                      </a:r>
                    </a:p>
                  </a:txBody>
                  <a:tcPr/>
                </a:tc>
                <a:tc>
                  <a:txBody>
                    <a:bodyPr/>
                    <a:lstStyle/>
                    <a:p>
                      <a:pPr algn="l"/>
                      <a:r>
                        <a:rPr lang="en-IN" dirty="0"/>
                        <a:t>Up to 25</a:t>
                      </a:r>
                    </a:p>
                  </a:txBody>
                  <a:tcPr/>
                </a:tc>
                <a:extLst>
                  <a:ext uri="{0D108BD9-81ED-4DB2-BD59-A6C34878D82A}">
                    <a16:rowId xmlns:a16="http://schemas.microsoft.com/office/drawing/2014/main" xmlns="" val="887044949"/>
                  </a:ext>
                </a:extLst>
              </a:tr>
              <a:tr h="776275">
                <a:tc>
                  <a:txBody>
                    <a:bodyPr/>
                    <a:lstStyle/>
                    <a:p>
                      <a:pPr algn="l"/>
                      <a:r>
                        <a:rPr lang="en-IN" dirty="0"/>
                        <a:t>University of Canterbury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t>Up to 25</a:t>
                      </a:r>
                    </a:p>
                    <a:p>
                      <a:pPr algn="l"/>
                      <a:endParaRPr lang="en-IN" dirty="0"/>
                    </a:p>
                  </a:txBody>
                  <a:tcPr/>
                </a:tc>
                <a:extLst>
                  <a:ext uri="{0D108BD9-81ED-4DB2-BD59-A6C34878D82A}">
                    <a16:rowId xmlns:a16="http://schemas.microsoft.com/office/drawing/2014/main" xmlns="" val="1284568082"/>
                  </a:ext>
                </a:extLst>
              </a:tr>
              <a:tr h="776275">
                <a:tc>
                  <a:txBody>
                    <a:bodyPr/>
                    <a:lstStyle/>
                    <a:p>
                      <a:pPr algn="l"/>
                      <a:r>
                        <a:rPr lang="en-US" dirty="0"/>
                        <a:t>Massey University</a:t>
                      </a:r>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t>Up to 10</a:t>
                      </a:r>
                    </a:p>
                    <a:p>
                      <a:pPr algn="l"/>
                      <a:endParaRPr lang="en-IN" dirty="0"/>
                    </a:p>
                  </a:txBody>
                  <a:tcPr/>
                </a:tc>
                <a:extLst>
                  <a:ext uri="{0D108BD9-81ED-4DB2-BD59-A6C34878D82A}">
                    <a16:rowId xmlns:a16="http://schemas.microsoft.com/office/drawing/2014/main" xmlns="" val="427603327"/>
                  </a:ext>
                </a:extLst>
              </a:tr>
              <a:tr h="443586">
                <a:tc>
                  <a:txBody>
                    <a:bodyPr/>
                    <a:lstStyle/>
                    <a:p>
                      <a:pPr algn="l"/>
                      <a:r>
                        <a:rPr lang="en-IN"/>
                        <a:t>University of Waikato</a:t>
                      </a:r>
                    </a:p>
                  </a:txBody>
                  <a:tcPr/>
                </a:tc>
                <a:tc>
                  <a:txBody>
                    <a:bodyPr/>
                    <a:lstStyle/>
                    <a:p>
                      <a:pPr algn="l"/>
                      <a:r>
                        <a:rPr lang="en-IN" dirty="0"/>
                        <a:t>Up to 25</a:t>
                      </a:r>
                    </a:p>
                  </a:txBody>
                  <a:tcPr/>
                </a:tc>
                <a:extLst>
                  <a:ext uri="{0D108BD9-81ED-4DB2-BD59-A6C34878D82A}">
                    <a16:rowId xmlns:a16="http://schemas.microsoft.com/office/drawing/2014/main" xmlns="" val="492174864"/>
                  </a:ext>
                </a:extLst>
              </a:tr>
              <a:tr h="443586">
                <a:tc>
                  <a:txBody>
                    <a:bodyPr/>
                    <a:lstStyle/>
                    <a:p>
                      <a:pPr algn="l"/>
                      <a:r>
                        <a:rPr lang="en-IN"/>
                        <a:t>Lincoln University</a:t>
                      </a:r>
                    </a:p>
                  </a:txBody>
                  <a:tcPr/>
                </a:tc>
                <a:tc>
                  <a:txBody>
                    <a:bodyPr/>
                    <a:lstStyle/>
                    <a:p>
                      <a:pPr algn="l"/>
                      <a:r>
                        <a:rPr lang="en-IN" dirty="0"/>
                        <a:t>Up to 10</a:t>
                      </a:r>
                    </a:p>
                  </a:txBody>
                  <a:tcPr/>
                </a:tc>
                <a:extLst>
                  <a:ext uri="{0D108BD9-81ED-4DB2-BD59-A6C34878D82A}">
                    <a16:rowId xmlns:a16="http://schemas.microsoft.com/office/drawing/2014/main" xmlns="" val="3570867570"/>
                  </a:ext>
                </a:extLst>
              </a:tr>
              <a:tr h="443586">
                <a:tc>
                  <a:txBody>
                    <a:bodyPr/>
                    <a:lstStyle/>
                    <a:p>
                      <a:pPr algn="l"/>
                      <a:r>
                        <a:rPr lang="en-IN" dirty="0"/>
                        <a:t>Auckland University of Technology</a:t>
                      </a:r>
                    </a:p>
                  </a:txBody>
                  <a:tcPr/>
                </a:tc>
                <a:tc>
                  <a:txBody>
                    <a:bodyPr/>
                    <a:lstStyle/>
                    <a:p>
                      <a:pPr algn="l"/>
                      <a:r>
                        <a:rPr lang="en-IN" dirty="0"/>
                        <a:t>Up to 20</a:t>
                      </a:r>
                    </a:p>
                  </a:txBody>
                  <a:tcPr/>
                </a:tc>
                <a:extLst>
                  <a:ext uri="{0D108BD9-81ED-4DB2-BD59-A6C34878D82A}">
                    <a16:rowId xmlns:a16="http://schemas.microsoft.com/office/drawing/2014/main" xmlns="" val="206682249"/>
                  </a:ext>
                </a:extLst>
              </a:tr>
              <a:tr h="443586">
                <a:tc>
                  <a:txBody>
                    <a:bodyPr/>
                    <a:lstStyle/>
                    <a:p>
                      <a:pPr algn="l"/>
                      <a:r>
                        <a:rPr lang="en-IN" dirty="0"/>
                        <a:t>Victoria University of Wellington</a:t>
                      </a:r>
                    </a:p>
                  </a:txBody>
                  <a:tcPr/>
                </a:tc>
                <a:tc>
                  <a:txBody>
                    <a:bodyPr/>
                    <a:lstStyle/>
                    <a:p>
                      <a:pPr algn="l"/>
                      <a:r>
                        <a:rPr lang="en-IN" dirty="0"/>
                        <a:t>Up to 5</a:t>
                      </a:r>
                    </a:p>
                  </a:txBody>
                  <a:tcPr/>
                </a:tc>
                <a:extLst>
                  <a:ext uri="{0D108BD9-81ED-4DB2-BD59-A6C34878D82A}">
                    <a16:rowId xmlns:a16="http://schemas.microsoft.com/office/drawing/2014/main" xmlns="" val="547335601"/>
                  </a:ext>
                </a:extLst>
              </a:tr>
            </a:tbl>
          </a:graphicData>
        </a:graphic>
      </p:graphicFrame>
      <p:pic>
        <p:nvPicPr>
          <p:cNvPr id="5" name="Picture 4" descr="A picture containing person, woman, sitting, holding&#10;&#10;Description automatically generated">
            <a:extLst>
              <a:ext uri="{FF2B5EF4-FFF2-40B4-BE49-F238E27FC236}">
                <a16:creationId xmlns:a16="http://schemas.microsoft.com/office/drawing/2014/main" xmlns="" id="{98037038-8F76-43A2-9EF2-82A22F3A21D4}"/>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0376029" y="224929"/>
            <a:ext cx="2990004" cy="2860996"/>
          </a:xfrm>
          <a:prstGeom prst="rect">
            <a:avLst/>
          </a:prstGeom>
        </p:spPr>
      </p:pic>
      <p:sp>
        <p:nvSpPr>
          <p:cNvPr id="6" name="Rectangle 5">
            <a:extLst>
              <a:ext uri="{FF2B5EF4-FFF2-40B4-BE49-F238E27FC236}">
                <a16:creationId xmlns:a16="http://schemas.microsoft.com/office/drawing/2014/main" xmlns="" id="{12A88BF8-414F-4476-9C55-206C3CBAD76D}"/>
              </a:ext>
            </a:extLst>
          </p:cNvPr>
          <p:cNvSpPr/>
          <p:nvPr/>
        </p:nvSpPr>
        <p:spPr>
          <a:xfrm>
            <a:off x="368160" y="5465254"/>
            <a:ext cx="13059054" cy="1345497"/>
          </a:xfrm>
          <a:prstGeom prst="rect">
            <a:avLst/>
          </a:prstGeom>
        </p:spPr>
        <p:txBody>
          <a:bodyPr wrap="square">
            <a:spAutoFit/>
          </a:bodyPr>
          <a:lstStyle/>
          <a:p>
            <a:pPr>
              <a:lnSpc>
                <a:spcPts val="3403"/>
              </a:lnSpc>
            </a:pPr>
            <a:r>
              <a:rPr lang="en-US" sz="1600" i="1" dirty="0"/>
              <a:t>Backlogs are generally not a problem in the ITPs in New Zealand, but the overall profile of the student should be good. A good profile means a qualification completed within the standard period with an overall percentage of 60% to 75% in the previous qualification for Bachelors and Masters and likewise 55%  to 60% for Undergraduate and Graduate diplomas.</a:t>
            </a:r>
            <a:endParaRPr lang="en-CA" sz="1600" i="1" dirty="0">
              <a:solidFill>
                <a:srgbClr val="000000"/>
              </a:solidFill>
              <a:cs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5BCE6529-7533-FB0F-2257-2DA5B70DB017}"/>
              </a:ext>
            </a:extLst>
          </p:cNvPr>
          <p:cNvSpPr txBox="1"/>
          <p:nvPr/>
        </p:nvSpPr>
        <p:spPr>
          <a:xfrm>
            <a:off x="400670" y="89601"/>
            <a:ext cx="5093317" cy="584775"/>
          </a:xfrm>
          <a:prstGeom prst="rect">
            <a:avLst/>
          </a:prstGeom>
          <a:noFill/>
        </p:spPr>
        <p:txBody>
          <a:bodyPr wrap="none" rtlCol="0">
            <a:spAutoFit/>
          </a:bodyPr>
          <a:lstStyle/>
          <a:p>
            <a:r>
              <a:rPr lang="en-US" sz="3200" b="1" dirty="0">
                <a:latin typeface="Calibri"/>
                <a:cs typeface="Calibri"/>
              </a:rPr>
              <a:t>Salient Features </a:t>
            </a:r>
            <a:r>
              <a:rPr lang="en-US" sz="3200" b="1" dirty="0" smtClean="0">
                <a:latin typeface="Calibri"/>
                <a:cs typeface="Calibri"/>
              </a:rPr>
              <a:t>Universities</a:t>
            </a:r>
            <a:endParaRPr lang="en-IN" sz="3200" b="1" dirty="0">
              <a:latin typeface="Calibri"/>
              <a:cs typeface="Calibri"/>
            </a:endParaRPr>
          </a:p>
        </p:txBody>
      </p:sp>
      <p:sp>
        <p:nvSpPr>
          <p:cNvPr id="3" name="Rectangle 2">
            <a:extLst>
              <a:ext uri="{FF2B5EF4-FFF2-40B4-BE49-F238E27FC236}">
                <a16:creationId xmlns:a16="http://schemas.microsoft.com/office/drawing/2014/main" xmlns="" id="{3D5014E1-75F5-8D43-AFC0-8E6FB6DF333C}"/>
              </a:ext>
            </a:extLst>
          </p:cNvPr>
          <p:cNvSpPr/>
          <p:nvPr/>
        </p:nvSpPr>
        <p:spPr>
          <a:xfrm>
            <a:off x="758802" y="808287"/>
            <a:ext cx="3612476" cy="461665"/>
          </a:xfrm>
          <a:prstGeom prst="rect">
            <a:avLst/>
          </a:prstGeom>
        </p:spPr>
        <p:txBody>
          <a:bodyPr wrap="square">
            <a:spAutoFit/>
          </a:bodyPr>
          <a:lstStyle/>
          <a:p>
            <a:r>
              <a:rPr lang="en-IN" sz="2400" b="1" u="sng" dirty="0">
                <a:latin typeface="Calibri" panose="020F0502020204030204" pitchFamily="34" charset="0"/>
                <a:cs typeface="Calibri" panose="020F0502020204030204" pitchFamily="34" charset="0"/>
              </a:rPr>
              <a:t>University of Auckland</a:t>
            </a:r>
          </a:p>
        </p:txBody>
      </p:sp>
      <p:sp>
        <p:nvSpPr>
          <p:cNvPr id="4" name="Rectangle 3">
            <a:extLst>
              <a:ext uri="{FF2B5EF4-FFF2-40B4-BE49-F238E27FC236}">
                <a16:creationId xmlns:a16="http://schemas.microsoft.com/office/drawing/2014/main" xmlns="" id="{C9434640-4002-8C4B-1E0C-14B2D0194E43}"/>
              </a:ext>
            </a:extLst>
          </p:cNvPr>
          <p:cNvSpPr/>
          <p:nvPr/>
        </p:nvSpPr>
        <p:spPr>
          <a:xfrm>
            <a:off x="758802" y="2660916"/>
            <a:ext cx="6260353" cy="3788858"/>
          </a:xfrm>
          <a:prstGeom prst="rect">
            <a:avLst/>
          </a:prstGeom>
        </p:spPr>
        <p:txBody>
          <a:bodyPr wrap="square">
            <a:spAutoFit/>
          </a:bodyPr>
          <a:lstStyle/>
          <a:p>
            <a:pPr marL="171450" indent="-171450">
              <a:lnSpc>
                <a:spcPct val="150000"/>
              </a:lnSpc>
              <a:buFont typeface="Arial" panose="020B0604020202020204" pitchFamily="34" charset="0"/>
              <a:buChar char="•"/>
            </a:pPr>
            <a:r>
              <a:rPr lang="en-IN" dirty="0">
                <a:latin typeface="Calibri" panose="020F0502020204030204" pitchFamily="34" charset="0"/>
                <a:cs typeface="Calibri" panose="020F0502020204030204" pitchFamily="34" charset="0"/>
              </a:rPr>
              <a:t>Bachelor of Commerce</a:t>
            </a:r>
          </a:p>
          <a:p>
            <a:pPr marL="171450" indent="-171450">
              <a:lnSpc>
                <a:spcPct val="150000"/>
              </a:lnSpc>
              <a:buFont typeface="Arial" panose="020B0604020202020204" pitchFamily="34" charset="0"/>
              <a:buChar char="•"/>
            </a:pPr>
            <a:r>
              <a:rPr lang="en-IN" dirty="0">
                <a:latin typeface="Calibri" panose="020F0502020204030204" pitchFamily="34" charset="0"/>
                <a:cs typeface="Calibri" panose="020F0502020204030204" pitchFamily="34" charset="0"/>
              </a:rPr>
              <a:t>Bachelor of Science</a:t>
            </a:r>
          </a:p>
          <a:p>
            <a:pPr marL="171450" indent="-171450">
              <a:lnSpc>
                <a:spcPct val="150000"/>
              </a:lnSpc>
              <a:buFont typeface="Arial" panose="020B0604020202020204" pitchFamily="34" charset="0"/>
              <a:buChar char="•"/>
            </a:pPr>
            <a:r>
              <a:rPr lang="en-IN" dirty="0">
                <a:latin typeface="Calibri" panose="020F0502020204030204" pitchFamily="34" charset="0"/>
                <a:cs typeface="Calibri" panose="020F0502020204030204" pitchFamily="34" charset="0"/>
              </a:rPr>
              <a:t>Bachelor of Engineering with Honours</a:t>
            </a:r>
          </a:p>
          <a:p>
            <a:pPr marL="171450" indent="-171450">
              <a:lnSpc>
                <a:spcPct val="150000"/>
              </a:lnSpc>
              <a:buFont typeface="Arial" panose="020B0604020202020204" pitchFamily="34" charset="0"/>
              <a:buChar char="•"/>
            </a:pPr>
            <a:r>
              <a:rPr lang="en-IN" dirty="0">
                <a:latin typeface="Calibri" panose="020F0502020204030204" pitchFamily="34" charset="0"/>
                <a:cs typeface="Calibri" panose="020F0502020204030204" pitchFamily="34" charset="0"/>
              </a:rPr>
              <a:t>Graduate Diploma in Commerce</a:t>
            </a:r>
          </a:p>
          <a:p>
            <a:pPr marL="171450" indent="-171450">
              <a:lnSpc>
                <a:spcPct val="150000"/>
              </a:lnSpc>
              <a:buFont typeface="Arial" panose="020B0604020202020204" pitchFamily="34" charset="0"/>
              <a:buChar char="•"/>
            </a:pPr>
            <a:r>
              <a:rPr lang="en-IN" dirty="0">
                <a:latin typeface="Calibri" panose="020F0502020204030204" pitchFamily="34" charset="0"/>
                <a:cs typeface="Calibri" panose="020F0502020204030204" pitchFamily="34" charset="0"/>
              </a:rPr>
              <a:t>Post Graduate Diploma in Environmental studies</a:t>
            </a:r>
          </a:p>
          <a:p>
            <a:pPr marL="171450" indent="-171450">
              <a:lnSpc>
                <a:spcPct val="150000"/>
              </a:lnSpc>
              <a:buFont typeface="Arial" panose="020B0604020202020204" pitchFamily="34" charset="0"/>
              <a:buChar char="•"/>
            </a:pPr>
            <a:r>
              <a:rPr lang="en-IN" dirty="0">
                <a:latin typeface="Calibri" panose="020F0502020204030204" pitchFamily="34" charset="0"/>
                <a:cs typeface="Calibri" panose="020F0502020204030204" pitchFamily="34" charset="0"/>
              </a:rPr>
              <a:t>Master of Applied Finance</a:t>
            </a:r>
          </a:p>
          <a:p>
            <a:pPr marL="171450" indent="-171450">
              <a:lnSpc>
                <a:spcPct val="150000"/>
              </a:lnSpc>
              <a:buFont typeface="Arial" panose="020B0604020202020204" pitchFamily="34" charset="0"/>
              <a:buChar char="•"/>
            </a:pPr>
            <a:r>
              <a:rPr lang="en-IN" dirty="0">
                <a:latin typeface="Calibri" panose="020F0502020204030204" pitchFamily="34" charset="0"/>
                <a:cs typeface="Calibri" panose="020F0502020204030204" pitchFamily="34" charset="0"/>
              </a:rPr>
              <a:t>Master of Business Analysis</a:t>
            </a:r>
          </a:p>
          <a:p>
            <a:pPr marL="171450" indent="-171450">
              <a:lnSpc>
                <a:spcPct val="150000"/>
              </a:lnSpc>
              <a:buFont typeface="Arial" panose="020B0604020202020204" pitchFamily="34" charset="0"/>
              <a:buChar char="•"/>
            </a:pPr>
            <a:r>
              <a:rPr lang="en-IN" dirty="0">
                <a:latin typeface="Calibri" panose="020F0502020204030204" pitchFamily="34" charset="0"/>
                <a:cs typeface="Calibri" panose="020F0502020204030204" pitchFamily="34" charset="0"/>
              </a:rPr>
              <a:t>Master of Science (</a:t>
            </a:r>
            <a:r>
              <a:rPr lang="en-IN" dirty="0" err="1">
                <a:latin typeface="Calibri" panose="020F0502020204030204" pitchFamily="34" charset="0"/>
                <a:cs typeface="Calibri" panose="020F0502020204030204" pitchFamily="34" charset="0"/>
              </a:rPr>
              <a:t>Fintec</a:t>
            </a:r>
            <a:r>
              <a:rPr lang="en-IN" dirty="0">
                <a:latin typeface="Calibri" panose="020F0502020204030204" pitchFamily="34" charset="0"/>
                <a:cs typeface="Calibri" panose="020F0502020204030204" pitchFamily="34" charset="0"/>
              </a:rPr>
              <a:t>)	</a:t>
            </a:r>
          </a:p>
          <a:p>
            <a:pPr marL="171450" indent="-171450">
              <a:lnSpc>
                <a:spcPct val="150000"/>
              </a:lnSpc>
              <a:buFont typeface="Arial" panose="020B0604020202020204" pitchFamily="34" charset="0"/>
              <a:buChar char="•"/>
            </a:pPr>
            <a:r>
              <a:rPr lang="en-IN" dirty="0">
                <a:latin typeface="Calibri" panose="020F0502020204030204" pitchFamily="34" charset="0"/>
                <a:cs typeface="Calibri" panose="020F0502020204030204" pitchFamily="34" charset="0"/>
              </a:rPr>
              <a:t>Master of Business Administration</a:t>
            </a:r>
          </a:p>
        </p:txBody>
      </p:sp>
      <p:sp>
        <p:nvSpPr>
          <p:cNvPr id="5" name="Rectangle 4">
            <a:extLst>
              <a:ext uri="{FF2B5EF4-FFF2-40B4-BE49-F238E27FC236}">
                <a16:creationId xmlns:a16="http://schemas.microsoft.com/office/drawing/2014/main" xmlns="" id="{879A91E6-B22C-3F48-6341-2B54957B51A3}"/>
              </a:ext>
            </a:extLst>
          </p:cNvPr>
          <p:cNvSpPr/>
          <p:nvPr/>
        </p:nvSpPr>
        <p:spPr>
          <a:xfrm>
            <a:off x="758802" y="1219197"/>
            <a:ext cx="2495936" cy="369332"/>
          </a:xfrm>
          <a:prstGeom prst="rect">
            <a:avLst/>
          </a:prstGeom>
        </p:spPr>
        <p:txBody>
          <a:bodyPr wrap="square">
            <a:spAutoFit/>
          </a:bodyPr>
          <a:lstStyle/>
          <a:p>
            <a:r>
              <a:rPr lang="en-IN" dirty="0">
                <a:latin typeface="Calibri" panose="020F0502020204030204" pitchFamily="34" charset="0"/>
                <a:cs typeface="Calibri" panose="020F0502020204030204" pitchFamily="34" charset="0"/>
              </a:rPr>
              <a:t>QS World Ranking 65</a:t>
            </a:r>
            <a:endParaRPr lang="en-IN" dirty="0"/>
          </a:p>
        </p:txBody>
      </p:sp>
      <p:sp>
        <p:nvSpPr>
          <p:cNvPr id="6" name="Rectangle 5">
            <a:extLst>
              <a:ext uri="{FF2B5EF4-FFF2-40B4-BE49-F238E27FC236}">
                <a16:creationId xmlns:a16="http://schemas.microsoft.com/office/drawing/2014/main" xmlns="" id="{6D71C782-76BD-AD8F-4188-80EDD4C448C6}"/>
              </a:ext>
            </a:extLst>
          </p:cNvPr>
          <p:cNvSpPr/>
          <p:nvPr/>
        </p:nvSpPr>
        <p:spPr>
          <a:xfrm>
            <a:off x="758802" y="1588529"/>
            <a:ext cx="8184476" cy="1200329"/>
          </a:xfrm>
          <a:prstGeom prst="rect">
            <a:avLst/>
          </a:prstGeom>
        </p:spPr>
        <p:txBody>
          <a:bodyPr wrap="square">
            <a:spAutoFit/>
          </a:bodyPr>
          <a:lstStyle/>
          <a:p>
            <a:r>
              <a:rPr lang="en-US" dirty="0">
                <a:latin typeface="Calibri" panose="020F0502020204030204" pitchFamily="34" charset="0"/>
                <a:cs typeface="Calibri" panose="020F0502020204030204" pitchFamily="34" charset="0"/>
              </a:rPr>
              <a:t>University of Auckland is a public research university based in Auckland, New Zealand. The City Campus, in the Auckland CBD, has the bulk of the students and faculties. There are eight faculties, including a law school, as well as three associated research institutes</a:t>
            </a:r>
            <a:endParaRPr lang="en-IN" dirty="0">
              <a:latin typeface="Calibri" panose="020F0502020204030204" pitchFamily="34" charset="0"/>
              <a:cs typeface="Calibri" panose="020F0502020204030204" pitchFamily="34"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8D20D0E4-F1A3-4FE4-B6E7-D6227A817563}"/>
              </a:ext>
            </a:extLst>
          </p:cNvPr>
          <p:cNvSpPr txBox="1"/>
          <p:nvPr/>
        </p:nvSpPr>
        <p:spPr>
          <a:xfrm>
            <a:off x="400670" y="89601"/>
            <a:ext cx="5093317" cy="584775"/>
          </a:xfrm>
          <a:prstGeom prst="rect">
            <a:avLst/>
          </a:prstGeom>
          <a:noFill/>
        </p:spPr>
        <p:txBody>
          <a:bodyPr wrap="none" rtlCol="0">
            <a:spAutoFit/>
          </a:bodyPr>
          <a:lstStyle/>
          <a:p>
            <a:r>
              <a:rPr lang="en-US" sz="3200" b="1" dirty="0">
                <a:latin typeface="Calibri"/>
                <a:cs typeface="Calibri"/>
              </a:rPr>
              <a:t>Salient Features </a:t>
            </a:r>
            <a:r>
              <a:rPr lang="en-US" sz="3200" b="1" dirty="0" smtClean="0">
                <a:latin typeface="Calibri"/>
                <a:cs typeface="Calibri"/>
              </a:rPr>
              <a:t>Universities</a:t>
            </a:r>
            <a:endParaRPr lang="en-IN" sz="3200" b="1" dirty="0">
              <a:latin typeface="Calibri"/>
              <a:cs typeface="Calibri"/>
            </a:endParaRPr>
          </a:p>
        </p:txBody>
      </p:sp>
      <p:sp>
        <p:nvSpPr>
          <p:cNvPr id="3" name="Rectangle 2">
            <a:extLst>
              <a:ext uri="{FF2B5EF4-FFF2-40B4-BE49-F238E27FC236}">
                <a16:creationId xmlns:a16="http://schemas.microsoft.com/office/drawing/2014/main" xmlns="" id="{99695E39-7226-4D9E-94E5-50720A790BD8}"/>
              </a:ext>
            </a:extLst>
          </p:cNvPr>
          <p:cNvSpPr/>
          <p:nvPr/>
        </p:nvSpPr>
        <p:spPr>
          <a:xfrm>
            <a:off x="758802" y="808287"/>
            <a:ext cx="3612476" cy="461665"/>
          </a:xfrm>
          <a:prstGeom prst="rect">
            <a:avLst/>
          </a:prstGeom>
        </p:spPr>
        <p:txBody>
          <a:bodyPr wrap="square">
            <a:spAutoFit/>
          </a:bodyPr>
          <a:lstStyle/>
          <a:p>
            <a:r>
              <a:rPr lang="en-IN" sz="2400" b="1" u="sng" dirty="0">
                <a:latin typeface="Calibri" panose="020F0502020204030204" pitchFamily="34" charset="0"/>
                <a:cs typeface="Calibri" panose="020F0502020204030204" pitchFamily="34" charset="0"/>
              </a:rPr>
              <a:t>University of Otago</a:t>
            </a:r>
          </a:p>
        </p:txBody>
      </p:sp>
      <p:sp>
        <p:nvSpPr>
          <p:cNvPr id="4" name="Rectangle 3">
            <a:extLst>
              <a:ext uri="{FF2B5EF4-FFF2-40B4-BE49-F238E27FC236}">
                <a16:creationId xmlns:a16="http://schemas.microsoft.com/office/drawing/2014/main" xmlns="" id="{AEF53D44-E7DA-6E14-8C42-B09432ED5BE0}"/>
              </a:ext>
            </a:extLst>
          </p:cNvPr>
          <p:cNvSpPr/>
          <p:nvPr/>
        </p:nvSpPr>
        <p:spPr>
          <a:xfrm>
            <a:off x="758802" y="2660916"/>
            <a:ext cx="6260353" cy="4204356"/>
          </a:xfrm>
          <a:prstGeom prst="rect">
            <a:avLst/>
          </a:prstGeom>
        </p:spPr>
        <p:txBody>
          <a:bodyPr wrap="square">
            <a:spAutoFit/>
          </a:bodyPr>
          <a:lstStyle/>
          <a:p>
            <a:pPr marL="171450" indent="-171450">
              <a:lnSpc>
                <a:spcPct val="150000"/>
              </a:lnSpc>
              <a:buFont typeface="Arial" panose="020B0604020202020204" pitchFamily="34" charset="0"/>
              <a:buChar char="•"/>
            </a:pPr>
            <a:endParaRPr lang="en-IN" dirty="0">
              <a:latin typeface="Calibri" panose="020F0502020204030204" pitchFamily="34" charset="0"/>
              <a:cs typeface="Calibri" panose="020F0502020204030204" pitchFamily="34" charset="0"/>
            </a:endParaRPr>
          </a:p>
          <a:p>
            <a:pPr marL="171450" indent="-171450">
              <a:lnSpc>
                <a:spcPct val="150000"/>
              </a:lnSpc>
              <a:buFont typeface="Arial" panose="020B0604020202020204" pitchFamily="34" charset="0"/>
              <a:buChar char="•"/>
            </a:pPr>
            <a:r>
              <a:rPr lang="en-IN" dirty="0">
                <a:latin typeface="Calibri" panose="020F0502020204030204" pitchFamily="34" charset="0"/>
                <a:cs typeface="Calibri" panose="020F0502020204030204" pitchFamily="34" charset="0"/>
              </a:rPr>
              <a:t>Bachelor of Commerce</a:t>
            </a:r>
          </a:p>
          <a:p>
            <a:pPr marL="171450" indent="-171450">
              <a:lnSpc>
                <a:spcPct val="150000"/>
              </a:lnSpc>
              <a:buFont typeface="Arial" panose="020B0604020202020204" pitchFamily="34" charset="0"/>
              <a:buChar char="•"/>
            </a:pPr>
            <a:r>
              <a:rPr lang="en-IN" dirty="0">
                <a:latin typeface="Calibri" panose="020F0502020204030204" pitchFamily="34" charset="0"/>
                <a:cs typeface="Calibri" panose="020F0502020204030204" pitchFamily="34" charset="0"/>
              </a:rPr>
              <a:t>Bachelor of Pharmaceutical Science</a:t>
            </a:r>
          </a:p>
          <a:p>
            <a:pPr marL="171450" indent="-171450">
              <a:lnSpc>
                <a:spcPct val="150000"/>
              </a:lnSpc>
              <a:buFont typeface="Arial" panose="020B0604020202020204" pitchFamily="34" charset="0"/>
              <a:buChar char="•"/>
            </a:pPr>
            <a:r>
              <a:rPr lang="en-IN" dirty="0">
                <a:latin typeface="Calibri" panose="020F0502020204030204" pitchFamily="34" charset="0"/>
                <a:cs typeface="Calibri" panose="020F0502020204030204" pitchFamily="34" charset="0"/>
              </a:rPr>
              <a:t>Bachelor of Dental Surgery</a:t>
            </a:r>
          </a:p>
          <a:p>
            <a:pPr marL="171450" indent="-171450">
              <a:lnSpc>
                <a:spcPct val="150000"/>
              </a:lnSpc>
              <a:buFont typeface="Arial" panose="020B0604020202020204" pitchFamily="34" charset="0"/>
              <a:buChar char="•"/>
            </a:pPr>
            <a:r>
              <a:rPr lang="en-US" dirty="0">
                <a:latin typeface="Calibri" panose="020F0502020204030204" pitchFamily="34" charset="0"/>
                <a:cs typeface="Calibri" panose="020F0502020204030204" pitchFamily="34" charset="0"/>
              </a:rPr>
              <a:t>Postgraduate Diploma in Health Management </a:t>
            </a:r>
          </a:p>
          <a:p>
            <a:pPr marL="171450" indent="-171450">
              <a:lnSpc>
                <a:spcPct val="150000"/>
              </a:lnSpc>
              <a:buFont typeface="Arial" panose="020B0604020202020204" pitchFamily="34" charset="0"/>
              <a:buChar char="•"/>
            </a:pPr>
            <a:r>
              <a:rPr lang="it-IT" dirty="0">
                <a:latin typeface="Calibri" panose="020F0502020204030204" pitchFamily="34" charset="0"/>
                <a:cs typeface="Calibri" panose="020F0502020204030204" pitchFamily="34" charset="0"/>
              </a:rPr>
              <a:t>Postgraduate Diploma in Clinical Dentistry</a:t>
            </a:r>
          </a:p>
          <a:p>
            <a:pPr marL="171450" indent="-171450">
              <a:lnSpc>
                <a:spcPct val="150000"/>
              </a:lnSpc>
              <a:buFont typeface="Arial" panose="020B0604020202020204" pitchFamily="34" charset="0"/>
              <a:buChar char="•"/>
            </a:pPr>
            <a:r>
              <a:rPr lang="en-US" dirty="0">
                <a:latin typeface="Calibri" panose="020F0502020204030204" pitchFamily="34" charset="0"/>
                <a:cs typeface="Calibri" panose="020F0502020204030204" pitchFamily="34" charset="0"/>
              </a:rPr>
              <a:t>Master of Medical Laboratory Science</a:t>
            </a:r>
          </a:p>
          <a:p>
            <a:pPr marL="171450" indent="-171450">
              <a:lnSpc>
                <a:spcPct val="150000"/>
              </a:lnSpc>
              <a:buFont typeface="Arial" panose="020B0604020202020204" pitchFamily="34" charset="0"/>
              <a:buChar char="•"/>
            </a:pPr>
            <a:r>
              <a:rPr lang="en-IN" dirty="0">
                <a:latin typeface="Calibri" panose="020F0502020204030204" pitchFamily="34" charset="0"/>
                <a:cs typeface="Calibri" panose="020F0502020204030204" pitchFamily="34" charset="0"/>
              </a:rPr>
              <a:t>Master of Applied Management</a:t>
            </a:r>
          </a:p>
          <a:p>
            <a:pPr marL="171450" indent="-171450">
              <a:lnSpc>
                <a:spcPct val="150000"/>
              </a:lnSpc>
              <a:buFont typeface="Arial" panose="020B0604020202020204" pitchFamily="34" charset="0"/>
              <a:buChar char="•"/>
            </a:pPr>
            <a:r>
              <a:rPr lang="en-IN" dirty="0">
                <a:latin typeface="Calibri" panose="020F0502020204030204" pitchFamily="34" charset="0"/>
                <a:cs typeface="Calibri" panose="020F0502020204030204" pitchFamily="34" charset="0"/>
              </a:rPr>
              <a:t>Master of Dental Technology	</a:t>
            </a:r>
          </a:p>
          <a:p>
            <a:pPr marL="171450" indent="-171450">
              <a:lnSpc>
                <a:spcPct val="150000"/>
              </a:lnSpc>
              <a:buFont typeface="Arial" panose="020B0604020202020204" pitchFamily="34" charset="0"/>
              <a:buChar char="•"/>
            </a:pPr>
            <a:r>
              <a:rPr lang="en-IN" dirty="0">
                <a:latin typeface="Calibri" panose="020F0502020204030204" pitchFamily="34" charset="0"/>
                <a:cs typeface="Calibri" panose="020F0502020204030204" pitchFamily="34" charset="0"/>
              </a:rPr>
              <a:t>Master of Business Administration</a:t>
            </a:r>
          </a:p>
        </p:txBody>
      </p:sp>
      <p:sp>
        <p:nvSpPr>
          <p:cNvPr id="5" name="Rectangle 4">
            <a:extLst>
              <a:ext uri="{FF2B5EF4-FFF2-40B4-BE49-F238E27FC236}">
                <a16:creationId xmlns:a16="http://schemas.microsoft.com/office/drawing/2014/main" xmlns="" id="{F3C9EF3E-49C9-11B7-A0B7-2351E6C65779}"/>
              </a:ext>
            </a:extLst>
          </p:cNvPr>
          <p:cNvSpPr/>
          <p:nvPr/>
        </p:nvSpPr>
        <p:spPr>
          <a:xfrm>
            <a:off x="758802" y="1219197"/>
            <a:ext cx="2495936" cy="369332"/>
          </a:xfrm>
          <a:prstGeom prst="rect">
            <a:avLst/>
          </a:prstGeom>
        </p:spPr>
        <p:txBody>
          <a:bodyPr wrap="square">
            <a:spAutoFit/>
          </a:bodyPr>
          <a:lstStyle/>
          <a:p>
            <a:r>
              <a:rPr lang="en-IN" dirty="0">
                <a:latin typeface="Calibri" panose="020F0502020204030204" pitchFamily="34" charset="0"/>
                <a:cs typeface="Calibri" panose="020F0502020204030204" pitchFamily="34" charset="0"/>
              </a:rPr>
              <a:t>QS World Ranking 214</a:t>
            </a:r>
            <a:endParaRPr lang="en-IN" dirty="0"/>
          </a:p>
        </p:txBody>
      </p:sp>
      <p:sp>
        <p:nvSpPr>
          <p:cNvPr id="6" name="Rectangle 5">
            <a:extLst>
              <a:ext uri="{FF2B5EF4-FFF2-40B4-BE49-F238E27FC236}">
                <a16:creationId xmlns:a16="http://schemas.microsoft.com/office/drawing/2014/main" xmlns="" id="{808679E2-68DB-18B3-D62C-28036F3F923F}"/>
              </a:ext>
            </a:extLst>
          </p:cNvPr>
          <p:cNvSpPr/>
          <p:nvPr/>
        </p:nvSpPr>
        <p:spPr>
          <a:xfrm>
            <a:off x="758802" y="1588529"/>
            <a:ext cx="8184476" cy="1200329"/>
          </a:xfrm>
          <a:prstGeom prst="rect">
            <a:avLst/>
          </a:prstGeom>
        </p:spPr>
        <p:txBody>
          <a:bodyPr wrap="square">
            <a:spAutoFit/>
          </a:bodyPr>
          <a:lstStyle/>
          <a:p>
            <a:r>
              <a:rPr lang="en-US" b="0" i="0" dirty="0">
                <a:solidFill>
                  <a:srgbClr val="001D35"/>
                </a:solidFill>
                <a:effectLst/>
                <a:latin typeface="Google Sans"/>
              </a:rPr>
              <a:t>The University of Otago in Dunedin, New Zealand, stands out for its blend of academic excellence, vibrant student life, and beautiful campus environment. It's known for being New Zealand's first university and a leader in education and research, particularly in the health sciences. </a:t>
            </a:r>
            <a:endParaRPr lang="en-IN" dirty="0">
              <a:latin typeface="Calibri" panose="020F0502020204030204" pitchFamily="34" charset="0"/>
              <a:cs typeface="Calibri" panose="020F0502020204030204" pitchFamily="34"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C151D736-C1FA-4A8C-AE6D-D83758E7BD74}"/>
              </a:ext>
            </a:extLst>
          </p:cNvPr>
          <p:cNvSpPr/>
          <p:nvPr/>
        </p:nvSpPr>
        <p:spPr>
          <a:xfrm>
            <a:off x="400670" y="877898"/>
            <a:ext cx="5719718" cy="461665"/>
          </a:xfrm>
          <a:prstGeom prst="rect">
            <a:avLst/>
          </a:prstGeom>
        </p:spPr>
        <p:txBody>
          <a:bodyPr wrap="square">
            <a:spAutoFit/>
          </a:bodyPr>
          <a:lstStyle/>
          <a:p>
            <a:r>
              <a:rPr lang="en-IN" sz="2400" b="1" u="sng" dirty="0">
                <a:latin typeface="Calibri" panose="020F0502020204030204" pitchFamily="34" charset="0"/>
                <a:cs typeface="Calibri" panose="020F0502020204030204" pitchFamily="34" charset="0"/>
              </a:rPr>
              <a:t>Victoria</a:t>
            </a:r>
            <a:r>
              <a:rPr lang="en-IN" b="1" u="sng" dirty="0">
                <a:latin typeface="Calibri" panose="020F0502020204030204" pitchFamily="34" charset="0"/>
                <a:cs typeface="Calibri" panose="020F0502020204030204" pitchFamily="34" charset="0"/>
              </a:rPr>
              <a:t> </a:t>
            </a:r>
            <a:r>
              <a:rPr lang="en-IN" sz="2400" b="1" u="sng" dirty="0">
                <a:latin typeface="Calibri" panose="020F0502020204030204" pitchFamily="34" charset="0"/>
                <a:cs typeface="Calibri" panose="020F0502020204030204" pitchFamily="34" charset="0"/>
              </a:rPr>
              <a:t>University</a:t>
            </a:r>
            <a:r>
              <a:rPr lang="en-IN" b="1" u="sng" dirty="0">
                <a:latin typeface="Calibri" panose="020F0502020204030204" pitchFamily="34" charset="0"/>
                <a:cs typeface="Calibri" panose="020F0502020204030204" pitchFamily="34" charset="0"/>
              </a:rPr>
              <a:t> </a:t>
            </a:r>
            <a:r>
              <a:rPr lang="en-IN" sz="2400" b="1" u="sng" dirty="0">
                <a:latin typeface="Calibri" panose="020F0502020204030204" pitchFamily="34" charset="0"/>
                <a:cs typeface="Calibri" panose="020F0502020204030204" pitchFamily="34" charset="0"/>
              </a:rPr>
              <a:t>of</a:t>
            </a:r>
            <a:r>
              <a:rPr lang="en-IN" b="1" u="sng" dirty="0">
                <a:latin typeface="Calibri" panose="020F0502020204030204" pitchFamily="34" charset="0"/>
                <a:cs typeface="Calibri" panose="020F0502020204030204" pitchFamily="34" charset="0"/>
              </a:rPr>
              <a:t> </a:t>
            </a:r>
            <a:r>
              <a:rPr lang="en-IN" sz="2400" b="1" u="sng" dirty="0">
                <a:latin typeface="Calibri" panose="020F0502020204030204" pitchFamily="34" charset="0"/>
                <a:cs typeface="Calibri" panose="020F0502020204030204" pitchFamily="34" charset="0"/>
              </a:rPr>
              <a:t>Wellington</a:t>
            </a:r>
          </a:p>
        </p:txBody>
      </p:sp>
      <p:sp>
        <p:nvSpPr>
          <p:cNvPr id="3" name="Rectangle 2">
            <a:extLst>
              <a:ext uri="{FF2B5EF4-FFF2-40B4-BE49-F238E27FC236}">
                <a16:creationId xmlns:a16="http://schemas.microsoft.com/office/drawing/2014/main" xmlns="" id="{F8F61BD4-3B0D-4A96-8C29-13ECCDC76565}"/>
              </a:ext>
            </a:extLst>
          </p:cNvPr>
          <p:cNvSpPr/>
          <p:nvPr/>
        </p:nvSpPr>
        <p:spPr>
          <a:xfrm>
            <a:off x="400670" y="2662897"/>
            <a:ext cx="8740099" cy="4619854"/>
          </a:xfrm>
          <a:prstGeom prst="rect">
            <a:avLst/>
          </a:prstGeom>
        </p:spPr>
        <p:txBody>
          <a:bodyPr wrap="square">
            <a:spAutoFit/>
          </a:bodyPr>
          <a:lstStyle/>
          <a:p>
            <a:pPr marL="171450" indent="-171450">
              <a:lnSpc>
                <a:spcPct val="150000"/>
              </a:lnSpc>
              <a:buFont typeface="Arial" panose="020B0604020202020204" pitchFamily="34" charset="0"/>
              <a:buChar char="•"/>
            </a:pPr>
            <a:r>
              <a:rPr lang="en-IN" dirty="0">
                <a:latin typeface="Calibri" panose="020F0502020204030204" pitchFamily="34" charset="0"/>
                <a:cs typeface="Calibri" panose="020F0502020204030204" pitchFamily="34" charset="0"/>
              </a:rPr>
              <a:t>Bachelor of Commerce</a:t>
            </a:r>
          </a:p>
          <a:p>
            <a:pPr marL="171450" indent="-171450">
              <a:lnSpc>
                <a:spcPct val="150000"/>
              </a:lnSpc>
              <a:buFont typeface="Arial" panose="020B0604020202020204" pitchFamily="34" charset="0"/>
              <a:buChar char="•"/>
            </a:pPr>
            <a:r>
              <a:rPr lang="en-IN" dirty="0">
                <a:latin typeface="Calibri" panose="020F0502020204030204" pitchFamily="34" charset="0"/>
                <a:cs typeface="Calibri" panose="020F0502020204030204" pitchFamily="34" charset="0"/>
              </a:rPr>
              <a:t>Bachelor of Science</a:t>
            </a:r>
          </a:p>
          <a:p>
            <a:pPr marL="171450" indent="-171450">
              <a:lnSpc>
                <a:spcPct val="150000"/>
              </a:lnSpc>
              <a:buFont typeface="Arial" panose="020B0604020202020204" pitchFamily="34" charset="0"/>
              <a:buChar char="•"/>
            </a:pPr>
            <a:r>
              <a:rPr lang="en-IN" dirty="0">
                <a:latin typeface="Calibri" panose="020F0502020204030204" pitchFamily="34" charset="0"/>
                <a:cs typeface="Calibri" panose="020F0502020204030204" pitchFamily="34" charset="0"/>
              </a:rPr>
              <a:t>Bachelor of Engineering with Honours</a:t>
            </a:r>
          </a:p>
          <a:p>
            <a:pPr marL="171450" indent="-171450">
              <a:lnSpc>
                <a:spcPct val="150000"/>
              </a:lnSpc>
              <a:buFont typeface="Arial" panose="020B0604020202020204" pitchFamily="34" charset="0"/>
              <a:buChar char="•"/>
            </a:pPr>
            <a:r>
              <a:rPr lang="en-IN" dirty="0">
                <a:latin typeface="Calibri" panose="020F0502020204030204" pitchFamily="34" charset="0"/>
                <a:cs typeface="Calibri" panose="020F0502020204030204" pitchFamily="34" charset="0"/>
              </a:rPr>
              <a:t>Graduate Diploma in Commerce</a:t>
            </a:r>
          </a:p>
          <a:p>
            <a:pPr marL="171450" indent="-171450">
              <a:lnSpc>
                <a:spcPct val="150000"/>
              </a:lnSpc>
              <a:buFont typeface="Arial" panose="020B0604020202020204" pitchFamily="34" charset="0"/>
              <a:buChar char="•"/>
            </a:pPr>
            <a:r>
              <a:rPr lang="en-IN" dirty="0">
                <a:latin typeface="Calibri" panose="020F0502020204030204" pitchFamily="34" charset="0"/>
                <a:cs typeface="Calibri" panose="020F0502020204030204" pitchFamily="34" charset="0"/>
              </a:rPr>
              <a:t>Graduate Diploma in  Design Environment</a:t>
            </a:r>
          </a:p>
          <a:p>
            <a:pPr marL="171450" indent="-171450">
              <a:lnSpc>
                <a:spcPct val="150000"/>
              </a:lnSpc>
              <a:buFont typeface="Arial" panose="020B0604020202020204" pitchFamily="34" charset="0"/>
              <a:buChar char="•"/>
            </a:pPr>
            <a:r>
              <a:rPr lang="en-IN" dirty="0">
                <a:latin typeface="Calibri" panose="020F0502020204030204" pitchFamily="34" charset="0"/>
                <a:cs typeface="Calibri" panose="020F0502020204030204" pitchFamily="34" charset="0"/>
              </a:rPr>
              <a:t>Post Graduate Diploma in Architecture History and theory</a:t>
            </a:r>
          </a:p>
          <a:p>
            <a:pPr marL="171450" indent="-171450">
              <a:lnSpc>
                <a:spcPct val="150000"/>
              </a:lnSpc>
              <a:buFont typeface="Arial" panose="020B0604020202020204" pitchFamily="34" charset="0"/>
              <a:buChar char="•"/>
            </a:pPr>
            <a:r>
              <a:rPr lang="en-IN" dirty="0">
                <a:latin typeface="Calibri" panose="020F0502020204030204" pitchFamily="34" charset="0"/>
                <a:cs typeface="Calibri" panose="020F0502020204030204" pitchFamily="34" charset="0"/>
              </a:rPr>
              <a:t>Post Graduate Diploma in Environmental studies</a:t>
            </a:r>
          </a:p>
          <a:p>
            <a:pPr marL="171450" indent="-171450">
              <a:lnSpc>
                <a:spcPct val="150000"/>
              </a:lnSpc>
              <a:buFont typeface="Arial" panose="020B0604020202020204" pitchFamily="34" charset="0"/>
              <a:buChar char="•"/>
            </a:pPr>
            <a:r>
              <a:rPr lang="en-IN" dirty="0">
                <a:latin typeface="Calibri" panose="020F0502020204030204" pitchFamily="34" charset="0"/>
                <a:cs typeface="Calibri" panose="020F0502020204030204" pitchFamily="34" charset="0"/>
              </a:rPr>
              <a:t>Master of Applied Finance</a:t>
            </a:r>
          </a:p>
          <a:p>
            <a:pPr marL="171450" indent="-171450">
              <a:lnSpc>
                <a:spcPct val="150000"/>
              </a:lnSpc>
              <a:buFont typeface="Arial" panose="020B0604020202020204" pitchFamily="34" charset="0"/>
              <a:buChar char="•"/>
            </a:pPr>
            <a:r>
              <a:rPr lang="en-IN" dirty="0">
                <a:latin typeface="Calibri" panose="020F0502020204030204" pitchFamily="34" charset="0"/>
                <a:cs typeface="Calibri" panose="020F0502020204030204" pitchFamily="34" charset="0"/>
              </a:rPr>
              <a:t>Master of Global Marketing</a:t>
            </a:r>
          </a:p>
          <a:p>
            <a:pPr marL="171450" indent="-171450">
              <a:lnSpc>
                <a:spcPct val="150000"/>
              </a:lnSpc>
              <a:buFont typeface="Arial" panose="020B0604020202020204" pitchFamily="34" charset="0"/>
              <a:buChar char="•"/>
            </a:pPr>
            <a:r>
              <a:rPr lang="en-IN" dirty="0">
                <a:latin typeface="Calibri" panose="020F0502020204030204" pitchFamily="34" charset="0"/>
                <a:cs typeface="Calibri" panose="020F0502020204030204" pitchFamily="34" charset="0"/>
              </a:rPr>
              <a:t>Master of Architecture </a:t>
            </a:r>
          </a:p>
          <a:p>
            <a:pPr marL="171450" indent="-171450">
              <a:lnSpc>
                <a:spcPct val="150000"/>
              </a:lnSpc>
              <a:buFont typeface="Arial" panose="020B0604020202020204" pitchFamily="34" charset="0"/>
              <a:buChar char="•"/>
            </a:pPr>
            <a:r>
              <a:rPr lang="en-IN" dirty="0">
                <a:latin typeface="Calibri" panose="020F0502020204030204" pitchFamily="34" charset="0"/>
                <a:cs typeface="Calibri" panose="020F0502020204030204" pitchFamily="34" charset="0"/>
              </a:rPr>
              <a:t>Master of Business Administration</a:t>
            </a:r>
          </a:p>
        </p:txBody>
      </p:sp>
      <p:pic>
        <p:nvPicPr>
          <p:cNvPr id="4" name="Picture 3" descr="A house with a city in the background&#10;&#10;Description automatically generated">
            <a:extLst>
              <a:ext uri="{FF2B5EF4-FFF2-40B4-BE49-F238E27FC236}">
                <a16:creationId xmlns:a16="http://schemas.microsoft.com/office/drawing/2014/main" xmlns="" id="{CDF088E5-F4FD-4F72-BABB-67D0C68F2CAA}"/>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9592569" y="17221"/>
            <a:ext cx="4202806" cy="3240360"/>
          </a:xfrm>
          <a:prstGeom prst="rect">
            <a:avLst/>
          </a:prstGeom>
        </p:spPr>
      </p:pic>
      <p:sp>
        <p:nvSpPr>
          <p:cNvPr id="5" name="Rectangle 4">
            <a:extLst>
              <a:ext uri="{FF2B5EF4-FFF2-40B4-BE49-F238E27FC236}">
                <a16:creationId xmlns:a16="http://schemas.microsoft.com/office/drawing/2014/main" xmlns="" id="{ACB89EBE-DE61-4EF9-B7F3-81F088685FFC}"/>
              </a:ext>
            </a:extLst>
          </p:cNvPr>
          <p:cNvSpPr/>
          <p:nvPr/>
        </p:nvSpPr>
        <p:spPr>
          <a:xfrm>
            <a:off x="400670" y="1358419"/>
            <a:ext cx="3950727" cy="369332"/>
          </a:xfrm>
          <a:prstGeom prst="rect">
            <a:avLst/>
          </a:prstGeom>
        </p:spPr>
        <p:txBody>
          <a:bodyPr wrap="square">
            <a:spAutoFit/>
          </a:bodyPr>
          <a:lstStyle/>
          <a:p>
            <a:r>
              <a:rPr lang="en-IN" dirty="0">
                <a:latin typeface="Calibri" panose="020F0502020204030204" pitchFamily="34" charset="0"/>
                <a:cs typeface="Calibri" panose="020F0502020204030204" pitchFamily="34" charset="0"/>
              </a:rPr>
              <a:t>QS World Ranking 244</a:t>
            </a:r>
            <a:endParaRPr lang="en-IN" dirty="0"/>
          </a:p>
        </p:txBody>
      </p:sp>
      <p:sp>
        <p:nvSpPr>
          <p:cNvPr id="6" name="Rectangle 5">
            <a:extLst>
              <a:ext uri="{FF2B5EF4-FFF2-40B4-BE49-F238E27FC236}">
                <a16:creationId xmlns:a16="http://schemas.microsoft.com/office/drawing/2014/main" xmlns="" id="{9DB625EA-C7A3-47BC-BFD1-555FA1E78E01}"/>
              </a:ext>
            </a:extLst>
          </p:cNvPr>
          <p:cNvSpPr/>
          <p:nvPr/>
        </p:nvSpPr>
        <p:spPr>
          <a:xfrm>
            <a:off x="400670" y="1801724"/>
            <a:ext cx="9542324" cy="646331"/>
          </a:xfrm>
          <a:prstGeom prst="rect">
            <a:avLst/>
          </a:prstGeom>
        </p:spPr>
        <p:txBody>
          <a:bodyPr wrap="square">
            <a:spAutoFit/>
          </a:bodyPr>
          <a:lstStyle/>
          <a:p>
            <a:r>
              <a:rPr lang="en-US" dirty="0">
                <a:latin typeface="Calibri" panose="020F0502020204030204" pitchFamily="34" charset="0"/>
                <a:cs typeface="Calibri" panose="020F0502020204030204" pitchFamily="34" charset="0"/>
              </a:rPr>
              <a:t>Victoria University of Wellington is one of New Zealand’s oldest and most prestigious tertiary institutions with a proud tradition of academic excellence.</a:t>
            </a:r>
            <a:endParaRPr lang="en-IN" dirty="0">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xmlns="" id="{4A9FE31B-DEBB-2495-E9B7-A0BF79BEF9EC}"/>
              </a:ext>
            </a:extLst>
          </p:cNvPr>
          <p:cNvSpPr txBox="1"/>
          <p:nvPr/>
        </p:nvSpPr>
        <p:spPr>
          <a:xfrm>
            <a:off x="400670" y="89601"/>
            <a:ext cx="5000343" cy="584775"/>
          </a:xfrm>
          <a:prstGeom prst="rect">
            <a:avLst/>
          </a:prstGeom>
          <a:noFill/>
        </p:spPr>
        <p:txBody>
          <a:bodyPr wrap="none" rtlCol="0">
            <a:spAutoFit/>
          </a:bodyPr>
          <a:lstStyle/>
          <a:p>
            <a:r>
              <a:rPr lang="en-US" sz="3200" b="1" dirty="0">
                <a:latin typeface="Calibri"/>
                <a:cs typeface="Calibri"/>
              </a:rPr>
              <a:t>Salient Features </a:t>
            </a:r>
            <a:r>
              <a:rPr lang="en-US" sz="3200" b="1" dirty="0" smtClean="0">
                <a:latin typeface="Calibri"/>
                <a:cs typeface="Calibri"/>
              </a:rPr>
              <a:t>Universities</a:t>
            </a:r>
            <a:endParaRPr lang="en-IN" sz="3200" b="1" dirty="0">
              <a:latin typeface="Calibri"/>
              <a:cs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35087" y="1289925"/>
            <a:ext cx="4909934" cy="429092"/>
          </a:xfrm>
          <a:prstGeom prst="rect">
            <a:avLst/>
          </a:prstGeom>
          <a:noFill/>
        </p:spPr>
        <p:txBody>
          <a:bodyPr vert="horz" wrap="none" lIns="0" tIns="0" rIns="0" bIns="0" rtlCol="0">
            <a:spAutoFit/>
          </a:bodyPr>
          <a:lstStyle/>
          <a:p>
            <a:pPr>
              <a:lnSpc>
                <a:spcPts val="3251"/>
              </a:lnSpc>
            </a:pPr>
            <a:r>
              <a:rPr lang="en-CA" sz="3300" b="1" dirty="0">
                <a:latin typeface="Calibri" panose="020F0502020204030204" pitchFamily="34" charset="0"/>
                <a:cs typeface="Calibri" panose="020F0502020204030204" pitchFamily="34" charset="0"/>
              </a:rPr>
              <a:t>Why Study in New Zealand?</a:t>
            </a:r>
          </a:p>
        </p:txBody>
      </p:sp>
      <p:sp>
        <p:nvSpPr>
          <p:cNvPr id="3" name="TextBox 3"/>
          <p:cNvSpPr txBox="1"/>
          <p:nvPr/>
        </p:nvSpPr>
        <p:spPr>
          <a:xfrm>
            <a:off x="615745" y="1679383"/>
            <a:ext cx="8147064" cy="6855723"/>
          </a:xfrm>
          <a:prstGeom prst="rect">
            <a:avLst/>
          </a:prstGeom>
          <a:noFill/>
        </p:spPr>
        <p:txBody>
          <a:bodyPr vert="horz" wrap="square" lIns="0" tIns="0" rIns="0" bIns="0" rtlCol="0">
            <a:spAutoFit/>
          </a:bodyPr>
          <a:lstStyle/>
          <a:p>
            <a:pPr marL="538490" indent="-538490" algn="just">
              <a:lnSpc>
                <a:spcPct val="150000"/>
              </a:lnSpc>
              <a:buFont typeface="Arial" panose="020B0604020202020204" pitchFamily="34" charset="0"/>
              <a:buChar char="•"/>
            </a:pPr>
            <a:r>
              <a:rPr lang="en-CA" sz="3300" dirty="0">
                <a:solidFill>
                  <a:srgbClr val="000000"/>
                </a:solidFill>
                <a:latin typeface="Calibri" panose="020F0502020204030204" pitchFamily="34" charset="0"/>
                <a:cs typeface="Calibri" panose="020F0502020204030204" pitchFamily="34" charset="0"/>
              </a:rPr>
              <a:t>British based education system</a:t>
            </a:r>
          </a:p>
          <a:p>
            <a:pPr marL="538490" indent="-538490" algn="just">
              <a:lnSpc>
                <a:spcPct val="150000"/>
              </a:lnSpc>
              <a:buFont typeface="Arial" panose="020B0604020202020204" pitchFamily="34" charset="0"/>
              <a:buChar char="•"/>
            </a:pPr>
            <a:r>
              <a:rPr lang="en-CA" sz="3300" dirty="0">
                <a:solidFill>
                  <a:srgbClr val="000000"/>
                </a:solidFill>
                <a:latin typeface="Calibri" panose="020F0502020204030204" pitchFamily="34" charset="0"/>
                <a:cs typeface="Calibri" panose="020F0502020204030204" pitchFamily="34" charset="0"/>
              </a:rPr>
              <a:t>International reputation as a provider of quality  education</a:t>
            </a:r>
          </a:p>
          <a:p>
            <a:pPr marL="538490" indent="-538490" algn="just">
              <a:lnSpc>
                <a:spcPct val="150000"/>
              </a:lnSpc>
              <a:buFont typeface="Arial" panose="020B0604020202020204" pitchFamily="34" charset="0"/>
              <a:buChar char="•"/>
            </a:pPr>
            <a:r>
              <a:rPr lang="en-CA" sz="3300" dirty="0">
                <a:solidFill>
                  <a:srgbClr val="000000"/>
                </a:solidFill>
                <a:latin typeface="Calibri" panose="020F0502020204030204" pitchFamily="34" charset="0"/>
                <a:cs typeface="Calibri" panose="020F0502020204030204" pitchFamily="34" charset="0"/>
              </a:rPr>
              <a:t>Lenient admission requirements</a:t>
            </a:r>
          </a:p>
          <a:p>
            <a:pPr marL="538490" indent="-538490" algn="just">
              <a:lnSpc>
                <a:spcPct val="150000"/>
              </a:lnSpc>
              <a:buFont typeface="Arial" panose="020B0604020202020204" pitchFamily="34" charset="0"/>
              <a:buChar char="•"/>
            </a:pPr>
            <a:r>
              <a:rPr lang="en-CA" sz="3300" dirty="0">
                <a:solidFill>
                  <a:srgbClr val="000000"/>
                </a:solidFill>
                <a:latin typeface="Calibri" panose="020F0502020204030204" pitchFamily="34" charset="0"/>
                <a:cs typeface="Calibri" panose="020F0502020204030204" pitchFamily="34" charset="0"/>
              </a:rPr>
              <a:t>15 years of education is acceptable</a:t>
            </a:r>
          </a:p>
          <a:p>
            <a:pPr marL="538490" indent="-538490" algn="just">
              <a:lnSpc>
                <a:spcPct val="150000"/>
              </a:lnSpc>
              <a:buFont typeface="Arial" panose="020B0604020202020204" pitchFamily="34" charset="0"/>
              <a:buChar char="•"/>
            </a:pPr>
            <a:r>
              <a:rPr lang="en-CA" sz="3300" dirty="0">
                <a:solidFill>
                  <a:srgbClr val="000000"/>
                </a:solidFill>
                <a:latin typeface="Calibri" panose="020F0502020204030204" pitchFamily="34" charset="0"/>
                <a:cs typeface="Calibri" panose="020F0502020204030204" pitchFamily="34" charset="0"/>
              </a:rPr>
              <a:t>Warm and welcoming environment.</a:t>
            </a:r>
          </a:p>
          <a:p>
            <a:pPr marL="538490" indent="-538490" algn="just">
              <a:lnSpc>
                <a:spcPct val="150000"/>
              </a:lnSpc>
              <a:buFont typeface="Arial" panose="020B0604020202020204" pitchFamily="34" charset="0"/>
              <a:buChar char="•"/>
            </a:pPr>
            <a:r>
              <a:rPr lang="en-CA" sz="3300" dirty="0">
                <a:solidFill>
                  <a:schemeClr val="bg2">
                    <a:lumMod val="10000"/>
                  </a:schemeClr>
                </a:solidFill>
                <a:latin typeface="Calibri" panose="020F0502020204030204" pitchFamily="34" charset="0"/>
                <a:cs typeface="Calibri" panose="020F0502020204030204" pitchFamily="34" charset="0"/>
              </a:rPr>
              <a:t>Up to 3</a:t>
            </a:r>
            <a:r>
              <a:rPr lang="en-CA" sz="3300" dirty="0">
                <a:solidFill>
                  <a:srgbClr val="0000FF"/>
                </a:solidFill>
                <a:latin typeface="Calibri" panose="020F0502020204030204" pitchFamily="34" charset="0"/>
                <a:cs typeface="Calibri" panose="020F0502020204030204" pitchFamily="34" charset="0"/>
              </a:rPr>
              <a:t> </a:t>
            </a:r>
            <a:r>
              <a:rPr lang="en-CA" sz="3300" dirty="0">
                <a:solidFill>
                  <a:schemeClr val="bg2">
                    <a:lumMod val="10000"/>
                  </a:schemeClr>
                </a:solidFill>
                <a:latin typeface="Calibri" panose="020F0502020204030204" pitchFamily="34" charset="0"/>
                <a:cs typeface="Calibri" panose="020F0502020204030204" pitchFamily="34" charset="0"/>
              </a:rPr>
              <a:t>years Open Post-study Work Visa.</a:t>
            </a:r>
          </a:p>
          <a:p>
            <a:pPr marL="538490" indent="-538490" algn="just">
              <a:lnSpc>
                <a:spcPct val="150000"/>
              </a:lnSpc>
              <a:buFont typeface="Arial" panose="020B0604020202020204" pitchFamily="34" charset="0"/>
              <a:buChar char="•"/>
            </a:pPr>
            <a:r>
              <a:rPr lang="en-CA" sz="3300" dirty="0">
                <a:solidFill>
                  <a:schemeClr val="bg2">
                    <a:lumMod val="10000"/>
                  </a:schemeClr>
                </a:solidFill>
                <a:latin typeface="Calibri" panose="020F0502020204030204" pitchFamily="34" charset="0"/>
                <a:cs typeface="Calibri" panose="020F0502020204030204" pitchFamily="34" charset="0"/>
              </a:rPr>
              <a:t>PR (Permanent Residency) opportunity.</a:t>
            </a:r>
          </a:p>
          <a:p>
            <a:pPr algn="just">
              <a:lnSpc>
                <a:spcPct val="150000"/>
              </a:lnSpc>
            </a:pPr>
            <a:endParaRPr lang="en-CA" sz="3300" dirty="0">
              <a:solidFill>
                <a:srgbClr val="000000"/>
              </a:solidFill>
              <a:latin typeface="Calibri" panose="020F0502020204030204" pitchFamily="34" charset="0"/>
              <a:cs typeface="Calibri" panose="020F0502020204030204"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72185" y="199960"/>
            <a:ext cx="4280831" cy="854423"/>
          </a:xfrm>
          <a:prstGeom prst="rect">
            <a:avLst/>
          </a:prstGeom>
        </p:spPr>
      </p:pic>
      <p:pic>
        <p:nvPicPr>
          <p:cNvPr id="5" name="Picture 4" descr="A statue of a person in front of a round building with Beehive in the background&#10;&#10;Description automatically generated">
            <a:extLst>
              <a:ext uri="{FF2B5EF4-FFF2-40B4-BE49-F238E27FC236}">
                <a16:creationId xmlns:a16="http://schemas.microsoft.com/office/drawing/2014/main" xmlns="" id="{3403DBFF-FA08-9612-C722-C2CA552AA6E6}"/>
              </a:ext>
            </a:extLst>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9577517" y="1712235"/>
            <a:ext cx="4345100" cy="5093678"/>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05871E52-5F81-5EB6-9F83-65C74FD90F44}"/>
              </a:ext>
            </a:extLst>
          </p:cNvPr>
          <p:cNvSpPr/>
          <p:nvPr/>
        </p:nvSpPr>
        <p:spPr>
          <a:xfrm>
            <a:off x="400670" y="877898"/>
            <a:ext cx="5719718" cy="461665"/>
          </a:xfrm>
          <a:prstGeom prst="rect">
            <a:avLst/>
          </a:prstGeom>
        </p:spPr>
        <p:txBody>
          <a:bodyPr wrap="square">
            <a:spAutoFit/>
          </a:bodyPr>
          <a:lstStyle/>
          <a:p>
            <a:r>
              <a:rPr lang="en-IN" sz="2400" b="1" u="sng" dirty="0">
                <a:latin typeface="Calibri" panose="020F0502020204030204" pitchFamily="34" charset="0"/>
                <a:cs typeface="Calibri" panose="020F0502020204030204" pitchFamily="34" charset="0"/>
              </a:rPr>
              <a:t>University of Canterbury, Christchurch</a:t>
            </a:r>
          </a:p>
        </p:txBody>
      </p:sp>
      <p:sp>
        <p:nvSpPr>
          <p:cNvPr id="3" name="TextBox 2">
            <a:extLst>
              <a:ext uri="{FF2B5EF4-FFF2-40B4-BE49-F238E27FC236}">
                <a16:creationId xmlns:a16="http://schemas.microsoft.com/office/drawing/2014/main" xmlns="" id="{0E7471B6-3FB9-37F0-4C02-19BDFB127E62}"/>
              </a:ext>
            </a:extLst>
          </p:cNvPr>
          <p:cNvSpPr txBox="1"/>
          <p:nvPr/>
        </p:nvSpPr>
        <p:spPr>
          <a:xfrm>
            <a:off x="400670" y="89601"/>
            <a:ext cx="8366458" cy="584775"/>
          </a:xfrm>
          <a:prstGeom prst="rect">
            <a:avLst/>
          </a:prstGeom>
          <a:noFill/>
        </p:spPr>
        <p:txBody>
          <a:bodyPr wrap="none" rtlCol="0">
            <a:spAutoFit/>
          </a:bodyPr>
          <a:lstStyle/>
          <a:p>
            <a:r>
              <a:rPr lang="en-US" sz="3200" b="1" dirty="0">
                <a:latin typeface="Calibri"/>
                <a:cs typeface="Calibri"/>
              </a:rPr>
              <a:t>Salient </a:t>
            </a:r>
            <a:r>
              <a:rPr lang="en-US" sz="3200" b="1" dirty="0" smtClean="0">
                <a:latin typeface="Calibri"/>
                <a:cs typeface="Calibri"/>
              </a:rPr>
              <a:t>Features of our Represented </a:t>
            </a:r>
            <a:r>
              <a:rPr lang="en-US" sz="3200" b="1" dirty="0">
                <a:latin typeface="Calibri"/>
                <a:cs typeface="Calibri"/>
              </a:rPr>
              <a:t>Universities</a:t>
            </a:r>
            <a:endParaRPr lang="en-IN" sz="3200" b="1" dirty="0">
              <a:latin typeface="Calibri"/>
              <a:cs typeface="Calibri"/>
            </a:endParaRPr>
          </a:p>
        </p:txBody>
      </p:sp>
      <p:sp>
        <p:nvSpPr>
          <p:cNvPr id="4" name="Rectangle 3">
            <a:extLst>
              <a:ext uri="{FF2B5EF4-FFF2-40B4-BE49-F238E27FC236}">
                <a16:creationId xmlns:a16="http://schemas.microsoft.com/office/drawing/2014/main" xmlns="" id="{271C6760-17E9-5517-476C-DEAA391BB700}"/>
              </a:ext>
            </a:extLst>
          </p:cNvPr>
          <p:cNvSpPr/>
          <p:nvPr/>
        </p:nvSpPr>
        <p:spPr>
          <a:xfrm>
            <a:off x="400670" y="1324971"/>
            <a:ext cx="2273315" cy="369332"/>
          </a:xfrm>
          <a:prstGeom prst="rect">
            <a:avLst/>
          </a:prstGeom>
        </p:spPr>
        <p:txBody>
          <a:bodyPr wrap="none">
            <a:spAutoFit/>
          </a:bodyPr>
          <a:lstStyle/>
          <a:p>
            <a:r>
              <a:rPr lang="en-IN" dirty="0">
                <a:latin typeface="Calibri" panose="020F0502020204030204" pitchFamily="34" charset="0"/>
                <a:cs typeface="Calibri" panose="020F0502020204030204" pitchFamily="34" charset="0"/>
              </a:rPr>
              <a:t>QS World Ranking 261</a:t>
            </a:r>
            <a:endParaRPr lang="en-IN" dirty="0"/>
          </a:p>
        </p:txBody>
      </p:sp>
      <p:sp>
        <p:nvSpPr>
          <p:cNvPr id="5" name="Rectangle 4">
            <a:extLst>
              <a:ext uri="{FF2B5EF4-FFF2-40B4-BE49-F238E27FC236}">
                <a16:creationId xmlns:a16="http://schemas.microsoft.com/office/drawing/2014/main" xmlns="" id="{E96CC13F-9552-B6CB-E07F-8A26ACAECF20}"/>
              </a:ext>
            </a:extLst>
          </p:cNvPr>
          <p:cNvSpPr/>
          <p:nvPr/>
        </p:nvSpPr>
        <p:spPr>
          <a:xfrm>
            <a:off x="407141" y="2946911"/>
            <a:ext cx="10897217" cy="4204356"/>
          </a:xfrm>
          <a:prstGeom prst="rect">
            <a:avLst/>
          </a:prstGeom>
        </p:spPr>
        <p:txBody>
          <a:bodyPr wrap="square">
            <a:spAutoFit/>
          </a:bodyPr>
          <a:lstStyle/>
          <a:p>
            <a:pPr marL="171450" indent="-171450">
              <a:lnSpc>
                <a:spcPct val="150000"/>
              </a:lnSpc>
              <a:buFont typeface="Arial" panose="020B0604020202020204" pitchFamily="34" charset="0"/>
              <a:buChar char="•"/>
            </a:pPr>
            <a:r>
              <a:rPr lang="en-IN" dirty="0">
                <a:latin typeface="Calibri" panose="020F0502020204030204" pitchFamily="34" charset="0"/>
                <a:cs typeface="Calibri" panose="020F0502020204030204" pitchFamily="34" charset="0"/>
              </a:rPr>
              <a:t>Bachelor of Health Sciences </a:t>
            </a:r>
            <a:r>
              <a:rPr lang="en-US" dirty="0">
                <a:latin typeface="Calibri" panose="020F0502020204030204" pitchFamily="34" charset="0"/>
                <a:cs typeface="Calibri" panose="020F0502020204030204" pitchFamily="34" charset="0"/>
              </a:rPr>
              <a:t> </a:t>
            </a:r>
          </a:p>
          <a:p>
            <a:pPr marL="171450" indent="-171450">
              <a:lnSpc>
                <a:spcPct val="150000"/>
              </a:lnSpc>
              <a:buFont typeface="Arial" panose="020B0604020202020204" pitchFamily="34" charset="0"/>
              <a:buChar char="•"/>
            </a:pPr>
            <a:r>
              <a:rPr lang="en-IN" dirty="0">
                <a:latin typeface="Calibri" panose="020F0502020204030204" pitchFamily="34" charset="0"/>
                <a:cs typeface="Calibri" panose="020F0502020204030204" pitchFamily="34" charset="0"/>
              </a:rPr>
              <a:t>Bachelor of Science </a:t>
            </a:r>
            <a:r>
              <a:rPr lang="en-US" dirty="0">
                <a:latin typeface="Calibri" panose="020F0502020204030204" pitchFamily="34" charset="0"/>
                <a:cs typeface="Calibri" panose="020F0502020204030204" pitchFamily="34" charset="0"/>
              </a:rPr>
              <a:t> </a:t>
            </a:r>
            <a:endParaRPr lang="en-IN" dirty="0">
              <a:latin typeface="Calibri" panose="020F0502020204030204" pitchFamily="34" charset="0"/>
              <a:cs typeface="Calibri" panose="020F0502020204030204" pitchFamily="34" charset="0"/>
            </a:endParaRPr>
          </a:p>
          <a:p>
            <a:pPr marL="171450" indent="-171450">
              <a:lnSpc>
                <a:spcPct val="150000"/>
              </a:lnSpc>
              <a:buFont typeface="Arial" panose="020B0604020202020204" pitchFamily="34" charset="0"/>
              <a:buChar char="•"/>
            </a:pPr>
            <a:r>
              <a:rPr lang="en-US" dirty="0">
                <a:latin typeface="Calibri" panose="020F0502020204030204" pitchFamily="34" charset="0"/>
                <a:cs typeface="Calibri" panose="020F0502020204030204" pitchFamily="34" charset="0"/>
              </a:rPr>
              <a:t>Bachelor of Engineering with Honors </a:t>
            </a:r>
          </a:p>
          <a:p>
            <a:pPr marL="171450" indent="-171450">
              <a:lnSpc>
                <a:spcPct val="150000"/>
              </a:lnSpc>
              <a:buFont typeface="Arial" panose="020B0604020202020204" pitchFamily="34" charset="0"/>
              <a:buChar char="•"/>
            </a:pPr>
            <a:r>
              <a:rPr lang="en-US" dirty="0">
                <a:latin typeface="Calibri" panose="020F0502020204030204" pitchFamily="34" charset="0"/>
                <a:cs typeface="Calibri" panose="020F0502020204030204" pitchFamily="34" charset="0"/>
              </a:rPr>
              <a:t>Postgraduate Diploma in Business Information Systems</a:t>
            </a:r>
          </a:p>
          <a:p>
            <a:pPr marL="171450" indent="-171450">
              <a:lnSpc>
                <a:spcPct val="150000"/>
              </a:lnSpc>
              <a:buFont typeface="Arial" panose="020B0604020202020204" pitchFamily="34" charset="0"/>
              <a:buChar char="•"/>
            </a:pPr>
            <a:r>
              <a:rPr lang="en-IN" dirty="0">
                <a:latin typeface="Calibri" panose="020F0502020204030204" pitchFamily="34" charset="0"/>
                <a:cs typeface="Calibri" panose="020F0502020204030204" pitchFamily="34" charset="0"/>
              </a:rPr>
              <a:t>Postgraduate Diploma in Applied Data Science </a:t>
            </a:r>
            <a:r>
              <a:rPr lang="en-US" dirty="0">
                <a:latin typeface="Calibri" panose="020F0502020204030204" pitchFamily="34" charset="0"/>
                <a:cs typeface="Calibri" panose="020F0502020204030204" pitchFamily="34" charset="0"/>
              </a:rPr>
              <a:t> </a:t>
            </a:r>
          </a:p>
          <a:p>
            <a:pPr marL="171450" indent="-171450">
              <a:lnSpc>
                <a:spcPct val="150000"/>
              </a:lnSpc>
              <a:buFont typeface="Arial" panose="020B0604020202020204" pitchFamily="34" charset="0"/>
              <a:buChar char="•"/>
            </a:pPr>
            <a:r>
              <a:rPr lang="en-US" dirty="0">
                <a:latin typeface="Calibri" panose="020F0502020204030204" pitchFamily="34" charset="0"/>
                <a:cs typeface="Calibri" panose="020F0502020204030204" pitchFamily="34" charset="0"/>
              </a:rPr>
              <a:t>Master of Applied Data Science  </a:t>
            </a:r>
          </a:p>
          <a:p>
            <a:pPr marL="171450" indent="-171450">
              <a:lnSpc>
                <a:spcPct val="150000"/>
              </a:lnSpc>
              <a:buFont typeface="Arial" panose="020B0604020202020204" pitchFamily="34" charset="0"/>
              <a:buChar char="•"/>
            </a:pPr>
            <a:r>
              <a:rPr lang="en-US" dirty="0">
                <a:latin typeface="Calibri" panose="020F0502020204030204" pitchFamily="34" charset="0"/>
                <a:cs typeface="Calibri" panose="020F0502020204030204" pitchFamily="34" charset="0"/>
              </a:rPr>
              <a:t>Master of Applied Finance</a:t>
            </a:r>
          </a:p>
          <a:p>
            <a:pPr marL="171450" indent="-171450">
              <a:lnSpc>
                <a:spcPct val="150000"/>
              </a:lnSpc>
              <a:buFont typeface="Arial" panose="020B0604020202020204" pitchFamily="34" charset="0"/>
              <a:buChar char="•"/>
            </a:pPr>
            <a:r>
              <a:rPr lang="en-IN" dirty="0">
                <a:latin typeface="Calibri" panose="020F0502020204030204" pitchFamily="34" charset="0"/>
                <a:cs typeface="Calibri" panose="020F0502020204030204" pitchFamily="34" charset="0"/>
              </a:rPr>
              <a:t>Master of Engineering Studies </a:t>
            </a:r>
            <a:r>
              <a:rPr lang="en-US" dirty="0">
                <a:latin typeface="Calibri" panose="020F0502020204030204" pitchFamily="34" charset="0"/>
                <a:cs typeface="Calibri" panose="020F0502020204030204" pitchFamily="34" charset="0"/>
              </a:rPr>
              <a:t> </a:t>
            </a:r>
          </a:p>
          <a:p>
            <a:pPr marL="171450" indent="-171450">
              <a:lnSpc>
                <a:spcPct val="150000"/>
              </a:lnSpc>
              <a:buFont typeface="Arial" panose="020B0604020202020204" pitchFamily="34" charset="0"/>
              <a:buChar char="•"/>
            </a:pPr>
            <a:r>
              <a:rPr lang="en-US" dirty="0">
                <a:latin typeface="Calibri" panose="020F0502020204030204" pitchFamily="34" charset="0"/>
                <a:cs typeface="Calibri" panose="020F0502020204030204" pitchFamily="34" charset="0"/>
              </a:rPr>
              <a:t>Master of Engineering in Management  </a:t>
            </a:r>
          </a:p>
          <a:p>
            <a:pPr marL="171450" indent="-171450">
              <a:lnSpc>
                <a:spcPct val="150000"/>
              </a:lnSpc>
              <a:buFont typeface="Arial" panose="020B0604020202020204" pitchFamily="34" charset="0"/>
              <a:buChar char="•"/>
            </a:pPr>
            <a:r>
              <a:rPr lang="en-IN" dirty="0">
                <a:latin typeface="Calibri" panose="020F0502020204030204" pitchFamily="34" charset="0"/>
                <a:cs typeface="Calibri" panose="020F0502020204030204" pitchFamily="34" charset="0"/>
              </a:rPr>
              <a:t>Master of Strategic Communication </a:t>
            </a:r>
            <a:r>
              <a:rPr lang="en-US" dirty="0">
                <a:latin typeface="Calibri" panose="020F0502020204030204" pitchFamily="34" charset="0"/>
                <a:cs typeface="Calibri" panose="020F0502020204030204" pitchFamily="34" charset="0"/>
              </a:rPr>
              <a:t> </a:t>
            </a:r>
            <a:endParaRPr lang="en-IN" dirty="0">
              <a:latin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xmlns="" id="{5FFEF776-6CC0-3E5C-7341-89958DCECD12}"/>
              </a:ext>
            </a:extLst>
          </p:cNvPr>
          <p:cNvSpPr/>
          <p:nvPr/>
        </p:nvSpPr>
        <p:spPr>
          <a:xfrm>
            <a:off x="415467" y="1768381"/>
            <a:ext cx="8351661" cy="1200329"/>
          </a:xfrm>
          <a:prstGeom prst="rect">
            <a:avLst/>
          </a:prstGeom>
        </p:spPr>
        <p:txBody>
          <a:bodyPr wrap="square">
            <a:spAutoFit/>
          </a:bodyPr>
          <a:lstStyle/>
          <a:p>
            <a:r>
              <a:rPr lang="en-US" dirty="0">
                <a:solidFill>
                  <a:schemeClr val="dk1"/>
                </a:solidFill>
                <a:latin typeface="Calibri" panose="020F0502020204030204" pitchFamily="34" charset="0"/>
                <a:cs typeface="Calibri" panose="020F0502020204030204" pitchFamily="34" charset="0"/>
              </a:rPr>
              <a:t>University of Canterbury is ranked in the </a:t>
            </a:r>
            <a:r>
              <a:rPr lang="en-US" dirty="0">
                <a:solidFill>
                  <a:srgbClr val="D1121D"/>
                </a:solidFill>
                <a:latin typeface="Averta Std Black"/>
              </a:rPr>
              <a:t>top 1% </a:t>
            </a:r>
            <a:r>
              <a:rPr lang="en-US" dirty="0">
                <a:solidFill>
                  <a:schemeClr val="dk1"/>
                </a:solidFill>
                <a:latin typeface="Calibri" panose="020F0502020204030204" pitchFamily="34" charset="0"/>
                <a:cs typeface="Calibri" panose="020F0502020204030204" pitchFamily="34" charset="0"/>
              </a:rPr>
              <a:t>of universities </a:t>
            </a:r>
          </a:p>
          <a:p>
            <a:r>
              <a:rPr lang="en-US" dirty="0">
                <a:solidFill>
                  <a:schemeClr val="dk1"/>
                </a:solidFill>
                <a:latin typeface="Calibri" panose="020F0502020204030204" pitchFamily="34" charset="0"/>
                <a:cs typeface="Calibri" panose="020F0502020204030204" pitchFamily="34" charset="0"/>
              </a:rPr>
              <a:t>Worldwide, located in Christchurch it is one of the top engineering university of New Zealand. Business school of University of Canterbury is </a:t>
            </a:r>
            <a:r>
              <a:rPr lang="en-US" b="1" dirty="0">
                <a:solidFill>
                  <a:schemeClr val="dk1"/>
                </a:solidFill>
                <a:latin typeface="Calibri" panose="020F0502020204030204" pitchFamily="34" charset="0"/>
                <a:cs typeface="Calibri" panose="020F0502020204030204" pitchFamily="34" charset="0"/>
              </a:rPr>
              <a:t>Triple Crown Accredited by AACSB. AMBA and EQUIS</a:t>
            </a:r>
            <a:endParaRPr lang="en-IN" b="1" dirty="0"/>
          </a:p>
        </p:txBody>
      </p:sp>
      <p:pic>
        <p:nvPicPr>
          <p:cNvPr id="7" name="Picture 6" descr="A sign on the side of a building&#10;&#10;Description automatically generated">
            <a:extLst>
              <a:ext uri="{FF2B5EF4-FFF2-40B4-BE49-F238E27FC236}">
                <a16:creationId xmlns:a16="http://schemas.microsoft.com/office/drawing/2014/main" xmlns="" id="{7A751D16-3DBF-E18E-5A87-9BCD65D18740}"/>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9037514" y="742330"/>
            <a:ext cx="4381346" cy="3036397"/>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6BF09E94-4F11-F677-7CC2-14DAB3748172}"/>
              </a:ext>
            </a:extLst>
          </p:cNvPr>
          <p:cNvSpPr/>
          <p:nvPr/>
        </p:nvSpPr>
        <p:spPr>
          <a:xfrm>
            <a:off x="400670" y="877898"/>
            <a:ext cx="5719718" cy="461665"/>
          </a:xfrm>
          <a:prstGeom prst="rect">
            <a:avLst/>
          </a:prstGeom>
        </p:spPr>
        <p:txBody>
          <a:bodyPr wrap="square">
            <a:spAutoFit/>
          </a:bodyPr>
          <a:lstStyle/>
          <a:p>
            <a:r>
              <a:rPr lang="en-IN" sz="2400" b="1" u="sng" dirty="0">
                <a:latin typeface="Calibri" panose="020F0502020204030204" pitchFamily="34" charset="0"/>
                <a:cs typeface="Calibri" panose="020F0502020204030204" pitchFamily="34" charset="0"/>
              </a:rPr>
              <a:t>University of Waikato, Hamilton</a:t>
            </a:r>
          </a:p>
        </p:txBody>
      </p:sp>
      <p:sp>
        <p:nvSpPr>
          <p:cNvPr id="3" name="TextBox 2">
            <a:extLst>
              <a:ext uri="{FF2B5EF4-FFF2-40B4-BE49-F238E27FC236}">
                <a16:creationId xmlns:a16="http://schemas.microsoft.com/office/drawing/2014/main" xmlns="" id="{30F3234B-20FC-9B87-3253-10AD9D6D772F}"/>
              </a:ext>
            </a:extLst>
          </p:cNvPr>
          <p:cNvSpPr txBox="1"/>
          <p:nvPr/>
        </p:nvSpPr>
        <p:spPr>
          <a:xfrm>
            <a:off x="400670" y="89601"/>
            <a:ext cx="5000343" cy="584775"/>
          </a:xfrm>
          <a:prstGeom prst="rect">
            <a:avLst/>
          </a:prstGeom>
          <a:noFill/>
        </p:spPr>
        <p:txBody>
          <a:bodyPr wrap="none" rtlCol="0">
            <a:spAutoFit/>
          </a:bodyPr>
          <a:lstStyle/>
          <a:p>
            <a:r>
              <a:rPr lang="en-US" sz="3200" b="1" dirty="0">
                <a:latin typeface="Calibri"/>
                <a:cs typeface="Calibri"/>
              </a:rPr>
              <a:t>Salient </a:t>
            </a:r>
            <a:r>
              <a:rPr lang="en-US" sz="3200" b="1" dirty="0" smtClean="0">
                <a:latin typeface="Calibri"/>
                <a:cs typeface="Calibri"/>
              </a:rPr>
              <a:t>Features Universities</a:t>
            </a:r>
            <a:endParaRPr lang="en-IN" sz="3200" b="1" dirty="0">
              <a:latin typeface="Calibri"/>
              <a:cs typeface="Calibri"/>
            </a:endParaRPr>
          </a:p>
        </p:txBody>
      </p:sp>
      <p:sp>
        <p:nvSpPr>
          <p:cNvPr id="4" name="Rectangle 3">
            <a:extLst>
              <a:ext uri="{FF2B5EF4-FFF2-40B4-BE49-F238E27FC236}">
                <a16:creationId xmlns:a16="http://schemas.microsoft.com/office/drawing/2014/main" xmlns="" id="{EE44F2E4-71AF-FAC9-8B96-FA7D6E745992}"/>
              </a:ext>
            </a:extLst>
          </p:cNvPr>
          <p:cNvSpPr/>
          <p:nvPr/>
        </p:nvSpPr>
        <p:spPr>
          <a:xfrm>
            <a:off x="400670" y="1324971"/>
            <a:ext cx="2273315" cy="369332"/>
          </a:xfrm>
          <a:prstGeom prst="rect">
            <a:avLst/>
          </a:prstGeom>
        </p:spPr>
        <p:txBody>
          <a:bodyPr wrap="none">
            <a:spAutoFit/>
          </a:bodyPr>
          <a:lstStyle/>
          <a:p>
            <a:r>
              <a:rPr lang="en-IN" dirty="0">
                <a:latin typeface="Calibri" panose="020F0502020204030204" pitchFamily="34" charset="0"/>
                <a:cs typeface="Calibri" panose="020F0502020204030204" pitchFamily="34" charset="0"/>
              </a:rPr>
              <a:t>QS World Ranking 235</a:t>
            </a:r>
            <a:endParaRPr lang="en-IN" dirty="0"/>
          </a:p>
        </p:txBody>
      </p:sp>
      <p:sp>
        <p:nvSpPr>
          <p:cNvPr id="5" name="Rectangle 4">
            <a:extLst>
              <a:ext uri="{FF2B5EF4-FFF2-40B4-BE49-F238E27FC236}">
                <a16:creationId xmlns:a16="http://schemas.microsoft.com/office/drawing/2014/main" xmlns="" id="{38F9D898-06E0-14E2-5A67-3124E6F2B6BB}"/>
              </a:ext>
            </a:extLst>
          </p:cNvPr>
          <p:cNvSpPr/>
          <p:nvPr/>
        </p:nvSpPr>
        <p:spPr>
          <a:xfrm>
            <a:off x="415467" y="1768381"/>
            <a:ext cx="8351661" cy="646331"/>
          </a:xfrm>
          <a:prstGeom prst="rect">
            <a:avLst/>
          </a:prstGeom>
        </p:spPr>
        <p:txBody>
          <a:bodyPr wrap="square">
            <a:spAutoFit/>
          </a:bodyPr>
          <a:lstStyle/>
          <a:p>
            <a:pPr marL="285750" indent="-285750">
              <a:buFont typeface="Arial" panose="020B0604020202020204" pitchFamily="34" charset="0"/>
              <a:buChar char="•"/>
            </a:pPr>
            <a:r>
              <a:rPr lang="en-US" dirty="0">
                <a:solidFill>
                  <a:schemeClr val="dk1"/>
                </a:solidFill>
                <a:latin typeface="Calibri" panose="020F0502020204030204" pitchFamily="34" charset="0"/>
                <a:cs typeface="Calibri" panose="020F0502020204030204" pitchFamily="34" charset="0"/>
              </a:rPr>
              <a:t>The University of Waikato is ranked among the world’s top 1.1% of universities. </a:t>
            </a:r>
          </a:p>
          <a:p>
            <a:pPr marL="285750" indent="-285750">
              <a:buFont typeface="Arial" panose="020B0604020202020204" pitchFamily="34" charset="0"/>
              <a:buChar char="•"/>
            </a:pPr>
            <a:r>
              <a:rPr lang="en-US" dirty="0">
                <a:solidFill>
                  <a:schemeClr val="dk1"/>
                </a:solidFill>
                <a:latin typeface="Calibri" panose="020F0502020204030204" pitchFamily="34" charset="0"/>
                <a:cs typeface="Calibri" panose="020F0502020204030204" pitchFamily="34" charset="0"/>
              </a:rPr>
              <a:t>Hamilton is the 4th largest city in New Zealand, with a vibrant student community</a:t>
            </a:r>
          </a:p>
        </p:txBody>
      </p:sp>
      <p:pic>
        <p:nvPicPr>
          <p:cNvPr id="6" name="Picture 5" descr="A path with trees on the side of a building&#10;&#10;Description automatically generated">
            <a:extLst>
              <a:ext uri="{FF2B5EF4-FFF2-40B4-BE49-F238E27FC236}">
                <a16:creationId xmlns:a16="http://schemas.microsoft.com/office/drawing/2014/main" xmlns="" id="{7E5EF182-B5A1-AF2A-8A23-219A3A5A4E0A}"/>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9076949" y="877898"/>
            <a:ext cx="4493771" cy="3153441"/>
          </a:xfrm>
          <a:prstGeom prst="rect">
            <a:avLst/>
          </a:prstGeom>
        </p:spPr>
      </p:pic>
      <p:sp>
        <p:nvSpPr>
          <p:cNvPr id="7" name="Rectangle 6">
            <a:extLst>
              <a:ext uri="{FF2B5EF4-FFF2-40B4-BE49-F238E27FC236}">
                <a16:creationId xmlns:a16="http://schemas.microsoft.com/office/drawing/2014/main" xmlns="" id="{526B69E1-4DAA-2D81-88FC-B73B00E5AC73}"/>
              </a:ext>
            </a:extLst>
          </p:cNvPr>
          <p:cNvSpPr/>
          <p:nvPr/>
        </p:nvSpPr>
        <p:spPr>
          <a:xfrm>
            <a:off x="515828" y="2843530"/>
            <a:ext cx="5029200" cy="3373359"/>
          </a:xfrm>
          <a:prstGeom prst="rect">
            <a:avLst/>
          </a:prstGeom>
        </p:spPr>
        <p:txBody>
          <a:bodyPr>
            <a:spAutoFit/>
          </a:bodyPr>
          <a:lstStyle/>
          <a:p>
            <a:pPr marL="171450" indent="-171450">
              <a:lnSpc>
                <a:spcPct val="150000"/>
              </a:lnSpc>
              <a:buFont typeface="Arial" panose="020B0604020202020204" pitchFamily="34" charset="0"/>
              <a:buChar char="•"/>
            </a:pPr>
            <a:r>
              <a:rPr lang="en-US" dirty="0">
                <a:solidFill>
                  <a:schemeClr val="dk1"/>
                </a:solidFill>
                <a:latin typeface="Calibri" panose="020F0502020204030204" pitchFamily="34" charset="0"/>
                <a:cs typeface="Calibri" panose="020F0502020204030204" pitchFamily="34" charset="0"/>
              </a:rPr>
              <a:t>Bachelor of Business</a:t>
            </a:r>
          </a:p>
          <a:p>
            <a:pPr marL="171450" indent="-171450">
              <a:lnSpc>
                <a:spcPct val="150000"/>
              </a:lnSpc>
              <a:buFont typeface="Arial" panose="020B0604020202020204" pitchFamily="34" charset="0"/>
              <a:buChar char="•"/>
            </a:pPr>
            <a:r>
              <a:rPr lang="en-US" dirty="0">
                <a:solidFill>
                  <a:schemeClr val="dk1"/>
                </a:solidFill>
                <a:latin typeface="Calibri" panose="020F0502020204030204" pitchFamily="34" charset="0"/>
                <a:cs typeface="Calibri" panose="020F0502020204030204" pitchFamily="34" charset="0"/>
              </a:rPr>
              <a:t>Bachelor of Design</a:t>
            </a:r>
          </a:p>
          <a:p>
            <a:pPr marL="171450" indent="-171450">
              <a:lnSpc>
                <a:spcPct val="150000"/>
              </a:lnSpc>
              <a:buFont typeface="Arial" panose="020B0604020202020204" pitchFamily="34" charset="0"/>
              <a:buChar char="•"/>
            </a:pPr>
            <a:r>
              <a:rPr lang="en-US" dirty="0">
                <a:solidFill>
                  <a:schemeClr val="dk1"/>
                </a:solidFill>
                <a:latin typeface="Calibri" panose="020F0502020204030204" pitchFamily="34" charset="0"/>
                <a:cs typeface="Calibri" panose="020F0502020204030204" pitchFamily="34" charset="0"/>
              </a:rPr>
              <a:t>Bachelor of Engineering with Honors</a:t>
            </a:r>
          </a:p>
          <a:p>
            <a:pPr marL="171450" indent="-171450">
              <a:lnSpc>
                <a:spcPct val="150000"/>
              </a:lnSpc>
              <a:buFont typeface="Arial" panose="020B0604020202020204" pitchFamily="34" charset="0"/>
              <a:buChar char="•"/>
              <a:defRPr/>
            </a:pPr>
            <a:r>
              <a:rPr lang="en-IN" dirty="0">
                <a:solidFill>
                  <a:schemeClr val="dk1"/>
                </a:solidFill>
                <a:latin typeface="Calibri" panose="020F0502020204030204" pitchFamily="34" charset="0"/>
                <a:cs typeface="Calibri" panose="020F0502020204030204" pitchFamily="34" charset="0"/>
              </a:rPr>
              <a:t>Graduate Diploma of Teaching</a:t>
            </a:r>
          </a:p>
          <a:p>
            <a:pPr marL="171450" indent="-171450">
              <a:lnSpc>
                <a:spcPct val="150000"/>
              </a:lnSpc>
              <a:buFont typeface="Arial" panose="020B0604020202020204" pitchFamily="34" charset="0"/>
              <a:buChar char="•"/>
              <a:defRPr/>
            </a:pPr>
            <a:r>
              <a:rPr lang="en-IN" dirty="0">
                <a:solidFill>
                  <a:schemeClr val="dk1"/>
                </a:solidFill>
                <a:latin typeface="Calibri" panose="020F0502020204030204" pitchFamily="34" charset="0"/>
                <a:cs typeface="Calibri" panose="020F0502020204030204" pitchFamily="34" charset="0"/>
              </a:rPr>
              <a:t>Postgraduate Diploma in Management Studies</a:t>
            </a:r>
          </a:p>
          <a:p>
            <a:pPr marL="171450" indent="-171450">
              <a:lnSpc>
                <a:spcPct val="150000"/>
              </a:lnSpc>
              <a:buFont typeface="Arial" panose="020B0604020202020204" pitchFamily="34" charset="0"/>
              <a:buChar char="•"/>
              <a:defRPr/>
            </a:pPr>
            <a:r>
              <a:rPr lang="en-IN" dirty="0">
                <a:solidFill>
                  <a:schemeClr val="dk1"/>
                </a:solidFill>
                <a:latin typeface="Calibri" panose="020F0502020204030204" pitchFamily="34" charset="0"/>
                <a:cs typeface="Calibri" panose="020F0502020204030204" pitchFamily="34" charset="0"/>
              </a:rPr>
              <a:t>Master of Applied Psychology</a:t>
            </a:r>
            <a:endParaRPr lang="en-IN" dirty="0">
              <a:solidFill>
                <a:schemeClr val="dk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xmlns="" val="tx"/>
                  </a:ext>
                </a:extLst>
              </a:hlinkClick>
            </a:endParaRPr>
          </a:p>
          <a:p>
            <a:pPr marL="171450" indent="-171450">
              <a:lnSpc>
                <a:spcPct val="150000"/>
              </a:lnSpc>
              <a:buFont typeface="Arial" panose="020B0604020202020204" pitchFamily="34" charset="0"/>
              <a:buChar char="•"/>
              <a:defRPr/>
            </a:pPr>
            <a:r>
              <a:rPr lang="en-IN" dirty="0">
                <a:solidFill>
                  <a:schemeClr val="dk1"/>
                </a:solidFill>
                <a:latin typeface="Calibri" panose="020F0502020204030204" pitchFamily="34" charset="0"/>
                <a:cs typeface="Calibri" panose="020F0502020204030204" pitchFamily="34" charset="0"/>
              </a:rPr>
              <a:t>Master of Information Technology</a:t>
            </a:r>
          </a:p>
          <a:p>
            <a:pPr marL="171450" indent="-171450">
              <a:lnSpc>
                <a:spcPct val="150000"/>
              </a:lnSpc>
              <a:buFont typeface="Arial" panose="020B0604020202020204" pitchFamily="34" charset="0"/>
              <a:buChar char="•"/>
              <a:defRPr/>
            </a:pPr>
            <a:r>
              <a:rPr lang="en-IN" dirty="0">
                <a:solidFill>
                  <a:schemeClr val="dk1"/>
                </a:solidFill>
                <a:latin typeface="Calibri" panose="020F0502020204030204" pitchFamily="34" charset="0"/>
                <a:cs typeface="Calibri" panose="020F0502020204030204" pitchFamily="34" charset="0"/>
              </a:rPr>
              <a:t>Master of Professional Accounting</a:t>
            </a:r>
            <a:endParaRPr lang="en-IN" dirty="0">
              <a:solidFill>
                <a:schemeClr val="dk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xmlns="" val="tx"/>
                  </a:ext>
                </a:extLst>
              </a:hlinkClick>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xmlns="" id="{EAA1E179-9C35-DCC6-9168-663841207877}"/>
              </a:ext>
            </a:extLst>
          </p:cNvPr>
          <p:cNvSpPr/>
          <p:nvPr/>
        </p:nvSpPr>
        <p:spPr>
          <a:xfrm>
            <a:off x="400670" y="877898"/>
            <a:ext cx="5719718" cy="461665"/>
          </a:xfrm>
          <a:prstGeom prst="rect">
            <a:avLst/>
          </a:prstGeom>
        </p:spPr>
        <p:txBody>
          <a:bodyPr wrap="square">
            <a:spAutoFit/>
          </a:bodyPr>
          <a:lstStyle/>
          <a:p>
            <a:r>
              <a:rPr lang="en-IN" sz="2400" b="1" u="sng" dirty="0">
                <a:latin typeface="Calibri" panose="020F0502020204030204" pitchFamily="34" charset="0"/>
                <a:cs typeface="Calibri" panose="020F0502020204030204" pitchFamily="34" charset="0"/>
              </a:rPr>
              <a:t>Lincoln University, Canterbury</a:t>
            </a:r>
          </a:p>
        </p:txBody>
      </p:sp>
      <p:sp>
        <p:nvSpPr>
          <p:cNvPr id="21" name="TextBox 20">
            <a:extLst>
              <a:ext uri="{FF2B5EF4-FFF2-40B4-BE49-F238E27FC236}">
                <a16:creationId xmlns:a16="http://schemas.microsoft.com/office/drawing/2014/main" xmlns="" id="{4A373B48-6B61-1C9D-C573-97F9B119ABE2}"/>
              </a:ext>
            </a:extLst>
          </p:cNvPr>
          <p:cNvSpPr txBox="1"/>
          <p:nvPr/>
        </p:nvSpPr>
        <p:spPr>
          <a:xfrm>
            <a:off x="400670" y="89601"/>
            <a:ext cx="5000343" cy="584775"/>
          </a:xfrm>
          <a:prstGeom prst="rect">
            <a:avLst/>
          </a:prstGeom>
          <a:noFill/>
        </p:spPr>
        <p:txBody>
          <a:bodyPr wrap="none" rtlCol="0">
            <a:spAutoFit/>
          </a:bodyPr>
          <a:lstStyle/>
          <a:p>
            <a:r>
              <a:rPr lang="en-US" sz="3200" b="1" dirty="0">
                <a:latin typeface="Calibri"/>
                <a:cs typeface="Calibri"/>
              </a:rPr>
              <a:t>Salient Features </a:t>
            </a:r>
            <a:r>
              <a:rPr lang="en-US" sz="3200" b="1" dirty="0" smtClean="0">
                <a:latin typeface="Calibri"/>
                <a:cs typeface="Calibri"/>
              </a:rPr>
              <a:t>Universities</a:t>
            </a:r>
            <a:endParaRPr lang="en-IN" sz="3200" b="1" dirty="0">
              <a:latin typeface="Calibri"/>
              <a:cs typeface="Calibri"/>
            </a:endParaRPr>
          </a:p>
        </p:txBody>
      </p:sp>
      <p:sp>
        <p:nvSpPr>
          <p:cNvPr id="22" name="Rectangle 21">
            <a:extLst>
              <a:ext uri="{FF2B5EF4-FFF2-40B4-BE49-F238E27FC236}">
                <a16:creationId xmlns:a16="http://schemas.microsoft.com/office/drawing/2014/main" xmlns="" id="{A91F7475-4DD1-8853-08F2-703E1C4B5701}"/>
              </a:ext>
            </a:extLst>
          </p:cNvPr>
          <p:cNvSpPr/>
          <p:nvPr/>
        </p:nvSpPr>
        <p:spPr>
          <a:xfrm>
            <a:off x="400670" y="1324971"/>
            <a:ext cx="2273315" cy="369332"/>
          </a:xfrm>
          <a:prstGeom prst="rect">
            <a:avLst/>
          </a:prstGeom>
        </p:spPr>
        <p:txBody>
          <a:bodyPr wrap="none">
            <a:spAutoFit/>
          </a:bodyPr>
          <a:lstStyle/>
          <a:p>
            <a:r>
              <a:rPr lang="en-IN" dirty="0">
                <a:latin typeface="Calibri" panose="020F0502020204030204" pitchFamily="34" charset="0"/>
                <a:cs typeface="Calibri" panose="020F0502020204030204" pitchFamily="34" charset="0"/>
              </a:rPr>
              <a:t>QS World Ranking 371</a:t>
            </a:r>
            <a:endParaRPr lang="en-IN" dirty="0"/>
          </a:p>
        </p:txBody>
      </p:sp>
      <p:sp>
        <p:nvSpPr>
          <p:cNvPr id="23" name="Rectangle 22">
            <a:extLst>
              <a:ext uri="{FF2B5EF4-FFF2-40B4-BE49-F238E27FC236}">
                <a16:creationId xmlns:a16="http://schemas.microsoft.com/office/drawing/2014/main" xmlns="" id="{7E74ADF6-9BCE-2628-F824-4A322A07B6DF}"/>
              </a:ext>
            </a:extLst>
          </p:cNvPr>
          <p:cNvSpPr/>
          <p:nvPr/>
        </p:nvSpPr>
        <p:spPr>
          <a:xfrm>
            <a:off x="400670" y="1650957"/>
            <a:ext cx="8351661" cy="1532727"/>
          </a:xfrm>
          <a:prstGeom prst="rect">
            <a:avLst/>
          </a:prstGeom>
        </p:spPr>
        <p:txBody>
          <a:bodyPr wrap="square">
            <a:spAutoFit/>
          </a:bodyPr>
          <a:lstStyle/>
          <a:p>
            <a:pPr marL="285750" indent="-285750">
              <a:lnSpc>
                <a:spcPct val="140000"/>
              </a:lnSpc>
              <a:buClr>
                <a:schemeClr val="tx1">
                  <a:lumMod val="95000"/>
                  <a:lumOff val="5000"/>
                </a:schemeClr>
              </a:buClr>
              <a:buFont typeface="Wingdings" panose="05000000000000000000" pitchFamily="2" charset="2"/>
              <a:buChar char="ü"/>
            </a:pPr>
            <a:r>
              <a:rPr lang="en-US" dirty="0">
                <a:latin typeface="Averta Std Regular"/>
                <a:cs typeface="Averta Std Regular"/>
              </a:rPr>
              <a:t>Lincoln University is ranked among the world’s </a:t>
            </a:r>
            <a:r>
              <a:rPr lang="en-US" dirty="0">
                <a:latin typeface="Averta Std Black"/>
              </a:rPr>
              <a:t>top 1.4% </a:t>
            </a:r>
            <a:r>
              <a:rPr lang="en-US" dirty="0">
                <a:latin typeface="Averta Std Regular"/>
                <a:cs typeface="Averta Std Regular"/>
              </a:rPr>
              <a:t>of universities.  </a:t>
            </a:r>
          </a:p>
          <a:p>
            <a:pPr marL="285750" indent="-285750">
              <a:lnSpc>
                <a:spcPct val="140000"/>
              </a:lnSpc>
              <a:buClr>
                <a:schemeClr val="tx1">
                  <a:lumMod val="95000"/>
                  <a:lumOff val="5000"/>
                </a:schemeClr>
              </a:buClr>
              <a:buFont typeface="Wingdings" panose="05000000000000000000" pitchFamily="2" charset="2"/>
              <a:buChar char="ü"/>
            </a:pPr>
            <a:r>
              <a:rPr lang="en-NZ" dirty="0">
                <a:latin typeface="Averta Std Regular"/>
                <a:cs typeface="Averta Std Regular"/>
              </a:rPr>
              <a:t>It is the </a:t>
            </a:r>
            <a:r>
              <a:rPr lang="en-NZ" dirty="0">
                <a:latin typeface="Averta Std Black"/>
              </a:rPr>
              <a:t>3rd Oldest </a:t>
            </a:r>
            <a:r>
              <a:rPr lang="en-NZ" dirty="0">
                <a:latin typeface="Averta Std Regular"/>
                <a:cs typeface="Averta Std Regular"/>
              </a:rPr>
              <a:t>University in New Zealand.</a:t>
            </a:r>
          </a:p>
          <a:p>
            <a:pPr marL="285750" indent="-285750">
              <a:lnSpc>
                <a:spcPct val="140000"/>
              </a:lnSpc>
              <a:buClr>
                <a:schemeClr val="tx1">
                  <a:lumMod val="95000"/>
                  <a:lumOff val="5000"/>
                </a:schemeClr>
              </a:buClr>
              <a:buFont typeface="Wingdings" panose="05000000000000000000" pitchFamily="2" charset="2"/>
              <a:buChar char="ü"/>
            </a:pPr>
            <a:r>
              <a:rPr lang="en-NZ" dirty="0">
                <a:latin typeface="Averta Std Regular"/>
                <a:cs typeface="Averta Std Regular"/>
              </a:rPr>
              <a:t>Lincoln is know as the </a:t>
            </a:r>
            <a:r>
              <a:rPr lang="en-NZ" b="1" dirty="0">
                <a:latin typeface="Averta Std Regular"/>
                <a:cs typeface="Averta Std Regular"/>
              </a:rPr>
              <a:t>Agriculture University of New Zealand </a:t>
            </a:r>
          </a:p>
          <a:p>
            <a:pPr marL="285750" indent="-285750">
              <a:buClr>
                <a:schemeClr val="tx1">
                  <a:lumMod val="95000"/>
                  <a:lumOff val="5000"/>
                </a:schemeClr>
              </a:buClr>
              <a:buFont typeface="Wingdings" panose="05000000000000000000" pitchFamily="2" charset="2"/>
              <a:buChar char="ü"/>
            </a:pPr>
            <a:endParaRPr lang="en-US" dirty="0">
              <a:latin typeface="Calibri" panose="020F0502020204030204" pitchFamily="34" charset="0"/>
              <a:cs typeface="Calibri" panose="020F0502020204030204" pitchFamily="34" charset="0"/>
            </a:endParaRPr>
          </a:p>
        </p:txBody>
      </p:sp>
      <p:pic>
        <p:nvPicPr>
          <p:cNvPr id="24" name="Picture 23" descr="A small clock tower in front of a house&#10;&#10;Description automatically generated">
            <a:extLst>
              <a:ext uri="{FF2B5EF4-FFF2-40B4-BE49-F238E27FC236}">
                <a16:creationId xmlns:a16="http://schemas.microsoft.com/office/drawing/2014/main" xmlns="" id="{F6A12BE1-7672-E502-0EB5-286DB24FB9A7}"/>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9269880" y="1120451"/>
            <a:ext cx="4080340" cy="2759399"/>
          </a:xfrm>
          <a:prstGeom prst="rect">
            <a:avLst/>
          </a:prstGeom>
        </p:spPr>
      </p:pic>
      <p:sp>
        <p:nvSpPr>
          <p:cNvPr id="25" name="Rectangle 24">
            <a:extLst>
              <a:ext uri="{FF2B5EF4-FFF2-40B4-BE49-F238E27FC236}">
                <a16:creationId xmlns:a16="http://schemas.microsoft.com/office/drawing/2014/main" xmlns="" id="{695D4B38-80E9-0D3C-C268-EAD4F3622231}"/>
              </a:ext>
            </a:extLst>
          </p:cNvPr>
          <p:cNvSpPr/>
          <p:nvPr/>
        </p:nvSpPr>
        <p:spPr>
          <a:xfrm>
            <a:off x="669081" y="2833260"/>
            <a:ext cx="10426502" cy="4619854"/>
          </a:xfrm>
          <a:prstGeom prst="rect">
            <a:avLst/>
          </a:prstGeom>
        </p:spPr>
        <p:txBody>
          <a:bodyPr wrap="square">
            <a:spAutoFit/>
          </a:bodyPr>
          <a:lstStyle/>
          <a:p>
            <a:pPr marL="171450" indent="-171450">
              <a:lnSpc>
                <a:spcPct val="150000"/>
              </a:lnSpc>
              <a:buFont typeface="Arial" panose="020B0604020202020204" pitchFamily="34" charset="0"/>
              <a:buChar char="•"/>
            </a:pPr>
            <a:r>
              <a:rPr lang="en-US" dirty="0">
                <a:latin typeface="Calibri" panose="020F0502020204030204" pitchFamily="34" charset="0"/>
                <a:cs typeface="Calibri" panose="020F0502020204030204" pitchFamily="34" charset="0"/>
              </a:rPr>
              <a:t>Bachelor of Agribusiness and Food Marketing  </a:t>
            </a:r>
          </a:p>
          <a:p>
            <a:pPr marL="171450" indent="-171450">
              <a:lnSpc>
                <a:spcPct val="150000"/>
              </a:lnSpc>
              <a:buFont typeface="Arial" panose="020B0604020202020204" pitchFamily="34" charset="0"/>
              <a:buChar char="•"/>
            </a:pPr>
            <a:r>
              <a:rPr lang="en-IN" dirty="0">
                <a:latin typeface="Calibri" panose="020F0502020204030204" pitchFamily="34" charset="0"/>
                <a:cs typeface="Calibri" panose="020F0502020204030204" pitchFamily="34" charset="0"/>
              </a:rPr>
              <a:t>Bachelor of Agricultural Science </a:t>
            </a:r>
            <a:r>
              <a:rPr lang="en-US" dirty="0">
                <a:latin typeface="Calibri" panose="020F0502020204030204" pitchFamily="34" charset="0"/>
                <a:cs typeface="Calibri" panose="020F0502020204030204" pitchFamily="34" charset="0"/>
              </a:rPr>
              <a:t> </a:t>
            </a:r>
          </a:p>
          <a:p>
            <a:pPr marL="171450" indent="-171450">
              <a:lnSpc>
                <a:spcPct val="150000"/>
              </a:lnSpc>
              <a:buFont typeface="Arial" panose="020B0604020202020204" pitchFamily="34" charset="0"/>
              <a:buChar char="•"/>
            </a:pPr>
            <a:r>
              <a:rPr lang="en-US" dirty="0">
                <a:latin typeface="Calibri" panose="020F0502020204030204" pitchFamily="34" charset="0"/>
                <a:cs typeface="Calibri" panose="020F0502020204030204" pitchFamily="34" charset="0"/>
              </a:rPr>
              <a:t>Bachelor of Viticulture and Oenology  </a:t>
            </a:r>
          </a:p>
          <a:p>
            <a:pPr marL="171450" indent="-171450">
              <a:lnSpc>
                <a:spcPct val="150000"/>
              </a:lnSpc>
              <a:buFont typeface="Arial" panose="020B0604020202020204" pitchFamily="34" charset="0"/>
              <a:buChar char="•"/>
            </a:pPr>
            <a:r>
              <a:rPr lang="en-US" dirty="0">
                <a:latin typeface="Calibri" panose="020F0502020204030204" pitchFamily="34" charset="0"/>
                <a:cs typeface="Calibri" panose="020F0502020204030204" pitchFamily="34" charset="0"/>
              </a:rPr>
              <a:t>Graduate Diploma in Business and Sustainability</a:t>
            </a:r>
          </a:p>
          <a:p>
            <a:pPr marL="171450" indent="-171450">
              <a:lnSpc>
                <a:spcPct val="150000"/>
              </a:lnSpc>
              <a:buFont typeface="Arial" panose="020B0604020202020204" pitchFamily="34" charset="0"/>
              <a:buChar char="•"/>
            </a:pPr>
            <a:r>
              <a:rPr lang="en-IN" dirty="0">
                <a:latin typeface="Calibri" panose="020F0502020204030204" pitchFamily="34" charset="0"/>
                <a:cs typeface="Calibri" panose="020F0502020204030204" pitchFamily="34" charset="0"/>
              </a:rPr>
              <a:t>Graduate Diploma in Recreation Management</a:t>
            </a:r>
          </a:p>
          <a:p>
            <a:pPr marL="171450" indent="-171450">
              <a:lnSpc>
                <a:spcPct val="150000"/>
              </a:lnSpc>
              <a:buFont typeface="Arial" panose="020B0604020202020204" pitchFamily="34" charset="0"/>
              <a:buChar char="•"/>
            </a:pPr>
            <a:r>
              <a:rPr lang="en-IN" dirty="0">
                <a:latin typeface="Calibri" panose="020F0502020204030204" pitchFamily="34" charset="0"/>
                <a:cs typeface="Calibri" panose="020F0502020204030204" pitchFamily="34" charset="0"/>
              </a:rPr>
              <a:t>Postgraduate Diploma in Landscape Studies</a:t>
            </a:r>
          </a:p>
          <a:p>
            <a:pPr marL="171450" indent="-171450">
              <a:lnSpc>
                <a:spcPct val="150000"/>
              </a:lnSpc>
              <a:buFont typeface="Arial" panose="020B0604020202020204" pitchFamily="34" charset="0"/>
              <a:buChar char="•"/>
              <a:defRPr/>
            </a:pPr>
            <a:r>
              <a:rPr lang="en-IN" dirty="0">
                <a:latin typeface="Calibri" panose="020F0502020204030204" pitchFamily="34" charset="0"/>
                <a:cs typeface="Calibri" panose="020F0502020204030204" pitchFamily="34" charset="0"/>
              </a:rPr>
              <a:t>Postgraduate Diploma in Environmental </a:t>
            </a:r>
          </a:p>
          <a:p>
            <a:pPr marL="171450" indent="-171450">
              <a:lnSpc>
                <a:spcPct val="150000"/>
              </a:lnSpc>
              <a:buFont typeface="Arial" panose="020B0604020202020204" pitchFamily="34" charset="0"/>
              <a:buChar char="•"/>
              <a:defRPr/>
            </a:pPr>
            <a:r>
              <a:rPr lang="en-IN" dirty="0">
                <a:latin typeface="Calibri" panose="020F0502020204030204" pitchFamily="34" charset="0"/>
                <a:cs typeface="Calibri" panose="020F0502020204030204" pitchFamily="34" charset="0"/>
              </a:rPr>
              <a:t>Management </a:t>
            </a:r>
            <a:r>
              <a:rPr lang="en-US" dirty="0">
                <a:latin typeface="Calibri" panose="020F0502020204030204" pitchFamily="34" charset="0"/>
                <a:cs typeface="Calibri" panose="020F0502020204030204" pitchFamily="34" charset="0"/>
              </a:rPr>
              <a:t> </a:t>
            </a:r>
            <a:r>
              <a:rPr lang="en-IN" dirty="0">
                <a:latin typeface="Calibri" panose="020F0502020204030204" pitchFamily="34" charset="0"/>
                <a:cs typeface="Calibri" panose="020F0502020204030204" pitchFamily="34" charset="0"/>
              </a:rPr>
              <a:t>Postgraduate Diploma in Informatics </a:t>
            </a:r>
            <a:r>
              <a:rPr lang="en-US" dirty="0">
                <a:latin typeface="Calibri" panose="020F0502020204030204" pitchFamily="34" charset="0"/>
                <a:cs typeface="Calibri" panose="020F0502020204030204" pitchFamily="34" charset="0"/>
              </a:rPr>
              <a:t> </a:t>
            </a:r>
          </a:p>
          <a:p>
            <a:pPr marL="171450" indent="-171450">
              <a:lnSpc>
                <a:spcPct val="150000"/>
              </a:lnSpc>
              <a:buFont typeface="Arial" panose="020B0604020202020204" pitchFamily="34" charset="0"/>
              <a:buChar char="•"/>
              <a:defRPr/>
            </a:pPr>
            <a:r>
              <a:rPr lang="en-IN" dirty="0">
                <a:latin typeface="Calibri" panose="020F0502020204030204" pitchFamily="34" charset="0"/>
                <a:cs typeface="Calibri" panose="020F0502020204030204" pitchFamily="34" charset="0"/>
              </a:rPr>
              <a:t>Postgraduate Diploma in Horticultural Science </a:t>
            </a:r>
            <a:r>
              <a:rPr lang="en-US" dirty="0">
                <a:latin typeface="Calibri" panose="020F0502020204030204" pitchFamily="34" charset="0"/>
                <a:cs typeface="Calibri" panose="020F0502020204030204" pitchFamily="34" charset="0"/>
              </a:rPr>
              <a:t> </a:t>
            </a:r>
          </a:p>
          <a:p>
            <a:pPr marL="171450" indent="-171450">
              <a:lnSpc>
                <a:spcPct val="150000"/>
              </a:lnSpc>
              <a:buFont typeface="Arial" panose="020B0604020202020204" pitchFamily="34" charset="0"/>
              <a:buChar char="•"/>
              <a:defRPr/>
            </a:pPr>
            <a:r>
              <a:rPr lang="en-US" dirty="0">
                <a:latin typeface="Calibri" panose="020F0502020204030204" pitchFamily="34" charset="0"/>
                <a:cs typeface="Calibri" panose="020F0502020204030204" pitchFamily="34" charset="0"/>
              </a:rPr>
              <a:t>Master of Management in Agribusiness  </a:t>
            </a:r>
          </a:p>
          <a:p>
            <a:pPr marL="171450" indent="-171450">
              <a:lnSpc>
                <a:spcPct val="150000"/>
              </a:lnSpc>
              <a:buFont typeface="Arial" panose="020B0604020202020204" pitchFamily="34" charset="0"/>
              <a:buChar char="•"/>
              <a:defRPr/>
            </a:pPr>
            <a:r>
              <a:rPr lang="en-US" dirty="0">
                <a:latin typeface="Calibri" panose="020F0502020204030204" pitchFamily="34" charset="0"/>
                <a:cs typeface="Calibri" panose="020F0502020204030204" pitchFamily="34" charset="0"/>
              </a:rPr>
              <a:t>Master of Management in Agricultural Systems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15C69471-B056-EADF-D5C8-4C8EB1FC7B9A}"/>
              </a:ext>
            </a:extLst>
          </p:cNvPr>
          <p:cNvSpPr/>
          <p:nvPr/>
        </p:nvSpPr>
        <p:spPr>
          <a:xfrm>
            <a:off x="400669" y="877898"/>
            <a:ext cx="7438637" cy="461665"/>
          </a:xfrm>
          <a:prstGeom prst="rect">
            <a:avLst/>
          </a:prstGeom>
        </p:spPr>
        <p:txBody>
          <a:bodyPr wrap="square">
            <a:spAutoFit/>
          </a:bodyPr>
          <a:lstStyle/>
          <a:p>
            <a:r>
              <a:rPr lang="en-IN" sz="2400" b="1" u="sng" dirty="0">
                <a:latin typeface="Calibri" panose="020F0502020204030204" pitchFamily="34" charset="0"/>
                <a:cs typeface="Calibri" panose="020F0502020204030204" pitchFamily="34" charset="0"/>
              </a:rPr>
              <a:t>Auckland University of Technology, Auckland</a:t>
            </a:r>
          </a:p>
        </p:txBody>
      </p:sp>
      <p:sp>
        <p:nvSpPr>
          <p:cNvPr id="3" name="TextBox 2">
            <a:extLst>
              <a:ext uri="{FF2B5EF4-FFF2-40B4-BE49-F238E27FC236}">
                <a16:creationId xmlns:a16="http://schemas.microsoft.com/office/drawing/2014/main" xmlns="" id="{37B09781-3375-9239-1FCC-EC9E9611AD15}"/>
              </a:ext>
            </a:extLst>
          </p:cNvPr>
          <p:cNvSpPr txBox="1"/>
          <p:nvPr/>
        </p:nvSpPr>
        <p:spPr>
          <a:xfrm>
            <a:off x="400670" y="89601"/>
            <a:ext cx="5000343" cy="584775"/>
          </a:xfrm>
          <a:prstGeom prst="rect">
            <a:avLst/>
          </a:prstGeom>
          <a:noFill/>
        </p:spPr>
        <p:txBody>
          <a:bodyPr wrap="none" rtlCol="0">
            <a:spAutoFit/>
          </a:bodyPr>
          <a:lstStyle/>
          <a:p>
            <a:r>
              <a:rPr lang="en-US" sz="3200" b="1" dirty="0">
                <a:latin typeface="Calibri"/>
                <a:cs typeface="Calibri"/>
              </a:rPr>
              <a:t>Salient Features </a:t>
            </a:r>
            <a:r>
              <a:rPr lang="en-US" sz="3200" b="1" dirty="0" smtClean="0">
                <a:latin typeface="Calibri"/>
                <a:cs typeface="Calibri"/>
              </a:rPr>
              <a:t>Universities</a:t>
            </a:r>
            <a:endParaRPr lang="en-IN" sz="3200" b="1" dirty="0">
              <a:latin typeface="Calibri"/>
              <a:cs typeface="Calibri"/>
            </a:endParaRPr>
          </a:p>
        </p:txBody>
      </p:sp>
      <p:sp>
        <p:nvSpPr>
          <p:cNvPr id="4" name="Rectangle 3">
            <a:extLst>
              <a:ext uri="{FF2B5EF4-FFF2-40B4-BE49-F238E27FC236}">
                <a16:creationId xmlns:a16="http://schemas.microsoft.com/office/drawing/2014/main" xmlns="" id="{0A0AD498-4782-489E-C6F7-81751A542B12}"/>
              </a:ext>
            </a:extLst>
          </p:cNvPr>
          <p:cNvSpPr/>
          <p:nvPr/>
        </p:nvSpPr>
        <p:spPr>
          <a:xfrm>
            <a:off x="400670" y="1324971"/>
            <a:ext cx="2273315" cy="369332"/>
          </a:xfrm>
          <a:prstGeom prst="rect">
            <a:avLst/>
          </a:prstGeom>
        </p:spPr>
        <p:txBody>
          <a:bodyPr wrap="none">
            <a:spAutoFit/>
          </a:bodyPr>
          <a:lstStyle/>
          <a:p>
            <a:r>
              <a:rPr lang="en-IN" dirty="0">
                <a:latin typeface="Calibri" panose="020F0502020204030204" pitchFamily="34" charset="0"/>
                <a:cs typeface="Calibri" panose="020F0502020204030204" pitchFamily="34" charset="0"/>
              </a:rPr>
              <a:t>QS World Ranking </a:t>
            </a:r>
            <a:r>
              <a:rPr lang="en-US" dirty="0">
                <a:latin typeface="Calibri" panose="020F0502020204030204" pitchFamily="34" charset="0"/>
                <a:cs typeface="Calibri" panose="020F0502020204030204" pitchFamily="34" charset="0"/>
              </a:rPr>
              <a:t>412</a:t>
            </a:r>
          </a:p>
        </p:txBody>
      </p:sp>
      <p:sp>
        <p:nvSpPr>
          <p:cNvPr id="5" name="Rectangle 4">
            <a:extLst>
              <a:ext uri="{FF2B5EF4-FFF2-40B4-BE49-F238E27FC236}">
                <a16:creationId xmlns:a16="http://schemas.microsoft.com/office/drawing/2014/main" xmlns="" id="{3C5C49D9-B119-6D8B-862F-0963D17496A2}"/>
              </a:ext>
            </a:extLst>
          </p:cNvPr>
          <p:cNvSpPr/>
          <p:nvPr/>
        </p:nvSpPr>
        <p:spPr>
          <a:xfrm>
            <a:off x="400670" y="1650957"/>
            <a:ext cx="8351661" cy="444096"/>
          </a:xfrm>
          <a:prstGeom prst="rect">
            <a:avLst/>
          </a:prstGeom>
        </p:spPr>
        <p:txBody>
          <a:bodyPr wrap="square">
            <a:spAutoFit/>
          </a:bodyPr>
          <a:lstStyle/>
          <a:p>
            <a:pPr marL="285750" indent="-285750">
              <a:lnSpc>
                <a:spcPct val="140000"/>
              </a:lnSpc>
              <a:buClr>
                <a:schemeClr val="tx1">
                  <a:lumMod val="95000"/>
                  <a:lumOff val="5000"/>
                </a:schemeClr>
              </a:buClr>
              <a:buFont typeface="Wingdings" panose="05000000000000000000" pitchFamily="2" charset="2"/>
              <a:buChar char="ü"/>
            </a:pPr>
            <a:r>
              <a:rPr lang="en-US" dirty="0">
                <a:latin typeface="Averta Std Regular"/>
                <a:cs typeface="Averta Std Regular"/>
              </a:rPr>
              <a:t>AUT is ranked in the top 1.2% Universities Worldwide. </a:t>
            </a:r>
          </a:p>
        </p:txBody>
      </p:sp>
      <p:pic>
        <p:nvPicPr>
          <p:cNvPr id="6" name="Picture 5" descr="A sign on the side of a road&#10;&#10;Description automatically generated">
            <a:extLst>
              <a:ext uri="{FF2B5EF4-FFF2-40B4-BE49-F238E27FC236}">
                <a16:creationId xmlns:a16="http://schemas.microsoft.com/office/drawing/2014/main" xmlns="" id="{DDEC777E-4A89-FA06-DAE9-3D636160EDD3}"/>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613093" y="1518852"/>
            <a:ext cx="3960440" cy="3511277"/>
          </a:xfrm>
          <a:prstGeom prst="rect">
            <a:avLst/>
          </a:prstGeom>
        </p:spPr>
      </p:pic>
      <p:sp>
        <p:nvSpPr>
          <p:cNvPr id="7" name="Rectangle 6">
            <a:extLst>
              <a:ext uri="{FF2B5EF4-FFF2-40B4-BE49-F238E27FC236}">
                <a16:creationId xmlns:a16="http://schemas.microsoft.com/office/drawing/2014/main" xmlns="" id="{C1A6C9FF-BE92-6A00-3AA8-9DF55489F2E0}"/>
              </a:ext>
            </a:extLst>
          </p:cNvPr>
          <p:cNvSpPr/>
          <p:nvPr/>
        </p:nvSpPr>
        <p:spPr>
          <a:xfrm>
            <a:off x="400669" y="2587188"/>
            <a:ext cx="5029200" cy="3788858"/>
          </a:xfrm>
          <a:prstGeom prst="rect">
            <a:avLst/>
          </a:prstGeom>
        </p:spPr>
        <p:txBody>
          <a:bodyPr>
            <a:spAutoFit/>
          </a:bodyPr>
          <a:lstStyle/>
          <a:p>
            <a:pPr marL="171450" indent="-171450" algn="just">
              <a:lnSpc>
                <a:spcPct val="150000"/>
              </a:lnSpc>
              <a:buFont typeface="Arial" panose="020B0604020202020204" pitchFamily="34" charset="0"/>
              <a:buChar char="•"/>
              <a:defRPr/>
            </a:pPr>
            <a:r>
              <a:rPr lang="en-IN" dirty="0">
                <a:latin typeface="Calibri" panose="020F0502020204030204" pitchFamily="34" charset="0"/>
                <a:cs typeface="Calibri" panose="020F0502020204030204" pitchFamily="34" charset="0"/>
              </a:rPr>
              <a:t>Bachelor of Engineering Technology </a:t>
            </a:r>
          </a:p>
          <a:p>
            <a:pPr marL="171450" indent="-171450" algn="just">
              <a:lnSpc>
                <a:spcPct val="150000"/>
              </a:lnSpc>
              <a:buFont typeface="Arial" panose="020B0604020202020204" pitchFamily="34" charset="0"/>
              <a:buChar char="•"/>
              <a:defRPr/>
            </a:pPr>
            <a:r>
              <a:rPr lang="en-US" dirty="0">
                <a:latin typeface="Calibri" panose="020F0502020204030204" pitchFamily="34" charset="0"/>
                <a:cs typeface="Calibri" panose="020F0502020204030204" pitchFamily="34" charset="0"/>
              </a:rPr>
              <a:t>Bachelor of Computer &amp; Information Sciences </a:t>
            </a:r>
          </a:p>
          <a:p>
            <a:pPr marL="171450" indent="-171450" algn="just">
              <a:lnSpc>
                <a:spcPct val="150000"/>
              </a:lnSpc>
              <a:buFont typeface="Arial" panose="020B0604020202020204" pitchFamily="34" charset="0"/>
              <a:buChar char="•"/>
              <a:defRPr/>
            </a:pPr>
            <a:r>
              <a:rPr lang="en-US" dirty="0">
                <a:latin typeface="Calibri" panose="020F0502020204030204" pitchFamily="34" charset="0"/>
                <a:cs typeface="Calibri" panose="020F0502020204030204" pitchFamily="34" charset="0"/>
              </a:rPr>
              <a:t>Postgraduate Diploma in Public Health </a:t>
            </a:r>
          </a:p>
          <a:p>
            <a:pPr marL="171450" indent="-171450" algn="just">
              <a:lnSpc>
                <a:spcPct val="150000"/>
              </a:lnSpc>
              <a:buFont typeface="Arial" panose="020B0604020202020204" pitchFamily="34" charset="0"/>
              <a:buChar char="•"/>
            </a:pPr>
            <a:r>
              <a:rPr lang="en-US" dirty="0">
                <a:latin typeface="Calibri" panose="020F0502020204030204" pitchFamily="34" charset="0"/>
                <a:cs typeface="Calibri" panose="020F0502020204030204" pitchFamily="34" charset="0"/>
              </a:rPr>
              <a:t>Postgraduate Diploma in Engineering </a:t>
            </a:r>
          </a:p>
          <a:p>
            <a:pPr marL="171450" indent="-171450" algn="just">
              <a:lnSpc>
                <a:spcPct val="150000"/>
              </a:lnSpc>
              <a:buFont typeface="Arial" panose="020B0604020202020204" pitchFamily="34" charset="0"/>
              <a:buChar char="•"/>
            </a:pPr>
            <a:r>
              <a:rPr lang="en-US" dirty="0">
                <a:latin typeface="Calibri" panose="020F0502020204030204" pitchFamily="34" charset="0"/>
                <a:cs typeface="Calibri" panose="020F0502020204030204" pitchFamily="34" charset="0"/>
              </a:rPr>
              <a:t>Master of Nursing Science </a:t>
            </a:r>
          </a:p>
          <a:p>
            <a:pPr marL="171450" indent="-171450" algn="just">
              <a:lnSpc>
                <a:spcPct val="150000"/>
              </a:lnSpc>
              <a:buFont typeface="Arial" panose="020B0604020202020204" pitchFamily="34" charset="0"/>
              <a:buChar char="•"/>
            </a:pPr>
            <a:r>
              <a:rPr lang="en-IN" dirty="0">
                <a:latin typeface="Calibri" panose="020F0502020204030204" pitchFamily="34" charset="0"/>
                <a:cs typeface="Calibri" panose="020F0502020204030204" pitchFamily="34" charset="0"/>
              </a:rPr>
              <a:t>Master of Analytics </a:t>
            </a:r>
            <a:r>
              <a:rPr lang="en-US" dirty="0">
                <a:latin typeface="Calibri" panose="020F0502020204030204" pitchFamily="34" charset="0"/>
                <a:cs typeface="Calibri" panose="020F0502020204030204" pitchFamily="34" charset="0"/>
              </a:rPr>
              <a:t> </a:t>
            </a:r>
          </a:p>
          <a:p>
            <a:pPr marL="171450" indent="-171450" algn="just">
              <a:lnSpc>
                <a:spcPct val="150000"/>
              </a:lnSpc>
              <a:buFont typeface="Arial" panose="020B0604020202020204" pitchFamily="34" charset="0"/>
              <a:buChar char="•"/>
            </a:pPr>
            <a:r>
              <a:rPr lang="en-US" dirty="0">
                <a:latin typeface="Calibri" panose="020F0502020204030204" pitchFamily="34" charset="0"/>
                <a:cs typeface="Calibri" panose="020F0502020204030204" pitchFamily="34" charset="0"/>
              </a:rPr>
              <a:t>M</a:t>
            </a:r>
            <a:r>
              <a:rPr lang="en-IN" dirty="0">
                <a:latin typeface="Calibri" panose="020F0502020204030204" pitchFamily="34" charset="0"/>
                <a:cs typeface="Calibri" panose="020F0502020204030204" pitchFamily="34" charset="0"/>
              </a:rPr>
              <a:t>aster of Construction Management</a:t>
            </a:r>
            <a:r>
              <a:rPr lang="en-US" dirty="0">
                <a:latin typeface="Calibri" panose="020F0502020204030204" pitchFamily="34" charset="0"/>
                <a:cs typeface="Calibri" panose="020F0502020204030204" pitchFamily="34" charset="0"/>
              </a:rPr>
              <a:t> </a:t>
            </a:r>
          </a:p>
          <a:p>
            <a:pPr marL="171450" indent="-171450" algn="just">
              <a:lnSpc>
                <a:spcPct val="150000"/>
              </a:lnSpc>
              <a:buFont typeface="Arial" panose="020B0604020202020204" pitchFamily="34" charset="0"/>
              <a:buChar char="•"/>
            </a:pPr>
            <a:r>
              <a:rPr lang="en-US" dirty="0">
                <a:latin typeface="Calibri" panose="020F0502020204030204" pitchFamily="34" charset="0"/>
                <a:cs typeface="Calibri" panose="020F0502020204030204" pitchFamily="34" charset="0"/>
              </a:rPr>
              <a:t>Master of Engineering Project Management</a:t>
            </a:r>
          </a:p>
          <a:p>
            <a:pPr marL="171450" indent="-171450" algn="just">
              <a:lnSpc>
                <a:spcPct val="150000"/>
              </a:lnSpc>
              <a:buFont typeface="Arial" panose="020B0604020202020204" pitchFamily="34" charset="0"/>
              <a:buChar char="•"/>
            </a:pPr>
            <a:r>
              <a:rPr lang="en-US" dirty="0">
                <a:latin typeface="Calibri" panose="020F0502020204030204" pitchFamily="34" charset="0"/>
                <a:cs typeface="Calibri" panose="020F0502020204030204" pitchFamily="34" charset="0"/>
              </a:rPr>
              <a:t>Master of IT Project Management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804382" y="141635"/>
            <a:ext cx="7880318" cy="7208802"/>
          </a:xfrm>
          <a:prstGeom prst="rect">
            <a:avLst/>
          </a:prstGeom>
        </p:spPr>
      </p:pic>
      <p:sp>
        <p:nvSpPr>
          <p:cNvPr id="3" name="TextBox 2">
            <a:extLst>
              <a:ext uri="{FF2B5EF4-FFF2-40B4-BE49-F238E27FC236}">
                <a16:creationId xmlns:a16="http://schemas.microsoft.com/office/drawing/2014/main" xmlns="" id="{F87755FE-3B9C-068B-51BD-92FA28645795}"/>
              </a:ext>
            </a:extLst>
          </p:cNvPr>
          <p:cNvSpPr txBox="1"/>
          <p:nvPr/>
        </p:nvSpPr>
        <p:spPr>
          <a:xfrm>
            <a:off x="400670" y="89601"/>
            <a:ext cx="1039002" cy="584775"/>
          </a:xfrm>
          <a:prstGeom prst="rect">
            <a:avLst/>
          </a:prstGeom>
          <a:noFill/>
        </p:spPr>
        <p:txBody>
          <a:bodyPr wrap="none" rtlCol="0">
            <a:spAutoFit/>
          </a:bodyPr>
          <a:lstStyle/>
          <a:p>
            <a:r>
              <a:rPr lang="en-US" sz="3200" b="1" dirty="0">
                <a:latin typeface="Calibri"/>
                <a:cs typeface="Calibri"/>
              </a:rPr>
              <a:t>FAQs</a:t>
            </a:r>
            <a:endParaRPr lang="en-IN" sz="3200" b="1" dirty="0">
              <a:latin typeface="Calibri"/>
              <a:cs typeface="Calibri"/>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3"/>
          <p:cNvSpPr txBox="1"/>
          <p:nvPr/>
        </p:nvSpPr>
        <p:spPr>
          <a:xfrm>
            <a:off x="-714071" y="88418"/>
            <a:ext cx="12735744" cy="430887"/>
          </a:xfrm>
          <a:prstGeom prst="rect">
            <a:avLst/>
          </a:prstGeom>
          <a:noFill/>
        </p:spPr>
        <p:txBody>
          <a:bodyPr vert="horz" wrap="square" lIns="0" tIns="0" rIns="0" bIns="0" rtlCol="0">
            <a:spAutoFit/>
          </a:bodyPr>
          <a:lstStyle/>
          <a:p>
            <a:pPr algn="ctr"/>
            <a:r>
              <a:rPr lang="en-US" sz="2800" b="1" dirty="0">
                <a:latin typeface="Calibri"/>
                <a:cs typeface="Calibri"/>
              </a:rPr>
              <a:t>What is the correct time to start applying for studying in New Zealand? </a:t>
            </a:r>
          </a:p>
        </p:txBody>
      </p:sp>
      <p:sp>
        <p:nvSpPr>
          <p:cNvPr id="3" name="Freeform 2"/>
          <p:cNvSpPr/>
          <p:nvPr/>
        </p:nvSpPr>
        <p:spPr>
          <a:xfrm>
            <a:off x="4867115" y="1353932"/>
            <a:ext cx="1573373" cy="1309112"/>
          </a:xfrm>
          <a:custGeom>
            <a:avLst/>
            <a:gdLst>
              <a:gd name="connsiteX0" fmla="*/ 0 w 1779984"/>
              <a:gd name="connsiteY0" fmla="*/ 192835 h 1156989"/>
              <a:gd name="connsiteX1" fmla="*/ 192835 w 1779984"/>
              <a:gd name="connsiteY1" fmla="*/ 0 h 1156989"/>
              <a:gd name="connsiteX2" fmla="*/ 1587149 w 1779984"/>
              <a:gd name="connsiteY2" fmla="*/ 0 h 1156989"/>
              <a:gd name="connsiteX3" fmla="*/ 1779984 w 1779984"/>
              <a:gd name="connsiteY3" fmla="*/ 192835 h 1156989"/>
              <a:gd name="connsiteX4" fmla="*/ 1779984 w 1779984"/>
              <a:gd name="connsiteY4" fmla="*/ 964154 h 1156989"/>
              <a:gd name="connsiteX5" fmla="*/ 1587149 w 1779984"/>
              <a:gd name="connsiteY5" fmla="*/ 1156989 h 1156989"/>
              <a:gd name="connsiteX6" fmla="*/ 192835 w 1779984"/>
              <a:gd name="connsiteY6" fmla="*/ 1156989 h 1156989"/>
              <a:gd name="connsiteX7" fmla="*/ 0 w 1779984"/>
              <a:gd name="connsiteY7" fmla="*/ 964154 h 1156989"/>
              <a:gd name="connsiteX8" fmla="*/ 0 w 1779984"/>
              <a:gd name="connsiteY8" fmla="*/ 192835 h 1156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9984" h="1156989">
                <a:moveTo>
                  <a:pt x="0" y="192835"/>
                </a:moveTo>
                <a:cubicBezTo>
                  <a:pt x="0" y="86335"/>
                  <a:pt x="86335" y="0"/>
                  <a:pt x="192835" y="0"/>
                </a:cubicBezTo>
                <a:lnTo>
                  <a:pt x="1587149" y="0"/>
                </a:lnTo>
                <a:cubicBezTo>
                  <a:pt x="1693649" y="0"/>
                  <a:pt x="1779984" y="86335"/>
                  <a:pt x="1779984" y="192835"/>
                </a:cubicBezTo>
                <a:lnTo>
                  <a:pt x="1779984" y="964154"/>
                </a:lnTo>
                <a:cubicBezTo>
                  <a:pt x="1779984" y="1070654"/>
                  <a:pt x="1693649" y="1156989"/>
                  <a:pt x="1587149" y="1156989"/>
                </a:cubicBezTo>
                <a:lnTo>
                  <a:pt x="192835" y="1156989"/>
                </a:lnTo>
                <a:cubicBezTo>
                  <a:pt x="86335" y="1156989"/>
                  <a:pt x="0" y="1070654"/>
                  <a:pt x="0" y="964154"/>
                </a:cubicBezTo>
                <a:lnTo>
                  <a:pt x="0" y="192835"/>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36490" tIns="136490" rIns="136490" bIns="136490" numCol="1" spcCol="1270" anchor="ctr" anchorCtr="0">
            <a:noAutofit/>
          </a:bodyPr>
          <a:lstStyle/>
          <a:p>
            <a:pPr algn="ctr" defTabSz="933450">
              <a:lnSpc>
                <a:spcPct val="90000"/>
              </a:lnSpc>
              <a:spcBef>
                <a:spcPct val="0"/>
              </a:spcBef>
              <a:spcAft>
                <a:spcPct val="35000"/>
              </a:spcAft>
            </a:pPr>
            <a:r>
              <a:rPr lang="en-US" sz="2100"/>
              <a:t>Initial Documents</a:t>
            </a:r>
          </a:p>
        </p:txBody>
      </p:sp>
      <p:sp>
        <p:nvSpPr>
          <p:cNvPr id="4" name="Freeform 3"/>
          <p:cNvSpPr/>
          <p:nvPr/>
        </p:nvSpPr>
        <p:spPr>
          <a:xfrm>
            <a:off x="3241996" y="2012665"/>
            <a:ext cx="3811708" cy="5227730"/>
          </a:xfrm>
          <a:custGeom>
            <a:avLst/>
            <a:gdLst/>
            <a:ahLst/>
            <a:cxnLst/>
            <a:rect l="0" t="0" r="0" b="0"/>
            <a:pathLst>
              <a:path>
                <a:moveTo>
                  <a:pt x="3438230" y="294173"/>
                </a:moveTo>
                <a:arcTo wR="2310126" hR="2310126" stAng="17953853" swAng="1210876"/>
              </a:path>
            </a:pathLst>
          </a:custGeom>
          <a:noFill/>
          <a:ln>
            <a:tailEnd type="arrow"/>
          </a:ln>
        </p:spPr>
        <p:style>
          <a:lnRef idx="1">
            <a:schemeClr val="accent5">
              <a:hueOff val="0"/>
              <a:satOff val="0"/>
              <a:lumOff val="0"/>
              <a:alphaOff val="0"/>
            </a:schemeClr>
          </a:lnRef>
          <a:fillRef idx="0">
            <a:scrgbClr r="0" g="0" b="0"/>
          </a:fillRef>
          <a:effectRef idx="0">
            <a:scrgbClr r="0" g="0" b="0"/>
          </a:effectRef>
          <a:fontRef idx="minor">
            <a:schemeClr val="tx1">
              <a:hueOff val="0"/>
              <a:satOff val="0"/>
              <a:lumOff val="0"/>
              <a:alphaOff val="0"/>
            </a:schemeClr>
          </a:fontRef>
        </p:style>
        <p:txBody>
          <a:bodyPr/>
          <a:lstStyle/>
          <a:p>
            <a:endParaRPr lang="en-IN"/>
          </a:p>
        </p:txBody>
      </p:sp>
      <p:sp>
        <p:nvSpPr>
          <p:cNvPr id="5" name="Freeform 4"/>
          <p:cNvSpPr/>
          <p:nvPr/>
        </p:nvSpPr>
        <p:spPr>
          <a:xfrm>
            <a:off x="6821488" y="3164246"/>
            <a:ext cx="1507761" cy="1309112"/>
          </a:xfrm>
          <a:custGeom>
            <a:avLst/>
            <a:gdLst>
              <a:gd name="connsiteX0" fmla="*/ 0 w 1779984"/>
              <a:gd name="connsiteY0" fmla="*/ 192835 h 1156989"/>
              <a:gd name="connsiteX1" fmla="*/ 192835 w 1779984"/>
              <a:gd name="connsiteY1" fmla="*/ 0 h 1156989"/>
              <a:gd name="connsiteX2" fmla="*/ 1587149 w 1779984"/>
              <a:gd name="connsiteY2" fmla="*/ 0 h 1156989"/>
              <a:gd name="connsiteX3" fmla="*/ 1779984 w 1779984"/>
              <a:gd name="connsiteY3" fmla="*/ 192835 h 1156989"/>
              <a:gd name="connsiteX4" fmla="*/ 1779984 w 1779984"/>
              <a:gd name="connsiteY4" fmla="*/ 964154 h 1156989"/>
              <a:gd name="connsiteX5" fmla="*/ 1587149 w 1779984"/>
              <a:gd name="connsiteY5" fmla="*/ 1156989 h 1156989"/>
              <a:gd name="connsiteX6" fmla="*/ 192835 w 1779984"/>
              <a:gd name="connsiteY6" fmla="*/ 1156989 h 1156989"/>
              <a:gd name="connsiteX7" fmla="*/ 0 w 1779984"/>
              <a:gd name="connsiteY7" fmla="*/ 964154 h 1156989"/>
              <a:gd name="connsiteX8" fmla="*/ 0 w 1779984"/>
              <a:gd name="connsiteY8" fmla="*/ 192835 h 1156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9984" h="1156989">
                <a:moveTo>
                  <a:pt x="0" y="192835"/>
                </a:moveTo>
                <a:cubicBezTo>
                  <a:pt x="0" y="86335"/>
                  <a:pt x="86335" y="0"/>
                  <a:pt x="192835" y="0"/>
                </a:cubicBezTo>
                <a:lnTo>
                  <a:pt x="1587149" y="0"/>
                </a:lnTo>
                <a:cubicBezTo>
                  <a:pt x="1693649" y="0"/>
                  <a:pt x="1779984" y="86335"/>
                  <a:pt x="1779984" y="192835"/>
                </a:cubicBezTo>
                <a:lnTo>
                  <a:pt x="1779984" y="964154"/>
                </a:lnTo>
                <a:cubicBezTo>
                  <a:pt x="1779984" y="1070654"/>
                  <a:pt x="1693649" y="1156989"/>
                  <a:pt x="1587149" y="1156989"/>
                </a:cubicBezTo>
                <a:lnTo>
                  <a:pt x="192835" y="1156989"/>
                </a:lnTo>
                <a:cubicBezTo>
                  <a:pt x="86335" y="1156989"/>
                  <a:pt x="0" y="1070654"/>
                  <a:pt x="0" y="964154"/>
                </a:cubicBezTo>
                <a:lnTo>
                  <a:pt x="0" y="192835"/>
                </a:lnTo>
                <a:close/>
              </a:path>
            </a:pathLst>
          </a:custGeom>
        </p:spPr>
        <p:style>
          <a:lnRef idx="2">
            <a:schemeClr val="lt1">
              <a:hueOff val="0"/>
              <a:satOff val="0"/>
              <a:lumOff val="0"/>
              <a:alphaOff val="0"/>
            </a:schemeClr>
          </a:lnRef>
          <a:fillRef idx="1">
            <a:schemeClr val="accent5">
              <a:hueOff val="-1838336"/>
              <a:satOff val="-2557"/>
              <a:lumOff val="-981"/>
              <a:alphaOff val="0"/>
            </a:schemeClr>
          </a:fillRef>
          <a:effectRef idx="0">
            <a:schemeClr val="accent5">
              <a:hueOff val="-1838336"/>
              <a:satOff val="-2557"/>
              <a:lumOff val="-981"/>
              <a:alphaOff val="0"/>
            </a:schemeClr>
          </a:effectRef>
          <a:fontRef idx="minor">
            <a:schemeClr val="lt1"/>
          </a:fontRef>
        </p:style>
        <p:txBody>
          <a:bodyPr spcFirstLastPara="0" vert="horz" wrap="square" lIns="136490" tIns="136490" rIns="136490" bIns="136490" numCol="1" spcCol="1270" anchor="ctr" anchorCtr="0">
            <a:noAutofit/>
          </a:bodyPr>
          <a:lstStyle/>
          <a:p>
            <a:pPr algn="ctr" defTabSz="933450">
              <a:lnSpc>
                <a:spcPct val="90000"/>
              </a:lnSpc>
              <a:spcBef>
                <a:spcPct val="0"/>
              </a:spcBef>
              <a:spcAft>
                <a:spcPct val="35000"/>
              </a:spcAft>
            </a:pPr>
            <a:r>
              <a:rPr lang="en-US" sz="2100"/>
              <a:t>Application to University</a:t>
            </a:r>
          </a:p>
        </p:txBody>
      </p:sp>
      <p:sp>
        <p:nvSpPr>
          <p:cNvPr id="6" name="Freeform 5"/>
          <p:cNvSpPr/>
          <p:nvPr/>
        </p:nvSpPr>
        <p:spPr>
          <a:xfrm>
            <a:off x="3087687" y="2127251"/>
            <a:ext cx="5715000" cy="5494145"/>
          </a:xfrm>
          <a:custGeom>
            <a:avLst/>
            <a:gdLst/>
            <a:ahLst/>
            <a:cxnLst/>
            <a:rect l="0" t="0" r="0" b="0"/>
            <a:pathLst>
              <a:path>
                <a:moveTo>
                  <a:pt x="4614700" y="2470186"/>
                </a:moveTo>
                <a:arcTo wR="2310126" hR="2310126" stAng="21838381" swAng="1359213"/>
              </a:path>
            </a:pathLst>
          </a:custGeom>
          <a:noFill/>
          <a:ln>
            <a:tailEnd type="arrow"/>
          </a:ln>
        </p:spPr>
        <p:style>
          <a:lnRef idx="1">
            <a:schemeClr val="accent5">
              <a:hueOff val="-1838336"/>
              <a:satOff val="-2557"/>
              <a:lumOff val="-981"/>
              <a:alphaOff val="0"/>
            </a:schemeClr>
          </a:lnRef>
          <a:fillRef idx="0">
            <a:scrgbClr r="0" g="0" b="0"/>
          </a:fillRef>
          <a:effectRef idx="0">
            <a:scrgbClr r="0" g="0" b="0"/>
          </a:effectRef>
          <a:fontRef idx="minor">
            <a:schemeClr val="tx1">
              <a:hueOff val="0"/>
              <a:satOff val="0"/>
              <a:lumOff val="0"/>
              <a:alphaOff val="0"/>
            </a:schemeClr>
          </a:fontRef>
        </p:style>
        <p:txBody>
          <a:bodyPr/>
          <a:lstStyle/>
          <a:p>
            <a:endParaRPr lang="en-IN"/>
          </a:p>
        </p:txBody>
      </p:sp>
      <p:sp>
        <p:nvSpPr>
          <p:cNvPr id="7" name="Freeform 6"/>
          <p:cNvSpPr/>
          <p:nvPr/>
        </p:nvSpPr>
        <p:spPr>
          <a:xfrm>
            <a:off x="6021387" y="5564955"/>
            <a:ext cx="1518972" cy="1309112"/>
          </a:xfrm>
          <a:custGeom>
            <a:avLst/>
            <a:gdLst>
              <a:gd name="connsiteX0" fmla="*/ 0 w 1779984"/>
              <a:gd name="connsiteY0" fmla="*/ 192835 h 1156989"/>
              <a:gd name="connsiteX1" fmla="*/ 192835 w 1779984"/>
              <a:gd name="connsiteY1" fmla="*/ 0 h 1156989"/>
              <a:gd name="connsiteX2" fmla="*/ 1587149 w 1779984"/>
              <a:gd name="connsiteY2" fmla="*/ 0 h 1156989"/>
              <a:gd name="connsiteX3" fmla="*/ 1779984 w 1779984"/>
              <a:gd name="connsiteY3" fmla="*/ 192835 h 1156989"/>
              <a:gd name="connsiteX4" fmla="*/ 1779984 w 1779984"/>
              <a:gd name="connsiteY4" fmla="*/ 964154 h 1156989"/>
              <a:gd name="connsiteX5" fmla="*/ 1587149 w 1779984"/>
              <a:gd name="connsiteY5" fmla="*/ 1156989 h 1156989"/>
              <a:gd name="connsiteX6" fmla="*/ 192835 w 1779984"/>
              <a:gd name="connsiteY6" fmla="*/ 1156989 h 1156989"/>
              <a:gd name="connsiteX7" fmla="*/ 0 w 1779984"/>
              <a:gd name="connsiteY7" fmla="*/ 964154 h 1156989"/>
              <a:gd name="connsiteX8" fmla="*/ 0 w 1779984"/>
              <a:gd name="connsiteY8" fmla="*/ 192835 h 1156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9984" h="1156989">
                <a:moveTo>
                  <a:pt x="0" y="192835"/>
                </a:moveTo>
                <a:cubicBezTo>
                  <a:pt x="0" y="86335"/>
                  <a:pt x="86335" y="0"/>
                  <a:pt x="192835" y="0"/>
                </a:cubicBezTo>
                <a:lnTo>
                  <a:pt x="1587149" y="0"/>
                </a:lnTo>
                <a:cubicBezTo>
                  <a:pt x="1693649" y="0"/>
                  <a:pt x="1779984" y="86335"/>
                  <a:pt x="1779984" y="192835"/>
                </a:cubicBezTo>
                <a:lnTo>
                  <a:pt x="1779984" y="964154"/>
                </a:lnTo>
                <a:cubicBezTo>
                  <a:pt x="1779984" y="1070654"/>
                  <a:pt x="1693649" y="1156989"/>
                  <a:pt x="1587149" y="1156989"/>
                </a:cubicBezTo>
                <a:lnTo>
                  <a:pt x="192835" y="1156989"/>
                </a:lnTo>
                <a:cubicBezTo>
                  <a:pt x="86335" y="1156989"/>
                  <a:pt x="0" y="1070654"/>
                  <a:pt x="0" y="964154"/>
                </a:cubicBezTo>
                <a:lnTo>
                  <a:pt x="0" y="192835"/>
                </a:lnTo>
                <a:close/>
              </a:path>
            </a:pathLst>
          </a:custGeom>
        </p:spPr>
        <p:style>
          <a:lnRef idx="2">
            <a:schemeClr val="lt1">
              <a:hueOff val="0"/>
              <a:satOff val="0"/>
              <a:lumOff val="0"/>
              <a:alphaOff val="0"/>
            </a:schemeClr>
          </a:lnRef>
          <a:fillRef idx="1">
            <a:schemeClr val="accent5">
              <a:hueOff val="-3676672"/>
              <a:satOff val="-5114"/>
              <a:lumOff val="-1961"/>
              <a:alphaOff val="0"/>
            </a:schemeClr>
          </a:fillRef>
          <a:effectRef idx="0">
            <a:schemeClr val="accent5">
              <a:hueOff val="-3676672"/>
              <a:satOff val="-5114"/>
              <a:lumOff val="-1961"/>
              <a:alphaOff val="0"/>
            </a:schemeClr>
          </a:effectRef>
          <a:fontRef idx="minor">
            <a:schemeClr val="lt1"/>
          </a:fontRef>
        </p:style>
        <p:txBody>
          <a:bodyPr spcFirstLastPara="0" vert="horz" wrap="square" lIns="136490" tIns="136490" rIns="136490" bIns="136490" numCol="1" spcCol="1270" anchor="ctr" anchorCtr="0">
            <a:noAutofit/>
          </a:bodyPr>
          <a:lstStyle/>
          <a:p>
            <a:pPr algn="ctr" defTabSz="933450">
              <a:lnSpc>
                <a:spcPct val="90000"/>
              </a:lnSpc>
              <a:spcBef>
                <a:spcPct val="0"/>
              </a:spcBef>
              <a:spcAft>
                <a:spcPct val="35000"/>
              </a:spcAft>
            </a:pPr>
            <a:r>
              <a:rPr lang="en-US" sz="2100"/>
              <a:t>Arranging financial documents</a:t>
            </a:r>
          </a:p>
        </p:txBody>
      </p:sp>
      <p:sp>
        <p:nvSpPr>
          <p:cNvPr id="8" name="Freeform 7"/>
          <p:cNvSpPr/>
          <p:nvPr/>
        </p:nvSpPr>
        <p:spPr>
          <a:xfrm>
            <a:off x="3241996" y="2012665"/>
            <a:ext cx="3811708" cy="5227730"/>
          </a:xfrm>
          <a:custGeom>
            <a:avLst/>
            <a:gdLst/>
            <a:ahLst/>
            <a:cxnLst/>
            <a:rect l="0" t="0" r="0" b="0"/>
            <a:pathLst>
              <a:path>
                <a:moveTo>
                  <a:pt x="2593389" y="4602819"/>
                </a:moveTo>
                <a:arcTo wR="2310126" hR="2310126" stAng="4977406" swAng="845189"/>
              </a:path>
            </a:pathLst>
          </a:custGeom>
          <a:noFill/>
          <a:ln>
            <a:tailEnd type="arrow"/>
          </a:ln>
        </p:spPr>
        <p:style>
          <a:lnRef idx="1">
            <a:schemeClr val="accent5">
              <a:hueOff val="-3676672"/>
              <a:satOff val="-5114"/>
              <a:lumOff val="-1961"/>
              <a:alphaOff val="0"/>
            </a:schemeClr>
          </a:lnRef>
          <a:fillRef idx="0">
            <a:scrgbClr r="0" g="0" b="0"/>
          </a:fillRef>
          <a:effectRef idx="0">
            <a:scrgbClr r="0" g="0" b="0"/>
          </a:effectRef>
          <a:fontRef idx="minor">
            <a:schemeClr val="tx1">
              <a:hueOff val="0"/>
              <a:satOff val="0"/>
              <a:lumOff val="0"/>
              <a:alphaOff val="0"/>
            </a:schemeClr>
          </a:fontRef>
        </p:style>
        <p:txBody>
          <a:bodyPr/>
          <a:lstStyle/>
          <a:p>
            <a:endParaRPr lang="en-IN"/>
          </a:p>
        </p:txBody>
      </p:sp>
      <p:sp>
        <p:nvSpPr>
          <p:cNvPr id="9" name="Freeform 8"/>
          <p:cNvSpPr/>
          <p:nvPr/>
        </p:nvSpPr>
        <p:spPr>
          <a:xfrm>
            <a:off x="3398628" y="5564955"/>
            <a:ext cx="1468487" cy="1309112"/>
          </a:xfrm>
          <a:custGeom>
            <a:avLst/>
            <a:gdLst>
              <a:gd name="connsiteX0" fmla="*/ 0 w 1779984"/>
              <a:gd name="connsiteY0" fmla="*/ 192835 h 1156989"/>
              <a:gd name="connsiteX1" fmla="*/ 192835 w 1779984"/>
              <a:gd name="connsiteY1" fmla="*/ 0 h 1156989"/>
              <a:gd name="connsiteX2" fmla="*/ 1587149 w 1779984"/>
              <a:gd name="connsiteY2" fmla="*/ 0 h 1156989"/>
              <a:gd name="connsiteX3" fmla="*/ 1779984 w 1779984"/>
              <a:gd name="connsiteY3" fmla="*/ 192835 h 1156989"/>
              <a:gd name="connsiteX4" fmla="*/ 1779984 w 1779984"/>
              <a:gd name="connsiteY4" fmla="*/ 964154 h 1156989"/>
              <a:gd name="connsiteX5" fmla="*/ 1587149 w 1779984"/>
              <a:gd name="connsiteY5" fmla="*/ 1156989 h 1156989"/>
              <a:gd name="connsiteX6" fmla="*/ 192835 w 1779984"/>
              <a:gd name="connsiteY6" fmla="*/ 1156989 h 1156989"/>
              <a:gd name="connsiteX7" fmla="*/ 0 w 1779984"/>
              <a:gd name="connsiteY7" fmla="*/ 964154 h 1156989"/>
              <a:gd name="connsiteX8" fmla="*/ 0 w 1779984"/>
              <a:gd name="connsiteY8" fmla="*/ 192835 h 1156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9984" h="1156989">
                <a:moveTo>
                  <a:pt x="0" y="192835"/>
                </a:moveTo>
                <a:cubicBezTo>
                  <a:pt x="0" y="86335"/>
                  <a:pt x="86335" y="0"/>
                  <a:pt x="192835" y="0"/>
                </a:cubicBezTo>
                <a:lnTo>
                  <a:pt x="1587149" y="0"/>
                </a:lnTo>
                <a:cubicBezTo>
                  <a:pt x="1693649" y="0"/>
                  <a:pt x="1779984" y="86335"/>
                  <a:pt x="1779984" y="192835"/>
                </a:cubicBezTo>
                <a:lnTo>
                  <a:pt x="1779984" y="964154"/>
                </a:lnTo>
                <a:cubicBezTo>
                  <a:pt x="1779984" y="1070654"/>
                  <a:pt x="1693649" y="1156989"/>
                  <a:pt x="1587149" y="1156989"/>
                </a:cubicBezTo>
                <a:lnTo>
                  <a:pt x="192835" y="1156989"/>
                </a:lnTo>
                <a:cubicBezTo>
                  <a:pt x="86335" y="1156989"/>
                  <a:pt x="0" y="1070654"/>
                  <a:pt x="0" y="964154"/>
                </a:cubicBezTo>
                <a:lnTo>
                  <a:pt x="0" y="192835"/>
                </a:lnTo>
                <a:close/>
              </a:path>
            </a:pathLst>
          </a:custGeom>
        </p:spPr>
        <p:style>
          <a:lnRef idx="2">
            <a:schemeClr val="lt1">
              <a:hueOff val="0"/>
              <a:satOff val="0"/>
              <a:lumOff val="0"/>
              <a:alphaOff val="0"/>
            </a:schemeClr>
          </a:lnRef>
          <a:fillRef idx="1">
            <a:schemeClr val="accent5">
              <a:hueOff val="-5515009"/>
              <a:satOff val="-7671"/>
              <a:lumOff val="-2942"/>
              <a:alphaOff val="0"/>
            </a:schemeClr>
          </a:fillRef>
          <a:effectRef idx="0">
            <a:schemeClr val="accent5">
              <a:hueOff val="-5515009"/>
              <a:satOff val="-7671"/>
              <a:lumOff val="-2942"/>
              <a:alphaOff val="0"/>
            </a:schemeClr>
          </a:effectRef>
          <a:fontRef idx="minor">
            <a:schemeClr val="lt1"/>
          </a:fontRef>
        </p:style>
        <p:txBody>
          <a:bodyPr spcFirstLastPara="0" vert="horz" wrap="square" lIns="136490" tIns="136490" rIns="136490" bIns="136490" numCol="1" spcCol="1270" anchor="ctr" anchorCtr="0">
            <a:noAutofit/>
          </a:bodyPr>
          <a:lstStyle/>
          <a:p>
            <a:pPr algn="ctr" defTabSz="933450">
              <a:lnSpc>
                <a:spcPct val="90000"/>
              </a:lnSpc>
              <a:spcBef>
                <a:spcPct val="0"/>
              </a:spcBef>
              <a:spcAft>
                <a:spcPct val="35000"/>
              </a:spcAft>
            </a:pPr>
            <a:r>
              <a:rPr lang="en-US" sz="2100"/>
              <a:t>Apply for visa</a:t>
            </a:r>
          </a:p>
        </p:txBody>
      </p:sp>
      <p:sp>
        <p:nvSpPr>
          <p:cNvPr id="10" name="Freeform 9"/>
          <p:cNvSpPr/>
          <p:nvPr/>
        </p:nvSpPr>
        <p:spPr>
          <a:xfrm>
            <a:off x="3241996" y="2012665"/>
            <a:ext cx="3811708" cy="5227730"/>
          </a:xfrm>
          <a:custGeom>
            <a:avLst/>
            <a:gdLst/>
            <a:ahLst/>
            <a:cxnLst/>
            <a:rect l="0" t="0" r="0" b="0"/>
            <a:pathLst>
              <a:path>
                <a:moveTo>
                  <a:pt x="244996" y="3345463"/>
                </a:moveTo>
                <a:arcTo wR="2310126" hR="2310126" stAng="9202406" swAng="1359213"/>
              </a:path>
            </a:pathLst>
          </a:custGeom>
          <a:noFill/>
          <a:ln>
            <a:tailEnd type="arrow"/>
          </a:ln>
        </p:spPr>
        <p:style>
          <a:lnRef idx="1">
            <a:schemeClr val="accent5">
              <a:hueOff val="-5515009"/>
              <a:satOff val="-7671"/>
              <a:lumOff val="-2942"/>
              <a:alphaOff val="0"/>
            </a:schemeClr>
          </a:lnRef>
          <a:fillRef idx="0">
            <a:scrgbClr r="0" g="0" b="0"/>
          </a:fillRef>
          <a:effectRef idx="0">
            <a:scrgbClr r="0" g="0" b="0"/>
          </a:effectRef>
          <a:fontRef idx="minor">
            <a:schemeClr val="tx1">
              <a:hueOff val="0"/>
              <a:satOff val="0"/>
              <a:lumOff val="0"/>
              <a:alphaOff val="0"/>
            </a:schemeClr>
          </a:fontRef>
        </p:style>
        <p:txBody>
          <a:bodyPr/>
          <a:lstStyle/>
          <a:p>
            <a:endParaRPr lang="en-IN"/>
          </a:p>
        </p:txBody>
      </p:sp>
      <p:sp>
        <p:nvSpPr>
          <p:cNvPr id="11" name="Freeform 10"/>
          <p:cNvSpPr/>
          <p:nvPr/>
        </p:nvSpPr>
        <p:spPr>
          <a:xfrm>
            <a:off x="2601033" y="3164246"/>
            <a:ext cx="1468487" cy="1309112"/>
          </a:xfrm>
          <a:custGeom>
            <a:avLst/>
            <a:gdLst>
              <a:gd name="connsiteX0" fmla="*/ 0 w 1779984"/>
              <a:gd name="connsiteY0" fmla="*/ 192835 h 1156989"/>
              <a:gd name="connsiteX1" fmla="*/ 192835 w 1779984"/>
              <a:gd name="connsiteY1" fmla="*/ 0 h 1156989"/>
              <a:gd name="connsiteX2" fmla="*/ 1587149 w 1779984"/>
              <a:gd name="connsiteY2" fmla="*/ 0 h 1156989"/>
              <a:gd name="connsiteX3" fmla="*/ 1779984 w 1779984"/>
              <a:gd name="connsiteY3" fmla="*/ 192835 h 1156989"/>
              <a:gd name="connsiteX4" fmla="*/ 1779984 w 1779984"/>
              <a:gd name="connsiteY4" fmla="*/ 964154 h 1156989"/>
              <a:gd name="connsiteX5" fmla="*/ 1587149 w 1779984"/>
              <a:gd name="connsiteY5" fmla="*/ 1156989 h 1156989"/>
              <a:gd name="connsiteX6" fmla="*/ 192835 w 1779984"/>
              <a:gd name="connsiteY6" fmla="*/ 1156989 h 1156989"/>
              <a:gd name="connsiteX7" fmla="*/ 0 w 1779984"/>
              <a:gd name="connsiteY7" fmla="*/ 964154 h 1156989"/>
              <a:gd name="connsiteX8" fmla="*/ 0 w 1779984"/>
              <a:gd name="connsiteY8" fmla="*/ 192835 h 1156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9984" h="1156989">
                <a:moveTo>
                  <a:pt x="0" y="192835"/>
                </a:moveTo>
                <a:cubicBezTo>
                  <a:pt x="0" y="86335"/>
                  <a:pt x="86335" y="0"/>
                  <a:pt x="192835" y="0"/>
                </a:cubicBezTo>
                <a:lnTo>
                  <a:pt x="1587149" y="0"/>
                </a:lnTo>
                <a:cubicBezTo>
                  <a:pt x="1693649" y="0"/>
                  <a:pt x="1779984" y="86335"/>
                  <a:pt x="1779984" y="192835"/>
                </a:cubicBezTo>
                <a:lnTo>
                  <a:pt x="1779984" y="964154"/>
                </a:lnTo>
                <a:cubicBezTo>
                  <a:pt x="1779984" y="1070654"/>
                  <a:pt x="1693649" y="1156989"/>
                  <a:pt x="1587149" y="1156989"/>
                </a:cubicBezTo>
                <a:lnTo>
                  <a:pt x="192835" y="1156989"/>
                </a:lnTo>
                <a:cubicBezTo>
                  <a:pt x="86335" y="1156989"/>
                  <a:pt x="0" y="1070654"/>
                  <a:pt x="0" y="964154"/>
                </a:cubicBezTo>
                <a:lnTo>
                  <a:pt x="0" y="192835"/>
                </a:lnTo>
                <a:close/>
              </a:path>
            </a:pathLst>
          </a:cu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txBody>
          <a:bodyPr spcFirstLastPara="0" vert="horz" wrap="square" lIns="136490" tIns="136490" rIns="136490" bIns="136490" numCol="1" spcCol="1270" anchor="ctr" anchorCtr="0">
            <a:noAutofit/>
          </a:bodyPr>
          <a:lstStyle/>
          <a:p>
            <a:pPr algn="ctr" defTabSz="933450">
              <a:lnSpc>
                <a:spcPct val="90000"/>
              </a:lnSpc>
              <a:spcBef>
                <a:spcPct val="0"/>
              </a:spcBef>
              <a:spcAft>
                <a:spcPct val="35000"/>
              </a:spcAft>
            </a:pPr>
            <a:r>
              <a:rPr lang="en-US" sz="2100"/>
              <a:t>Visa interview &amp; Result</a:t>
            </a:r>
          </a:p>
        </p:txBody>
      </p:sp>
      <p:sp>
        <p:nvSpPr>
          <p:cNvPr id="12" name="Freeform 11"/>
          <p:cNvSpPr/>
          <p:nvPr/>
        </p:nvSpPr>
        <p:spPr>
          <a:xfrm>
            <a:off x="3241996" y="2012665"/>
            <a:ext cx="3811708" cy="5227730"/>
          </a:xfrm>
          <a:custGeom>
            <a:avLst/>
            <a:gdLst/>
            <a:ahLst/>
            <a:cxnLst/>
            <a:rect l="0" t="0" r="0" b="0"/>
            <a:pathLst>
              <a:path>
                <a:moveTo>
                  <a:pt x="555794" y="807127"/>
                </a:moveTo>
                <a:arcTo wR="2310126" hR="2310126" stAng="13235271" swAng="1210876"/>
              </a:path>
            </a:pathLst>
          </a:custGeom>
          <a:noFill/>
          <a:ln>
            <a:tailEnd type="arrow"/>
          </a:ln>
        </p:spPr>
        <p:style>
          <a:lnRef idx="1">
            <a:schemeClr val="accent5">
              <a:hueOff val="-7353344"/>
              <a:satOff val="-10228"/>
              <a:lumOff val="-3922"/>
              <a:alphaOff val="0"/>
            </a:schemeClr>
          </a:lnRef>
          <a:fillRef idx="0">
            <a:scrgbClr r="0" g="0" b="0"/>
          </a:fillRef>
          <a:effectRef idx="0">
            <a:scrgbClr r="0" g="0" b="0"/>
          </a:effectRef>
          <a:fontRef idx="minor">
            <a:schemeClr val="tx1">
              <a:hueOff val="0"/>
              <a:satOff val="0"/>
              <a:lumOff val="0"/>
              <a:alphaOff val="0"/>
            </a:schemeClr>
          </a:fontRef>
        </p:style>
        <p:txBody>
          <a:bodyPr/>
          <a:lstStyle/>
          <a:p>
            <a:endParaRPr lang="en-IN"/>
          </a:p>
        </p:txBody>
      </p:sp>
      <p:sp>
        <p:nvSpPr>
          <p:cNvPr id="13" name="TextBox 12"/>
          <p:cNvSpPr txBox="1"/>
          <p:nvPr/>
        </p:nvSpPr>
        <p:spPr>
          <a:xfrm>
            <a:off x="8441303" y="2791482"/>
            <a:ext cx="3107150" cy="1938992"/>
          </a:xfrm>
          <a:prstGeom prst="rect">
            <a:avLst/>
          </a:prstGeom>
          <a:noFill/>
        </p:spPr>
        <p:txBody>
          <a:bodyPr wrap="square" rtlCol="0">
            <a:spAutoFit/>
          </a:bodyPr>
          <a:lstStyle/>
          <a:p>
            <a:pPr algn="just"/>
            <a:r>
              <a:rPr lang="en-US" sz="2400" dirty="0">
                <a:latin typeface="Calibri" panose="020F0502020204030204" pitchFamily="34" charset="0"/>
              </a:rPr>
              <a:t>It is recommended to start applying at least </a:t>
            </a:r>
            <a:r>
              <a:rPr lang="en-US" sz="2400" b="1" dirty="0">
                <a:latin typeface="Calibri" panose="020F0502020204030204" pitchFamily="34" charset="0"/>
              </a:rPr>
              <a:t>six months</a:t>
            </a:r>
            <a:r>
              <a:rPr lang="en-US" sz="2400" dirty="0">
                <a:latin typeface="Calibri" panose="020F0502020204030204" pitchFamily="34" charset="0"/>
              </a:rPr>
              <a:t> before the start date of the course.</a:t>
            </a:r>
            <a:endParaRPr lang="en-IN" sz="2400" dirty="0">
              <a:latin typeface="Calibri" panose="020F0502020204030204" pitchFamily="34"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3"/>
          <p:cNvSpPr txBox="1"/>
          <p:nvPr/>
        </p:nvSpPr>
        <p:spPr>
          <a:xfrm>
            <a:off x="3670617" y="2460831"/>
            <a:ext cx="6464618" cy="387094"/>
          </a:xfrm>
          <a:prstGeom prst="rect">
            <a:avLst/>
          </a:prstGeom>
          <a:noFill/>
        </p:spPr>
        <p:txBody>
          <a:bodyPr vert="horz" wrap="square" lIns="0" tIns="0" rIns="0" bIns="0" rtlCol="0">
            <a:spAutoFit/>
          </a:bodyPr>
          <a:lstStyle/>
          <a:p>
            <a:pPr indent="35" algn="just">
              <a:lnSpc>
                <a:spcPts val="3403"/>
              </a:lnSpc>
            </a:pPr>
            <a:endParaRPr lang="en-CA" sz="1774" b="1">
              <a:solidFill>
                <a:srgbClr val="000000"/>
              </a:solidFill>
              <a:latin typeface="Calibri Bold"/>
              <a:cs typeface="Calibri Bold"/>
            </a:endParaRPr>
          </a:p>
        </p:txBody>
      </p:sp>
      <p:pic>
        <p:nvPicPr>
          <p:cNvPr id="3" name="Picture 2"/>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127919" y="2148681"/>
            <a:ext cx="11353800" cy="5029200"/>
          </a:xfrm>
          <a:prstGeom prst="rect">
            <a:avLst/>
          </a:prstGeom>
        </p:spPr>
      </p:pic>
      <p:sp>
        <p:nvSpPr>
          <p:cNvPr id="4" name="Title 8"/>
          <p:cNvSpPr txBox="1">
            <a:spLocks/>
          </p:cNvSpPr>
          <p:nvPr/>
        </p:nvSpPr>
        <p:spPr>
          <a:xfrm>
            <a:off x="746919" y="853281"/>
            <a:ext cx="13226876" cy="271443"/>
          </a:xfrm>
          <a:prstGeom prst="rect">
            <a:avLst/>
          </a:prstGeom>
        </p:spPr>
        <p:txBody>
          <a:bodyPr>
            <a:noAutofit/>
          </a:bodyPr>
          <a:lstStyle/>
          <a:p>
            <a:pPr marL="0" marR="0" lvl="0" indent="35" algn="just" defTabSz="1076980" rtl="0" eaLnBrk="1" fontAlgn="auto" latinLnBrk="0" hangingPunct="1">
              <a:lnSpc>
                <a:spcPts val="3403"/>
              </a:lnSpc>
              <a:spcBef>
                <a:spcPct val="0"/>
              </a:spcBef>
              <a:spcAft>
                <a:spcPts val="0"/>
              </a:spcAft>
              <a:buClrTx/>
              <a:buSzTx/>
              <a:buFontTx/>
              <a:buNone/>
              <a:tabLst/>
              <a:defRPr/>
            </a:pPr>
            <a:r>
              <a:rPr kumimoji="0" lang="en-CA" sz="2350" b="1" i="0" u="none" strike="noStrike" kern="1200" cap="none" spc="0" normalizeH="0" baseline="0" noProof="0" dirty="0" smtClean="0">
                <a:ln>
                  <a:noFill/>
                </a:ln>
                <a:solidFill>
                  <a:srgbClr val="000000"/>
                </a:solidFill>
                <a:effectLst/>
                <a:uLnTx/>
                <a:uFillTx/>
                <a:latin typeface="Calibri Bold"/>
                <a:ea typeface="+mj-ea"/>
                <a:cs typeface="Calibri Bold"/>
              </a:rPr>
              <a:t>What is the difference between a Graduate Diploma (Level 7) and Post Graduate Diploma (Level 8)course?</a:t>
            </a:r>
            <a:endParaRPr kumimoji="0" lang="en-IN" sz="235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3"/>
          <p:cNvSpPr txBox="1"/>
          <p:nvPr/>
        </p:nvSpPr>
        <p:spPr>
          <a:xfrm>
            <a:off x="8235587" y="1287563"/>
            <a:ext cx="4945154" cy="2954655"/>
          </a:xfrm>
          <a:prstGeom prst="rect">
            <a:avLst/>
          </a:prstGeom>
          <a:noFill/>
        </p:spPr>
        <p:txBody>
          <a:bodyPr vert="horz" wrap="square" lIns="0" tIns="0" rIns="0" bIns="0" rtlCol="0">
            <a:spAutoFit/>
          </a:bodyPr>
          <a:lstStyle/>
          <a:p>
            <a:pPr indent="72"/>
            <a:r>
              <a:rPr lang="en-CA" sz="2400" dirty="0">
                <a:cs typeface="Calibri"/>
              </a:rPr>
              <a:t>A Graduate Diploma (Level 7) is more of specialised, applied learning coupled with practical knowledge (Industry led) relating to the under graduation field of study already completed by a student. In contrast a Post Graduate Diploma (Level 8) course is more academic learning  (Research led).</a:t>
            </a:r>
          </a:p>
        </p:txBody>
      </p:sp>
      <p:pic>
        <p:nvPicPr>
          <p:cNvPr id="3" name="Picture 2"/>
          <p:cNvPicPr>
            <a:picLocks noChangeAspect="1"/>
          </p:cNvPicPr>
          <p:nvPr/>
        </p:nvPicPr>
        <p:blipFill rotWithShape="1">
          <a:blip r:embed="rId2">
            <a:extLst>
              <a:ext uri="{28A0092B-C50C-407E-A947-70E740481C1C}">
                <a14:useLocalDpi xmlns:a14="http://schemas.microsoft.com/office/drawing/2010/main" xmlns="" val="0"/>
              </a:ext>
            </a:extLst>
          </a:blip>
          <a:srcRect l="3271" r="3666"/>
          <a:stretch/>
        </p:blipFill>
        <p:spPr>
          <a:xfrm>
            <a:off x="440856" y="406265"/>
            <a:ext cx="6974705" cy="6175455"/>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61677" y="89210"/>
            <a:ext cx="12150352" cy="6880302"/>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1AA25F2-8ADD-D4E1-C471-0B84BD3EF5B1}"/>
              </a:ext>
            </a:extLst>
          </p:cNvPr>
          <p:cNvSpPr/>
          <p:nvPr/>
        </p:nvSpPr>
        <p:spPr>
          <a:xfrm>
            <a:off x="390293" y="423746"/>
            <a:ext cx="1583473" cy="83634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Rectangle 2"/>
          <p:cNvSpPr/>
          <p:nvPr/>
        </p:nvSpPr>
        <p:spPr>
          <a:xfrm>
            <a:off x="546410" y="272918"/>
            <a:ext cx="13014789" cy="1352293"/>
          </a:xfrm>
          <a:prstGeom prst="rect">
            <a:avLst/>
          </a:prstGeom>
          <a:solidFill>
            <a:schemeClr val="bg1"/>
          </a:solidFill>
        </p:spPr>
        <p:txBody>
          <a:bodyPr wrap="square">
            <a:spAutoFit/>
          </a:bodyPr>
          <a:lstStyle/>
          <a:p>
            <a:pPr>
              <a:lnSpc>
                <a:spcPts val="3403"/>
              </a:lnSpc>
            </a:pPr>
            <a:r>
              <a:rPr lang="en-US" dirty="0"/>
              <a:t>Backlogs are not a problem in NZ, but the overall profile of the student should be good. A good profile means a degree completed within the standard period with an overall percentage of 60% to 75% in the previous qualification for Bachelors and Masters and likewise 55%  to 60% for Undergraduate and Graduate diplomas.</a:t>
            </a:r>
            <a:endParaRPr lang="en-CA" sz="2400" dirty="0">
              <a:solidFill>
                <a:srgbClr val="000000"/>
              </a:solidFill>
              <a:cs typeface="Calibri"/>
            </a:endParaRPr>
          </a:p>
        </p:txBody>
      </p:sp>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845994" y="1901754"/>
            <a:ext cx="3656858" cy="3385791"/>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879558" y="2138187"/>
            <a:ext cx="3567358" cy="3259107"/>
          </a:xfrm>
          <a:prstGeom prst="rect">
            <a:avLst/>
          </a:prstGeom>
        </p:spPr>
      </p:pic>
      <p:sp>
        <p:nvSpPr>
          <p:cNvPr id="6" name="TextBox 5"/>
          <p:cNvSpPr txBox="1"/>
          <p:nvPr/>
        </p:nvSpPr>
        <p:spPr>
          <a:xfrm>
            <a:off x="546410" y="5752012"/>
            <a:ext cx="12745843" cy="369332"/>
          </a:xfrm>
          <a:prstGeom prst="rect">
            <a:avLst/>
          </a:prstGeom>
          <a:noFill/>
        </p:spPr>
        <p:txBody>
          <a:bodyPr wrap="square" rtlCol="0">
            <a:spAutoFit/>
          </a:bodyPr>
          <a:lstStyle/>
          <a:p>
            <a:r>
              <a:rPr lang="en-US"/>
              <a:t>Documentary evidence for work experience. Please include salary statements and work experience certificate for all the positions held. </a:t>
            </a:r>
            <a:endParaRPr lang="en-IN"/>
          </a:p>
        </p:txBody>
      </p:sp>
      <p:sp>
        <p:nvSpPr>
          <p:cNvPr id="7" name="TextBox 6"/>
          <p:cNvSpPr txBox="1"/>
          <p:nvPr/>
        </p:nvSpPr>
        <p:spPr>
          <a:xfrm>
            <a:off x="2120961" y="6411174"/>
            <a:ext cx="9602629" cy="461665"/>
          </a:xfrm>
          <a:prstGeom prst="rect">
            <a:avLst/>
          </a:prstGeom>
          <a:noFill/>
        </p:spPr>
        <p:txBody>
          <a:bodyPr wrap="square" rtlCol="0">
            <a:spAutoFit/>
          </a:bodyPr>
          <a:lstStyle/>
          <a:p>
            <a:r>
              <a:rPr lang="en-US" sz="2400" b="1" dirty="0">
                <a:solidFill>
                  <a:srgbClr val="FF0000"/>
                </a:solidFill>
              </a:rPr>
              <a:t>REMEMBER, WHAT CANNOT BE VERIFIED CANNOT BE ACCEPTED</a:t>
            </a:r>
            <a:endParaRPr lang="en-IN" sz="24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fltVal val="0"/>
                                          </p:val>
                                        </p:tav>
                                        <p:tav tm="100000">
                                          <p:val>
                                            <p:strVal val="#ppt_w"/>
                                          </p:val>
                                        </p:tav>
                                      </p:tavLst>
                                    </p:anim>
                                    <p:anim calcmode="lin" valueType="num">
                                      <p:cBhvr>
                                        <p:cTn id="13" dur="1000" fill="hold"/>
                                        <p:tgtEl>
                                          <p:spTgt spid="4"/>
                                        </p:tgtEl>
                                        <p:attrNameLst>
                                          <p:attrName>ppt_h</p:attrName>
                                        </p:attrNameLst>
                                      </p:cBhvr>
                                      <p:tavLst>
                                        <p:tav tm="0">
                                          <p:val>
                                            <p:fltVal val="0"/>
                                          </p:val>
                                        </p:tav>
                                        <p:tav tm="100000">
                                          <p:val>
                                            <p:strVal val="#ppt_h"/>
                                          </p:val>
                                        </p:tav>
                                      </p:tavLst>
                                    </p:anim>
                                    <p:anim calcmode="lin" valueType="num">
                                      <p:cBhvr>
                                        <p:cTn id="14" dur="1000" fill="hold"/>
                                        <p:tgtEl>
                                          <p:spTgt spid="4"/>
                                        </p:tgtEl>
                                        <p:attrNameLst>
                                          <p:attrName>style.rotation</p:attrName>
                                        </p:attrNameLst>
                                      </p:cBhvr>
                                      <p:tavLst>
                                        <p:tav tm="0">
                                          <p:val>
                                            <p:fltVal val="90"/>
                                          </p:val>
                                        </p:tav>
                                        <p:tav tm="100000">
                                          <p:val>
                                            <p:fltVal val="0"/>
                                          </p:val>
                                        </p:tav>
                                      </p:tavLst>
                                    </p:anim>
                                    <p:animEffect transition="in" filter="fade">
                                      <p:cBhvr>
                                        <p:cTn id="15" dur="1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8" presetClass="emph" presetSubtype="0" fill="hold" grpId="0" nodeType="clickEffect">
                                  <p:stCondLst>
                                    <p:cond delay="0"/>
                                  </p:stCondLst>
                                  <p:iterate type="lt">
                                    <p:tmPct val="4000"/>
                                  </p:iterate>
                                  <p:childTnLst>
                                    <p:set>
                                      <p:cBhvr override="childStyle">
                                        <p:cTn id="23" dur="500" fill="hold"/>
                                        <p:tgtEl>
                                          <p:spTgt spid="7"/>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07961" y="1"/>
            <a:ext cx="3944436" cy="843044"/>
          </a:xfrm>
          <a:prstGeom prst="rect">
            <a:avLst/>
          </a:prstGeom>
        </p:spPr>
      </p:pic>
      <p:sp>
        <p:nvSpPr>
          <p:cNvPr id="3" name="TextBox 2">
            <a:extLst>
              <a:ext uri="{FF2B5EF4-FFF2-40B4-BE49-F238E27FC236}">
                <a16:creationId xmlns:a16="http://schemas.microsoft.com/office/drawing/2014/main" xmlns="" id="{F30FF6B3-57F2-3AD4-1E6F-DD92895D3BF5}"/>
              </a:ext>
            </a:extLst>
          </p:cNvPr>
          <p:cNvSpPr txBox="1"/>
          <p:nvPr/>
        </p:nvSpPr>
        <p:spPr>
          <a:xfrm>
            <a:off x="690365" y="1590993"/>
            <a:ext cx="12236499" cy="6433558"/>
          </a:xfrm>
          <a:prstGeom prst="rect">
            <a:avLst/>
          </a:prstGeom>
          <a:noFill/>
        </p:spPr>
        <p:txBody>
          <a:bodyPr wrap="square" lIns="107698" tIns="53849" rIns="107698" bIns="53849">
            <a:spAutoFit/>
          </a:bodyPr>
          <a:lstStyle/>
          <a:p>
            <a:pPr marL="336556" indent="-336556" fontAlgn="base">
              <a:lnSpc>
                <a:spcPct val="150000"/>
              </a:lnSpc>
              <a:spcBef>
                <a:spcPts val="1093"/>
              </a:spcBef>
              <a:spcAft>
                <a:spcPct val="0"/>
              </a:spcAft>
              <a:buSzPct val="120000"/>
              <a:buFont typeface="Arial" panose="020B0604020202020204" pitchFamily="34" charset="0"/>
              <a:buChar char="•"/>
            </a:pPr>
            <a:r>
              <a:rPr lang="en-US" sz="3300" dirty="0"/>
              <a:t>All the New Zealand Universities are ranked in the Top 500 as per the QS world ranking 2025</a:t>
            </a:r>
          </a:p>
          <a:p>
            <a:pPr marL="336556" indent="-336556" fontAlgn="base">
              <a:lnSpc>
                <a:spcPct val="150000"/>
              </a:lnSpc>
              <a:spcBef>
                <a:spcPts val="1093"/>
              </a:spcBef>
              <a:spcAft>
                <a:spcPct val="0"/>
              </a:spcAft>
              <a:buSzPct val="120000"/>
              <a:buFont typeface="Arial" panose="020B0604020202020204" pitchFamily="34" charset="0"/>
              <a:buChar char="•"/>
            </a:pPr>
            <a:r>
              <a:rPr lang="en-US" sz="3300" dirty="0"/>
              <a:t>New Zealand is the fourth-most peaceful country worldwide, as per Global Peace Index 2024</a:t>
            </a:r>
          </a:p>
          <a:p>
            <a:pPr marL="336556" indent="-336556" fontAlgn="base">
              <a:lnSpc>
                <a:spcPct val="150000"/>
              </a:lnSpc>
              <a:spcBef>
                <a:spcPts val="1093"/>
              </a:spcBef>
              <a:spcAft>
                <a:spcPct val="0"/>
              </a:spcAft>
              <a:buSzPct val="120000"/>
              <a:buFont typeface="Arial" panose="020B0604020202020204" pitchFamily="34" charset="0"/>
              <a:buChar char="•"/>
            </a:pPr>
            <a:r>
              <a:rPr lang="en-US" altLang="en-US" sz="3300" dirty="0"/>
              <a:t>Official languages of New Zealand are English and Māori</a:t>
            </a:r>
            <a:endParaRPr lang="en-US" sz="3300" dirty="0"/>
          </a:p>
          <a:p>
            <a:pPr marL="336556" indent="-336556">
              <a:lnSpc>
                <a:spcPct val="150000"/>
              </a:lnSpc>
              <a:buFont typeface="Arial" panose="020B0604020202020204" pitchFamily="34" charset="0"/>
              <a:buChar char="•"/>
            </a:pPr>
            <a:r>
              <a:rPr lang="en-US" sz="3300" dirty="0"/>
              <a:t>Students can work during holidays. The min. wage rate is NZD20 hours/week part time during classes and 40 hours/week  Popular Programs offered 23.15 per hour</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3"/>
          <p:cNvSpPr txBox="1"/>
          <p:nvPr/>
        </p:nvSpPr>
        <p:spPr>
          <a:xfrm>
            <a:off x="511030" y="145166"/>
            <a:ext cx="6500508" cy="436017"/>
          </a:xfrm>
          <a:prstGeom prst="rect">
            <a:avLst/>
          </a:prstGeom>
          <a:noFill/>
        </p:spPr>
        <p:txBody>
          <a:bodyPr vert="horz" wrap="square" lIns="0" tIns="0" rIns="0" bIns="0" rtlCol="0">
            <a:spAutoFit/>
          </a:bodyPr>
          <a:lstStyle/>
          <a:p>
            <a:pPr>
              <a:lnSpc>
                <a:spcPts val="3358"/>
              </a:lnSpc>
            </a:pPr>
            <a:r>
              <a:rPr lang="en-US" sz="3200" b="1" dirty="0">
                <a:latin typeface="+mj-lt"/>
              </a:rPr>
              <a:t> </a:t>
            </a:r>
            <a:r>
              <a:rPr lang="en-US" sz="3200" b="1" dirty="0">
                <a:latin typeface="+mj-lt"/>
                <a:cs typeface="Calibri"/>
              </a:rPr>
              <a:t>Who all can be the sponsors ?</a:t>
            </a:r>
            <a:endParaRPr lang="en-CA" sz="3200" b="1" dirty="0">
              <a:latin typeface="+mj-lt"/>
              <a:cs typeface="Calibri"/>
            </a:endParaRPr>
          </a:p>
        </p:txBody>
      </p:sp>
      <p:sp>
        <p:nvSpPr>
          <p:cNvPr id="3" name="Freeform 2"/>
          <p:cNvSpPr/>
          <p:nvPr/>
        </p:nvSpPr>
        <p:spPr>
          <a:xfrm>
            <a:off x="2710197" y="3735118"/>
            <a:ext cx="557190" cy="1921816"/>
          </a:xfrm>
          <a:custGeom>
            <a:avLst/>
            <a:gdLst>
              <a:gd name="connsiteX0" fmla="*/ 0 w 675382"/>
              <a:gd name="connsiteY0" fmla="*/ 0 h 1286933"/>
              <a:gd name="connsiteX1" fmla="*/ 337691 w 675382"/>
              <a:gd name="connsiteY1" fmla="*/ 0 h 1286933"/>
              <a:gd name="connsiteX2" fmla="*/ 337691 w 675382"/>
              <a:gd name="connsiteY2" fmla="*/ 1286933 h 1286933"/>
              <a:gd name="connsiteX3" fmla="*/ 675382 w 675382"/>
              <a:gd name="connsiteY3" fmla="*/ 1286933 h 1286933"/>
            </a:gdLst>
            <a:ahLst/>
            <a:cxnLst>
              <a:cxn ang="0">
                <a:pos x="connsiteX0" y="connsiteY0"/>
              </a:cxn>
              <a:cxn ang="0">
                <a:pos x="connsiteX1" y="connsiteY1"/>
              </a:cxn>
              <a:cxn ang="0">
                <a:pos x="connsiteX2" y="connsiteY2"/>
              </a:cxn>
              <a:cxn ang="0">
                <a:pos x="connsiteX3" y="connsiteY3"/>
              </a:cxn>
            </a:cxnLst>
            <a:rect l="l" t="t" r="r" b="b"/>
            <a:pathLst>
              <a:path w="675382" h="1286933">
                <a:moveTo>
                  <a:pt x="0" y="0"/>
                </a:moveTo>
                <a:lnTo>
                  <a:pt x="337691" y="0"/>
                </a:lnTo>
                <a:lnTo>
                  <a:pt x="337691" y="1286933"/>
                </a:lnTo>
                <a:lnTo>
                  <a:pt x="675382" y="1286933"/>
                </a:lnTo>
              </a:path>
            </a:pathLst>
          </a:custGeom>
          <a:noFill/>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txBody>
          <a:bodyPr spcFirstLastPara="0" vert="horz" wrap="square" lIns="314057" tIns="607132" rIns="314056" bIns="607132" numCol="1" spcCol="1270" anchor="ctr" anchorCtr="0">
            <a:noAutofit/>
          </a:bodyPr>
          <a:lstStyle/>
          <a:p>
            <a:pPr algn="ctr" defTabSz="222250">
              <a:lnSpc>
                <a:spcPct val="90000"/>
              </a:lnSpc>
              <a:spcBef>
                <a:spcPct val="0"/>
              </a:spcBef>
              <a:spcAft>
                <a:spcPct val="35000"/>
              </a:spcAft>
            </a:pPr>
            <a:endParaRPr lang="en-US" sz="500"/>
          </a:p>
        </p:txBody>
      </p:sp>
      <p:sp>
        <p:nvSpPr>
          <p:cNvPr id="4" name="Freeform 3"/>
          <p:cNvSpPr/>
          <p:nvPr/>
        </p:nvSpPr>
        <p:spPr>
          <a:xfrm>
            <a:off x="2676971" y="3556843"/>
            <a:ext cx="557190" cy="380466"/>
          </a:xfrm>
          <a:custGeom>
            <a:avLst/>
            <a:gdLst>
              <a:gd name="connsiteX0" fmla="*/ 0 w 675382"/>
              <a:gd name="connsiteY0" fmla="*/ 45720 h 91440"/>
              <a:gd name="connsiteX1" fmla="*/ 675382 w 675382"/>
              <a:gd name="connsiteY1" fmla="*/ 45720 h 91440"/>
            </a:gdLst>
            <a:ahLst/>
            <a:cxnLst>
              <a:cxn ang="0">
                <a:pos x="connsiteX0" y="connsiteY0"/>
              </a:cxn>
              <a:cxn ang="0">
                <a:pos x="connsiteX1" y="connsiteY1"/>
              </a:cxn>
            </a:cxnLst>
            <a:rect l="l" t="t" r="r" b="b"/>
            <a:pathLst>
              <a:path w="675382" h="91440">
                <a:moveTo>
                  <a:pt x="0" y="45720"/>
                </a:moveTo>
                <a:lnTo>
                  <a:pt x="675382" y="45720"/>
                </a:lnTo>
              </a:path>
            </a:pathLst>
          </a:custGeom>
          <a:noFill/>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txBody>
          <a:bodyPr spcFirstLastPara="0" vert="horz" wrap="square" lIns="333507" tIns="28835" rIns="333506" bIns="28836" numCol="1" spcCol="1270" anchor="ctr" anchorCtr="0">
            <a:noAutofit/>
          </a:bodyPr>
          <a:lstStyle/>
          <a:p>
            <a:pPr algn="ctr" defTabSz="222250">
              <a:lnSpc>
                <a:spcPct val="90000"/>
              </a:lnSpc>
              <a:spcBef>
                <a:spcPct val="0"/>
              </a:spcBef>
              <a:spcAft>
                <a:spcPct val="35000"/>
              </a:spcAft>
            </a:pPr>
            <a:endParaRPr lang="en-US" sz="500"/>
          </a:p>
        </p:txBody>
      </p:sp>
      <p:sp>
        <p:nvSpPr>
          <p:cNvPr id="5" name="Freeform 4"/>
          <p:cNvSpPr/>
          <p:nvPr/>
        </p:nvSpPr>
        <p:spPr>
          <a:xfrm>
            <a:off x="2710198" y="1477165"/>
            <a:ext cx="557189" cy="2257952"/>
          </a:xfrm>
          <a:custGeom>
            <a:avLst/>
            <a:gdLst>
              <a:gd name="connsiteX0" fmla="*/ 0 w 675382"/>
              <a:gd name="connsiteY0" fmla="*/ 1286933 h 1286933"/>
              <a:gd name="connsiteX1" fmla="*/ 337691 w 675382"/>
              <a:gd name="connsiteY1" fmla="*/ 1286933 h 1286933"/>
              <a:gd name="connsiteX2" fmla="*/ 337691 w 675382"/>
              <a:gd name="connsiteY2" fmla="*/ 0 h 1286933"/>
              <a:gd name="connsiteX3" fmla="*/ 675382 w 675382"/>
              <a:gd name="connsiteY3" fmla="*/ 0 h 1286933"/>
            </a:gdLst>
            <a:ahLst/>
            <a:cxnLst>
              <a:cxn ang="0">
                <a:pos x="connsiteX0" y="connsiteY0"/>
              </a:cxn>
              <a:cxn ang="0">
                <a:pos x="connsiteX1" y="connsiteY1"/>
              </a:cxn>
              <a:cxn ang="0">
                <a:pos x="connsiteX2" y="connsiteY2"/>
              </a:cxn>
              <a:cxn ang="0">
                <a:pos x="connsiteX3" y="connsiteY3"/>
              </a:cxn>
            </a:cxnLst>
            <a:rect l="l" t="t" r="r" b="b"/>
            <a:pathLst>
              <a:path w="675382" h="1286933">
                <a:moveTo>
                  <a:pt x="0" y="1286933"/>
                </a:moveTo>
                <a:lnTo>
                  <a:pt x="337691" y="1286933"/>
                </a:lnTo>
                <a:lnTo>
                  <a:pt x="337691" y="0"/>
                </a:lnTo>
                <a:lnTo>
                  <a:pt x="675382" y="0"/>
                </a:lnTo>
              </a:path>
            </a:pathLst>
          </a:custGeom>
          <a:noFill/>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txBody>
          <a:bodyPr spcFirstLastPara="0" vert="horz" wrap="square" lIns="314057" tIns="607132" rIns="314056" bIns="607132" numCol="1" spcCol="1270" anchor="ctr" anchorCtr="0">
            <a:noAutofit/>
          </a:bodyPr>
          <a:lstStyle/>
          <a:p>
            <a:pPr algn="ctr" defTabSz="222250">
              <a:lnSpc>
                <a:spcPct val="90000"/>
              </a:lnSpc>
              <a:spcBef>
                <a:spcPct val="0"/>
              </a:spcBef>
              <a:spcAft>
                <a:spcPct val="35000"/>
              </a:spcAft>
            </a:pPr>
            <a:endParaRPr lang="en-US" sz="500"/>
          </a:p>
        </p:txBody>
      </p:sp>
      <p:sp>
        <p:nvSpPr>
          <p:cNvPr id="6" name="Freeform 5"/>
          <p:cNvSpPr/>
          <p:nvPr/>
        </p:nvSpPr>
        <p:spPr>
          <a:xfrm rot="16200000">
            <a:off x="-581882" y="3433581"/>
            <a:ext cx="5772136" cy="812024"/>
          </a:xfrm>
          <a:custGeom>
            <a:avLst/>
            <a:gdLst>
              <a:gd name="connsiteX0" fmla="*/ 0 w 5418667"/>
              <a:gd name="connsiteY0" fmla="*/ 0 h 1029546"/>
              <a:gd name="connsiteX1" fmla="*/ 5418667 w 5418667"/>
              <a:gd name="connsiteY1" fmla="*/ 0 h 1029546"/>
              <a:gd name="connsiteX2" fmla="*/ 5418667 w 5418667"/>
              <a:gd name="connsiteY2" fmla="*/ 1029546 h 1029546"/>
              <a:gd name="connsiteX3" fmla="*/ 0 w 5418667"/>
              <a:gd name="connsiteY3" fmla="*/ 1029546 h 1029546"/>
              <a:gd name="connsiteX4" fmla="*/ 0 w 5418667"/>
              <a:gd name="connsiteY4" fmla="*/ 0 h 10295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8667" h="1029546">
                <a:moveTo>
                  <a:pt x="0" y="0"/>
                </a:moveTo>
                <a:lnTo>
                  <a:pt x="5418667" y="0"/>
                </a:lnTo>
                <a:lnTo>
                  <a:pt x="5418667" y="1029546"/>
                </a:lnTo>
                <a:lnTo>
                  <a:pt x="0" y="1029546"/>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1274" tIns="41275" rIns="41275" bIns="41274" numCol="1" spcCol="1270" anchor="ctr" anchorCtr="0">
            <a:noAutofit/>
          </a:bodyPr>
          <a:lstStyle/>
          <a:p>
            <a:pPr algn="ctr" defTabSz="2889250">
              <a:lnSpc>
                <a:spcPct val="90000"/>
              </a:lnSpc>
              <a:spcBef>
                <a:spcPct val="0"/>
              </a:spcBef>
              <a:spcAft>
                <a:spcPct val="35000"/>
              </a:spcAft>
            </a:pPr>
            <a:r>
              <a:rPr lang="en-US" sz="6500"/>
              <a:t>Funds</a:t>
            </a:r>
          </a:p>
        </p:txBody>
      </p:sp>
      <p:sp>
        <p:nvSpPr>
          <p:cNvPr id="7" name="Freeform 6"/>
          <p:cNvSpPr/>
          <p:nvPr/>
        </p:nvSpPr>
        <p:spPr>
          <a:xfrm>
            <a:off x="3267387" y="1289634"/>
            <a:ext cx="3096898" cy="1164912"/>
          </a:xfrm>
          <a:custGeom>
            <a:avLst/>
            <a:gdLst>
              <a:gd name="connsiteX0" fmla="*/ 0 w 3376913"/>
              <a:gd name="connsiteY0" fmla="*/ 0 h 1029546"/>
              <a:gd name="connsiteX1" fmla="*/ 3376913 w 3376913"/>
              <a:gd name="connsiteY1" fmla="*/ 0 h 1029546"/>
              <a:gd name="connsiteX2" fmla="*/ 3376913 w 3376913"/>
              <a:gd name="connsiteY2" fmla="*/ 1029546 h 1029546"/>
              <a:gd name="connsiteX3" fmla="*/ 0 w 3376913"/>
              <a:gd name="connsiteY3" fmla="*/ 1029546 h 1029546"/>
              <a:gd name="connsiteX4" fmla="*/ 0 w 3376913"/>
              <a:gd name="connsiteY4" fmla="*/ 0 h 10295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6913" h="1029546">
                <a:moveTo>
                  <a:pt x="0" y="0"/>
                </a:moveTo>
                <a:lnTo>
                  <a:pt x="3376913" y="0"/>
                </a:lnTo>
                <a:lnTo>
                  <a:pt x="3376913" y="1029546"/>
                </a:lnTo>
                <a:lnTo>
                  <a:pt x="0" y="1029546"/>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0" tIns="26670" rIns="26670" bIns="26670" numCol="1" spcCol="1270" anchor="ctr" anchorCtr="0">
            <a:noAutofit/>
          </a:bodyPr>
          <a:lstStyle/>
          <a:p>
            <a:pPr algn="ctr" defTabSz="1866900">
              <a:lnSpc>
                <a:spcPct val="90000"/>
              </a:lnSpc>
              <a:spcBef>
                <a:spcPct val="0"/>
              </a:spcBef>
              <a:spcAft>
                <a:spcPct val="35000"/>
              </a:spcAft>
            </a:pPr>
            <a:r>
              <a:rPr lang="en-US" sz="4200"/>
              <a:t>Parents, Grandparents</a:t>
            </a:r>
          </a:p>
        </p:txBody>
      </p:sp>
      <p:sp>
        <p:nvSpPr>
          <p:cNvPr id="8" name="Freeform 7"/>
          <p:cNvSpPr/>
          <p:nvPr/>
        </p:nvSpPr>
        <p:spPr>
          <a:xfrm>
            <a:off x="3267387" y="2957433"/>
            <a:ext cx="3096898" cy="1164912"/>
          </a:xfrm>
          <a:custGeom>
            <a:avLst/>
            <a:gdLst>
              <a:gd name="connsiteX0" fmla="*/ 0 w 3376913"/>
              <a:gd name="connsiteY0" fmla="*/ 0 h 1029546"/>
              <a:gd name="connsiteX1" fmla="*/ 3376913 w 3376913"/>
              <a:gd name="connsiteY1" fmla="*/ 0 h 1029546"/>
              <a:gd name="connsiteX2" fmla="*/ 3376913 w 3376913"/>
              <a:gd name="connsiteY2" fmla="*/ 1029546 h 1029546"/>
              <a:gd name="connsiteX3" fmla="*/ 0 w 3376913"/>
              <a:gd name="connsiteY3" fmla="*/ 1029546 h 1029546"/>
              <a:gd name="connsiteX4" fmla="*/ 0 w 3376913"/>
              <a:gd name="connsiteY4" fmla="*/ 0 h 10295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6913" h="1029546">
                <a:moveTo>
                  <a:pt x="0" y="0"/>
                </a:moveTo>
                <a:lnTo>
                  <a:pt x="3376913" y="0"/>
                </a:lnTo>
                <a:lnTo>
                  <a:pt x="3376913" y="1029546"/>
                </a:lnTo>
                <a:lnTo>
                  <a:pt x="0" y="1029546"/>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0" tIns="26670" rIns="26670" bIns="26670" numCol="1" spcCol="1270" anchor="ctr" anchorCtr="0">
            <a:noAutofit/>
          </a:bodyPr>
          <a:lstStyle/>
          <a:p>
            <a:pPr algn="ctr" defTabSz="1866900">
              <a:lnSpc>
                <a:spcPct val="90000"/>
              </a:lnSpc>
              <a:spcBef>
                <a:spcPct val="0"/>
              </a:spcBef>
              <a:spcAft>
                <a:spcPct val="35000"/>
              </a:spcAft>
            </a:pPr>
            <a:r>
              <a:rPr lang="en-US" sz="4200"/>
              <a:t>Brother, Sister</a:t>
            </a:r>
          </a:p>
        </p:txBody>
      </p:sp>
      <p:sp>
        <p:nvSpPr>
          <p:cNvPr id="9" name="Freeform 8"/>
          <p:cNvSpPr/>
          <p:nvPr/>
        </p:nvSpPr>
        <p:spPr>
          <a:xfrm>
            <a:off x="3267387" y="4590750"/>
            <a:ext cx="3096898" cy="1164912"/>
          </a:xfrm>
          <a:custGeom>
            <a:avLst/>
            <a:gdLst>
              <a:gd name="connsiteX0" fmla="*/ 0 w 3376913"/>
              <a:gd name="connsiteY0" fmla="*/ 0 h 1029546"/>
              <a:gd name="connsiteX1" fmla="*/ 3376913 w 3376913"/>
              <a:gd name="connsiteY1" fmla="*/ 0 h 1029546"/>
              <a:gd name="connsiteX2" fmla="*/ 3376913 w 3376913"/>
              <a:gd name="connsiteY2" fmla="*/ 1029546 h 1029546"/>
              <a:gd name="connsiteX3" fmla="*/ 0 w 3376913"/>
              <a:gd name="connsiteY3" fmla="*/ 1029546 h 1029546"/>
              <a:gd name="connsiteX4" fmla="*/ 0 w 3376913"/>
              <a:gd name="connsiteY4" fmla="*/ 0 h 10295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6913" h="1029546">
                <a:moveTo>
                  <a:pt x="0" y="0"/>
                </a:moveTo>
                <a:lnTo>
                  <a:pt x="3376913" y="0"/>
                </a:lnTo>
                <a:lnTo>
                  <a:pt x="3376913" y="1029546"/>
                </a:lnTo>
                <a:lnTo>
                  <a:pt x="0" y="1029546"/>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0" tIns="26670" rIns="26670" bIns="26670" numCol="1" spcCol="1270" anchor="ctr" anchorCtr="0">
            <a:noAutofit/>
          </a:bodyPr>
          <a:lstStyle/>
          <a:p>
            <a:pPr algn="ctr" defTabSz="1866900">
              <a:lnSpc>
                <a:spcPct val="90000"/>
              </a:lnSpc>
              <a:spcBef>
                <a:spcPct val="0"/>
              </a:spcBef>
              <a:spcAft>
                <a:spcPct val="35000"/>
              </a:spcAft>
            </a:pPr>
            <a:r>
              <a:rPr lang="en-US" sz="4200"/>
              <a:t>Spouse</a:t>
            </a:r>
          </a:p>
        </p:txBody>
      </p:sp>
      <p:sp>
        <p:nvSpPr>
          <p:cNvPr id="10" name="TextBox 3"/>
          <p:cNvSpPr txBox="1"/>
          <p:nvPr/>
        </p:nvSpPr>
        <p:spPr>
          <a:xfrm>
            <a:off x="6609655" y="1650951"/>
            <a:ext cx="4992256" cy="3323987"/>
          </a:xfrm>
          <a:prstGeom prst="rect">
            <a:avLst/>
          </a:prstGeom>
          <a:noFill/>
        </p:spPr>
        <p:txBody>
          <a:bodyPr vert="horz" wrap="square" lIns="0" tIns="0" rIns="0" bIns="0" rtlCol="0">
            <a:spAutoFit/>
          </a:bodyPr>
          <a:lstStyle/>
          <a:p>
            <a:pPr algn="just"/>
            <a:r>
              <a:rPr lang="en-US" sz="2400" dirty="0"/>
              <a:t>Parents and only immediate relatives (blood relations) should ideally sponsor the student.</a:t>
            </a:r>
          </a:p>
          <a:p>
            <a:pPr algn="just"/>
            <a:r>
              <a:rPr lang="en-US" sz="2400" dirty="0"/>
              <a:t>The funds should be at least three months old. </a:t>
            </a:r>
          </a:p>
          <a:p>
            <a:pPr algn="just"/>
            <a:r>
              <a:rPr lang="en-US" sz="2400" dirty="0"/>
              <a:t>If recent funds are to be shown, then</a:t>
            </a:r>
          </a:p>
          <a:p>
            <a:pPr algn="just"/>
            <a:r>
              <a:rPr lang="en-US" sz="2400" dirty="0"/>
              <a:t>documentary evidence in support of every instance of recent deposits should be provided.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 calcmode="lin" valueType="num">
                                      <p:cBhvr additive="base">
                                        <p:cTn id="19"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30022" y="141978"/>
            <a:ext cx="4523961" cy="3488107"/>
          </a:xfrm>
          <a:prstGeom prst="rect">
            <a:avLst/>
          </a:prstGeom>
        </p:spPr>
      </p:pic>
      <p:graphicFrame>
        <p:nvGraphicFramePr>
          <p:cNvPr id="3" name="Diagram 2"/>
          <p:cNvGraphicFramePr/>
          <p:nvPr>
            <p:extLst>
              <p:ext uri="{D42A27DB-BD31-4B8C-83A1-F6EECF244321}">
                <p14:modId xmlns:p14="http://schemas.microsoft.com/office/powerpoint/2010/main" xmlns="" val="2581526957"/>
              </p:ext>
            </p:extLst>
          </p:nvPr>
        </p:nvGraphicFramePr>
        <p:xfrm>
          <a:off x="5273420" y="2797490"/>
          <a:ext cx="6629638" cy="46821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4" name="Group 3"/>
          <p:cNvGrpSpPr/>
          <p:nvPr/>
        </p:nvGrpSpPr>
        <p:grpSpPr>
          <a:xfrm>
            <a:off x="2109293" y="4703412"/>
            <a:ext cx="3641109" cy="3056288"/>
            <a:chOff x="234735" y="4142807"/>
            <a:chExt cx="4413465" cy="2701138"/>
          </a:xfrm>
        </p:grpSpPr>
        <p:pic>
          <p:nvPicPr>
            <p:cNvPr id="5" name="Picture 4"/>
            <p:cNvPicPr>
              <a:picLocks noChangeAspect="1"/>
            </p:cNvPicPr>
            <p:nvPr/>
          </p:nvPicPr>
          <p:blipFill>
            <a:blip r:embed="rId7">
              <a:extLst>
                <a:ext uri="{28A0092B-C50C-407E-A947-70E740481C1C}">
                  <a14:useLocalDpi xmlns:a14="http://schemas.microsoft.com/office/drawing/2010/main" xmlns="" val="0"/>
                </a:ext>
              </a:extLst>
            </a:blip>
            <a:stretch>
              <a:fillRect/>
            </a:stretch>
          </p:blipFill>
          <p:spPr>
            <a:xfrm rot="20296995">
              <a:off x="234735" y="4142807"/>
              <a:ext cx="3941489" cy="2044480"/>
            </a:xfrm>
            <a:prstGeom prst="rect">
              <a:avLst/>
            </a:prstGeom>
          </p:spPr>
        </p:pic>
        <p:sp>
          <p:nvSpPr>
            <p:cNvPr id="6" name="Plus 5"/>
            <p:cNvSpPr/>
            <p:nvPr/>
          </p:nvSpPr>
          <p:spPr>
            <a:xfrm>
              <a:off x="3295649" y="5600701"/>
              <a:ext cx="1352551" cy="1243244"/>
            </a:xfrm>
            <a:prstGeom prst="mathPlus">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sp>
        <p:nvSpPr>
          <p:cNvPr id="7" name="TextBox 6"/>
          <p:cNvSpPr txBox="1"/>
          <p:nvPr/>
        </p:nvSpPr>
        <p:spPr>
          <a:xfrm>
            <a:off x="7235588" y="1597162"/>
            <a:ext cx="4481213" cy="1200329"/>
          </a:xfrm>
          <a:prstGeom prst="rect">
            <a:avLst/>
          </a:prstGeom>
          <a:noFill/>
        </p:spPr>
        <p:txBody>
          <a:bodyPr wrap="square" rtlCol="0">
            <a:spAutoFit/>
          </a:bodyPr>
          <a:lstStyle/>
          <a:p>
            <a:r>
              <a:rPr lang="en-US" sz="2400" dirty="0"/>
              <a:t>You do not have to show flight tickets and medical insurance as  part of funds.</a:t>
            </a:r>
            <a:endParaRPr lang="en-IN"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p:cTn id="18" dur="500" fill="hold"/>
                                        <p:tgtEl>
                                          <p:spTgt spid="4"/>
                                        </p:tgtEl>
                                        <p:attrNameLst>
                                          <p:attrName>ppt_w</p:attrName>
                                        </p:attrNameLst>
                                      </p:cBhvr>
                                      <p:tavLst>
                                        <p:tav tm="0">
                                          <p:val>
                                            <p:fltVal val="0"/>
                                          </p:val>
                                        </p:tav>
                                        <p:tav tm="100000">
                                          <p:val>
                                            <p:strVal val="#ppt_w"/>
                                          </p:val>
                                        </p:tav>
                                      </p:tavLst>
                                    </p:anim>
                                    <p:anim calcmode="lin" valueType="num">
                                      <p:cBhvr>
                                        <p:cTn id="19" dur="500" fill="hold"/>
                                        <p:tgtEl>
                                          <p:spTgt spid="4"/>
                                        </p:tgtEl>
                                        <p:attrNameLst>
                                          <p:attrName>ppt_h</p:attrName>
                                        </p:attrNameLst>
                                      </p:cBhvr>
                                      <p:tavLst>
                                        <p:tav tm="0">
                                          <p:val>
                                            <p:fltVal val="0"/>
                                          </p:val>
                                        </p:tav>
                                        <p:tav tm="100000">
                                          <p:val>
                                            <p:strVal val="#ppt_h"/>
                                          </p:val>
                                        </p:tav>
                                      </p:tavLst>
                                    </p:anim>
                                    <p:animEffect transition="in" filter="fade">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580">
                                          <p:stCondLst>
                                            <p:cond delay="0"/>
                                          </p:stCondLst>
                                        </p:cTn>
                                        <p:tgtEl>
                                          <p:spTgt spid="7"/>
                                        </p:tgtEl>
                                      </p:cBhvr>
                                    </p:animEffect>
                                    <p:anim calcmode="lin" valueType="num">
                                      <p:cBhvr>
                                        <p:cTn id="26"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1" dur="26">
                                          <p:stCondLst>
                                            <p:cond delay="650"/>
                                          </p:stCondLst>
                                        </p:cTn>
                                        <p:tgtEl>
                                          <p:spTgt spid="7"/>
                                        </p:tgtEl>
                                      </p:cBhvr>
                                      <p:to x="100000" y="60000"/>
                                    </p:animScale>
                                    <p:animScale>
                                      <p:cBhvr>
                                        <p:cTn id="32" dur="166" decel="50000">
                                          <p:stCondLst>
                                            <p:cond delay="676"/>
                                          </p:stCondLst>
                                        </p:cTn>
                                        <p:tgtEl>
                                          <p:spTgt spid="7"/>
                                        </p:tgtEl>
                                      </p:cBhvr>
                                      <p:to x="100000" y="100000"/>
                                    </p:animScale>
                                    <p:animScale>
                                      <p:cBhvr>
                                        <p:cTn id="33" dur="26">
                                          <p:stCondLst>
                                            <p:cond delay="1312"/>
                                          </p:stCondLst>
                                        </p:cTn>
                                        <p:tgtEl>
                                          <p:spTgt spid="7"/>
                                        </p:tgtEl>
                                      </p:cBhvr>
                                      <p:to x="100000" y="80000"/>
                                    </p:animScale>
                                    <p:animScale>
                                      <p:cBhvr>
                                        <p:cTn id="34" dur="166" decel="50000">
                                          <p:stCondLst>
                                            <p:cond delay="1338"/>
                                          </p:stCondLst>
                                        </p:cTn>
                                        <p:tgtEl>
                                          <p:spTgt spid="7"/>
                                        </p:tgtEl>
                                      </p:cBhvr>
                                      <p:to x="100000" y="100000"/>
                                    </p:animScale>
                                    <p:animScale>
                                      <p:cBhvr>
                                        <p:cTn id="35" dur="26">
                                          <p:stCondLst>
                                            <p:cond delay="1642"/>
                                          </p:stCondLst>
                                        </p:cTn>
                                        <p:tgtEl>
                                          <p:spTgt spid="7"/>
                                        </p:tgtEl>
                                      </p:cBhvr>
                                      <p:to x="100000" y="90000"/>
                                    </p:animScale>
                                    <p:animScale>
                                      <p:cBhvr>
                                        <p:cTn id="36" dur="166" decel="50000">
                                          <p:stCondLst>
                                            <p:cond delay="1668"/>
                                          </p:stCondLst>
                                        </p:cTn>
                                        <p:tgtEl>
                                          <p:spTgt spid="7"/>
                                        </p:tgtEl>
                                      </p:cBhvr>
                                      <p:to x="100000" y="100000"/>
                                    </p:animScale>
                                    <p:animScale>
                                      <p:cBhvr>
                                        <p:cTn id="37" dur="26">
                                          <p:stCondLst>
                                            <p:cond delay="1808"/>
                                          </p:stCondLst>
                                        </p:cTn>
                                        <p:tgtEl>
                                          <p:spTgt spid="7"/>
                                        </p:tgtEl>
                                      </p:cBhvr>
                                      <p:to x="100000" y="95000"/>
                                    </p:animScale>
                                    <p:animScale>
                                      <p:cBhvr>
                                        <p:cTn id="38"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P spid="7"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3"/>
          <p:cNvSpPr txBox="1"/>
          <p:nvPr/>
        </p:nvSpPr>
        <p:spPr>
          <a:xfrm>
            <a:off x="4951141" y="1294527"/>
            <a:ext cx="8530683" cy="5170646"/>
          </a:xfrm>
          <a:prstGeom prst="rect">
            <a:avLst/>
          </a:prstGeom>
          <a:noFill/>
        </p:spPr>
        <p:txBody>
          <a:bodyPr vert="horz" wrap="square" lIns="0" tIns="0" rIns="0" bIns="0" rtlCol="0">
            <a:spAutoFit/>
          </a:bodyPr>
          <a:lstStyle/>
          <a:p>
            <a:pPr marL="457200" indent="-457200" algn="just">
              <a:buFont typeface="Arial" panose="020B0604020202020204" pitchFamily="34" charset="0"/>
              <a:buChar char="•"/>
            </a:pPr>
            <a:r>
              <a:rPr lang="en-US" sz="2800" dirty="0"/>
              <a:t>FTS is an option given at the discretion of the visa officer to students whose parents/sponsors do not have funds which are 6 months old. The student will need to transfer at least 12 months living expenses (NZD 20,000) to a bank account in NZ - ANZ Bank, in addition to paying the tuition fee of one year. </a:t>
            </a:r>
          </a:p>
          <a:p>
            <a:pPr marL="457200" indent="-457200" algn="just">
              <a:buFont typeface="Arial" panose="020B0604020202020204" pitchFamily="34" charset="0"/>
              <a:buChar char="•"/>
            </a:pPr>
            <a:endParaRPr lang="en-US" sz="2800" dirty="0"/>
          </a:p>
          <a:p>
            <a:pPr marL="457200" indent="-457200" algn="just">
              <a:buFont typeface="Arial" panose="020B0604020202020204" pitchFamily="34" charset="0"/>
              <a:buChar char="•"/>
            </a:pPr>
            <a:r>
              <a:rPr lang="en-US" sz="2800" dirty="0"/>
              <a:t>The amount deposited in the bank is locked in a period of 12 months and then drip fed back to the student on a prearranged basis once he/she reaches New Zealand. The student will get NZ    $1,667 per month towards living expenses once in NZ.</a:t>
            </a:r>
            <a:endParaRPr lang="en-IN" sz="2800" dirty="0"/>
          </a:p>
        </p:txBody>
      </p:sp>
      <p:sp>
        <p:nvSpPr>
          <p:cNvPr id="3" name="Rectangle 2"/>
          <p:cNvSpPr/>
          <p:nvPr/>
        </p:nvSpPr>
        <p:spPr>
          <a:xfrm>
            <a:off x="223902" y="55448"/>
            <a:ext cx="6313745" cy="528350"/>
          </a:xfrm>
          <a:prstGeom prst="rect">
            <a:avLst/>
          </a:prstGeom>
        </p:spPr>
        <p:txBody>
          <a:bodyPr wrap="square">
            <a:spAutoFit/>
          </a:bodyPr>
          <a:lstStyle/>
          <a:p>
            <a:pPr>
              <a:lnSpc>
                <a:spcPts val="3358"/>
              </a:lnSpc>
            </a:pPr>
            <a:r>
              <a:rPr lang="en-US" sz="3200" b="1" dirty="0">
                <a:latin typeface="Calibri" panose="020F0502020204030204" pitchFamily="34" charset="0"/>
                <a:cs typeface="Calibri" panose="020F0502020204030204" pitchFamily="34" charset="0"/>
              </a:rPr>
              <a:t> Can you describe FTS ?</a:t>
            </a:r>
            <a:endParaRPr lang="en-CA" sz="3200" b="1" dirty="0">
              <a:latin typeface="Calibri" panose="020F0502020204030204" pitchFamily="34" charset="0"/>
              <a:cs typeface="Calibri" panose="020F0502020204030204" pitchFamily="34" charset="0"/>
            </a:endParaRPr>
          </a:p>
        </p:txBody>
      </p:sp>
      <p:pic>
        <p:nvPicPr>
          <p:cNvPr id="4" name="Picture 2" descr="Everything About FTS Account New Zealand | Fly Finance">
            <a:extLst>
              <a:ext uri="{FF2B5EF4-FFF2-40B4-BE49-F238E27FC236}">
                <a16:creationId xmlns:a16="http://schemas.microsoft.com/office/drawing/2014/main" xmlns="" id="{B546C4CB-9400-D1A3-DBFC-2ECFFCF8E6DE}"/>
              </a:ext>
            </a:extLst>
          </p:cNvPr>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17497" r="21079"/>
          <a:stretch/>
        </p:blipFill>
        <p:spPr bwMode="auto">
          <a:xfrm>
            <a:off x="392800" y="1684082"/>
            <a:ext cx="4212465" cy="3810000"/>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B8BEF7F2-1598-6749-F364-176FB4281F6E}"/>
              </a:ext>
            </a:extLst>
          </p:cNvPr>
          <p:cNvSpPr/>
          <p:nvPr/>
        </p:nvSpPr>
        <p:spPr>
          <a:xfrm>
            <a:off x="380019" y="111204"/>
            <a:ext cx="6313745" cy="528350"/>
          </a:xfrm>
          <a:prstGeom prst="rect">
            <a:avLst/>
          </a:prstGeom>
        </p:spPr>
        <p:txBody>
          <a:bodyPr wrap="square">
            <a:spAutoFit/>
          </a:bodyPr>
          <a:lstStyle/>
          <a:p>
            <a:pPr>
              <a:lnSpc>
                <a:spcPts val="3358"/>
              </a:lnSpc>
            </a:pPr>
            <a:r>
              <a:rPr lang="en-US" sz="3200" b="1" dirty="0">
                <a:latin typeface="Calibri" panose="020F0502020204030204" pitchFamily="34" charset="0"/>
                <a:cs typeface="Calibri" panose="020F0502020204030204" pitchFamily="34" charset="0"/>
              </a:rPr>
              <a:t>Funds Transfer Scheme	</a:t>
            </a:r>
            <a:endParaRPr lang="en-CA" sz="3200" b="1" dirty="0">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xmlns="" id="{A709C46F-0F7D-67DB-C346-8F64FC27389D}"/>
              </a:ext>
            </a:extLst>
          </p:cNvPr>
          <p:cNvPicPr>
            <a:picLocks noChangeAspect="1"/>
          </p:cNvPicPr>
          <p:nvPr/>
        </p:nvPicPr>
        <p:blipFill>
          <a:blip r:embed="rId2"/>
          <a:srcRect t="7744"/>
          <a:stretch/>
        </p:blipFill>
        <p:spPr>
          <a:xfrm>
            <a:off x="725487" y="836342"/>
            <a:ext cx="12344400" cy="6456556"/>
          </a:xfrm>
          <a:prstGeom prst="rect">
            <a:avLst/>
          </a:prstGeo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xmlns="" val="0"/>
              </a:ext>
            </a:extLst>
          </a:blip>
          <a:srcRect t="13221" b="11764"/>
          <a:stretch/>
        </p:blipFill>
        <p:spPr>
          <a:xfrm>
            <a:off x="2002302" y="1070517"/>
            <a:ext cx="10058400" cy="5820937"/>
          </a:xfrm>
          <a:prstGeom prst="rect">
            <a:avLst/>
          </a:prstGeom>
        </p:spPr>
      </p:pic>
      <p:sp>
        <p:nvSpPr>
          <p:cNvPr id="3" name="TextBox 2">
            <a:extLst>
              <a:ext uri="{FF2B5EF4-FFF2-40B4-BE49-F238E27FC236}">
                <a16:creationId xmlns:a16="http://schemas.microsoft.com/office/drawing/2014/main" xmlns="" id="{BFCC2438-5695-254E-7F94-B6A9E6634240}"/>
              </a:ext>
            </a:extLst>
          </p:cNvPr>
          <p:cNvSpPr txBox="1"/>
          <p:nvPr/>
        </p:nvSpPr>
        <p:spPr>
          <a:xfrm>
            <a:off x="434898" y="0"/>
            <a:ext cx="8162692" cy="584775"/>
          </a:xfrm>
          <a:prstGeom prst="rect">
            <a:avLst/>
          </a:prstGeom>
          <a:noFill/>
        </p:spPr>
        <p:txBody>
          <a:bodyPr wrap="square" rtlCol="0">
            <a:spAutoFit/>
          </a:bodyPr>
          <a:lstStyle/>
          <a:p>
            <a:r>
              <a:rPr lang="en-US" sz="3200" b="1" dirty="0"/>
              <a:t>Will my Student get an interview call? </a:t>
            </a:r>
            <a:endParaRPr lang="en-IN" sz="3200" b="1"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2CCA888C-568E-9BEF-D43D-FD31F3FCB473}"/>
              </a:ext>
            </a:extLst>
          </p:cNvPr>
          <p:cNvSpPr/>
          <p:nvPr/>
        </p:nvSpPr>
        <p:spPr>
          <a:xfrm>
            <a:off x="459695" y="200722"/>
            <a:ext cx="1583473" cy="83634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Content Placeholder 8"/>
          <p:cNvSpPr txBox="1">
            <a:spLocks/>
          </p:cNvSpPr>
          <p:nvPr/>
        </p:nvSpPr>
        <p:spPr>
          <a:xfrm>
            <a:off x="939197" y="540834"/>
            <a:ext cx="12274998" cy="5718844"/>
          </a:xfrm>
          <a:prstGeom prst="rect">
            <a:avLst/>
          </a:prstGeom>
        </p:spPr>
        <p:txBody>
          <a:bodyPr/>
          <a:lstStyle/>
          <a:p>
            <a:pPr marL="403868" marR="0" lvl="0" indent="0" algn="l" defTabSz="1076980" rtl="0" eaLnBrk="1" fontAlgn="auto" latinLnBrk="0" hangingPunct="1">
              <a:lnSpc>
                <a:spcPts val="3403"/>
              </a:lnSpc>
              <a:spcBef>
                <a:spcPct val="20000"/>
              </a:spcBef>
              <a:spcAft>
                <a:spcPts val="0"/>
              </a:spcAft>
              <a:buClrTx/>
              <a:buSzTx/>
              <a:buFont typeface="Arial" pitchFamily="34" charset="0"/>
              <a:buNone/>
              <a:tabLst/>
              <a:defRPr/>
            </a:pPr>
            <a:r>
              <a:rPr kumimoji="0" lang="en-CA" sz="2000" b="1" i="0" u="none" strike="noStrike" kern="1200" cap="none" spc="0" normalizeH="0" baseline="0" noProof="0" smtClean="0">
                <a:ln>
                  <a:noFill/>
                </a:ln>
                <a:solidFill>
                  <a:srgbClr val="000000"/>
                </a:solidFill>
                <a:effectLst/>
                <a:uLnTx/>
                <a:uFillTx/>
                <a:latin typeface="+mn-lt"/>
                <a:ea typeface="+mn-ea"/>
                <a:cs typeface="Calibri"/>
              </a:rPr>
              <a:t>Not every student is interviewed</a:t>
            </a:r>
            <a:r>
              <a:rPr kumimoji="0" lang="en-CA" sz="2000" b="0" i="0" u="none" strike="noStrike" kern="1200" cap="none" spc="0" normalizeH="0" baseline="0" noProof="0" smtClean="0">
                <a:ln>
                  <a:noFill/>
                </a:ln>
                <a:solidFill>
                  <a:srgbClr val="000000"/>
                </a:solidFill>
                <a:effectLst/>
                <a:uLnTx/>
                <a:uFillTx/>
                <a:latin typeface="+mn-lt"/>
                <a:ea typeface="+mn-ea"/>
                <a:cs typeface="Calibri"/>
              </a:rPr>
              <a:t>. An interview is conducted to get further information about a candidate and it helps INZ to take a decision on the  visa application.</a:t>
            </a:r>
          </a:p>
          <a:p>
            <a:pPr marL="403868" marR="0" lvl="0" indent="-403868" algn="ctr" defTabSz="1076980" rtl="0" eaLnBrk="1" fontAlgn="auto" latinLnBrk="0" hangingPunct="1">
              <a:lnSpc>
                <a:spcPct val="100000"/>
              </a:lnSpc>
              <a:spcBef>
                <a:spcPct val="20000"/>
              </a:spcBef>
              <a:spcAft>
                <a:spcPts val="0"/>
              </a:spcAft>
              <a:buClrTx/>
              <a:buSzTx/>
              <a:buFont typeface="Arial" pitchFamily="34" charset="0"/>
              <a:buChar char="•"/>
              <a:tabLst/>
              <a:defRPr/>
            </a:pPr>
            <a:endParaRPr kumimoji="0" lang="en-IN" sz="3800" b="0" i="0" u="none" strike="noStrike" kern="1200" cap="none" spc="0" normalizeH="0" baseline="0" noProof="0" dirty="0">
              <a:ln>
                <a:noFill/>
              </a:ln>
              <a:solidFill>
                <a:schemeClr val="tx1"/>
              </a:solidFill>
              <a:effectLst/>
              <a:uLnTx/>
              <a:uFillTx/>
              <a:latin typeface="+mn-lt"/>
              <a:ea typeface="+mn-ea"/>
              <a:cs typeface="+mn-cs"/>
            </a:endParaRPr>
          </a:p>
        </p:txBody>
      </p:sp>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482320" y="2293537"/>
            <a:ext cx="8606271" cy="2354675"/>
          </a:xfrm>
          <a:prstGeom prst="rect">
            <a:avLst/>
          </a:prstGeom>
        </p:spPr>
      </p:pic>
      <p:sp>
        <p:nvSpPr>
          <p:cNvPr id="5" name="TextBox 4"/>
          <p:cNvSpPr txBox="1"/>
          <p:nvPr/>
        </p:nvSpPr>
        <p:spPr>
          <a:xfrm>
            <a:off x="1315844" y="5466163"/>
            <a:ext cx="11976410" cy="923330"/>
          </a:xfrm>
          <a:prstGeom prst="rect">
            <a:avLst/>
          </a:prstGeom>
          <a:noFill/>
        </p:spPr>
        <p:txBody>
          <a:bodyPr vert="horz" wrap="square" lIns="0" tIns="0" rIns="0" bIns="0" rtlCol="0">
            <a:spAutoFit/>
          </a:bodyPr>
          <a:lstStyle/>
          <a:p>
            <a:pPr algn="just"/>
            <a:r>
              <a:rPr lang="en-US" sz="2000" b="1" dirty="0"/>
              <a:t>Once visa is applied, how many days does it take to receive the Approval in Principle?</a:t>
            </a:r>
          </a:p>
          <a:p>
            <a:pPr algn="just"/>
            <a:r>
              <a:rPr lang="en-US" sz="2000" dirty="0"/>
              <a:t>It takes around 4-8 weeks to receive an AIP. If a student receives an interview call, </a:t>
            </a:r>
          </a:p>
          <a:p>
            <a:pPr algn="just"/>
            <a:r>
              <a:rPr lang="en-US" sz="2000" dirty="0"/>
              <a:t>we may expect the decision within 2-3 working days.</a:t>
            </a:r>
            <a:endParaRPr lang="en-IN" sz="2000" b="1"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xmlns="" val="0"/>
              </a:ext>
            </a:extLst>
          </a:blip>
          <a:srcRect t="17432" b="10819"/>
          <a:stretch/>
        </p:blipFill>
        <p:spPr>
          <a:xfrm>
            <a:off x="1868487" y="1097620"/>
            <a:ext cx="10058400" cy="5564459"/>
          </a:xfrm>
          <a:prstGeom prst="rect">
            <a:avLst/>
          </a:prstGeom>
        </p:spPr>
      </p:pic>
      <p:sp>
        <p:nvSpPr>
          <p:cNvPr id="3" name="TextBox 2">
            <a:extLst>
              <a:ext uri="{FF2B5EF4-FFF2-40B4-BE49-F238E27FC236}">
                <a16:creationId xmlns:a16="http://schemas.microsoft.com/office/drawing/2014/main" xmlns="" id="{E6A64858-422C-4A02-7D1B-CEB2641B2CA9}"/>
              </a:ext>
            </a:extLst>
          </p:cNvPr>
          <p:cNvSpPr txBox="1"/>
          <p:nvPr/>
        </p:nvSpPr>
        <p:spPr>
          <a:xfrm>
            <a:off x="437686" y="117464"/>
            <a:ext cx="10289788" cy="518091"/>
          </a:xfrm>
          <a:prstGeom prst="rect">
            <a:avLst/>
          </a:prstGeom>
          <a:noFill/>
        </p:spPr>
        <p:txBody>
          <a:bodyPr wrap="square">
            <a:spAutoFit/>
          </a:bodyPr>
          <a:lstStyle/>
          <a:p>
            <a:pPr>
              <a:lnSpc>
                <a:spcPts val="3252"/>
              </a:lnSpc>
            </a:pPr>
            <a:r>
              <a:rPr lang="en-CA" sz="3200" b="1" dirty="0">
                <a:latin typeface="Calibri Bold"/>
                <a:cs typeface="Calibri Bold"/>
              </a:rPr>
              <a:t>How to get a Police Clearance Certificate?</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1"/>
          <p:cNvSpPr/>
          <p:nvPr/>
        </p:nvSpPr>
        <p:spPr>
          <a:xfrm>
            <a:off x="1960709" y="820882"/>
            <a:ext cx="10526419" cy="6313198"/>
          </a:xfrm>
          <a:prstGeom prst="rightArrow">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grpSp>
        <p:nvGrpSpPr>
          <p:cNvPr id="3" name="Group 2"/>
          <p:cNvGrpSpPr/>
          <p:nvPr/>
        </p:nvGrpSpPr>
        <p:grpSpPr>
          <a:xfrm>
            <a:off x="3081349" y="3051131"/>
            <a:ext cx="2339484" cy="2008630"/>
            <a:chOff x="1120645" y="2230249"/>
            <a:chExt cx="2339484" cy="2008630"/>
          </a:xfrm>
        </p:grpSpPr>
        <p:sp>
          <p:nvSpPr>
            <p:cNvPr id="10" name="Rounded Rectangle 9"/>
            <p:cNvSpPr/>
            <p:nvPr/>
          </p:nvSpPr>
          <p:spPr>
            <a:xfrm>
              <a:off x="1120645" y="2230249"/>
              <a:ext cx="2339484" cy="200863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Rounded Rectangle 5"/>
            <p:cNvSpPr/>
            <p:nvPr/>
          </p:nvSpPr>
          <p:spPr>
            <a:xfrm>
              <a:off x="1218698" y="2328302"/>
              <a:ext cx="2143378" cy="181252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US" sz="2500" kern="1200"/>
                <a:t>Locate the</a:t>
              </a:r>
              <a:r>
                <a:rPr lang="en-CA" sz="2500" kern="1200" dirty="0"/>
                <a:t> regional Passport office</a:t>
              </a:r>
              <a:endParaRPr lang="en-US" sz="2500" kern="1200" dirty="0"/>
            </a:p>
          </p:txBody>
        </p:sp>
      </p:grpSp>
      <p:grpSp>
        <p:nvGrpSpPr>
          <p:cNvPr id="4" name="Group 3"/>
          <p:cNvGrpSpPr/>
          <p:nvPr/>
        </p:nvGrpSpPr>
        <p:grpSpPr>
          <a:xfrm>
            <a:off x="5702330" y="2984214"/>
            <a:ext cx="2316119" cy="2066437"/>
            <a:chOff x="3741626" y="2163332"/>
            <a:chExt cx="2316119" cy="2066437"/>
          </a:xfrm>
        </p:grpSpPr>
        <p:sp>
          <p:nvSpPr>
            <p:cNvPr id="8" name="Rounded Rectangle 7"/>
            <p:cNvSpPr/>
            <p:nvPr/>
          </p:nvSpPr>
          <p:spPr>
            <a:xfrm>
              <a:off x="3741626" y="2163332"/>
              <a:ext cx="2316119" cy="2066437"/>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Rounded Rectangle 7"/>
            <p:cNvSpPr/>
            <p:nvPr/>
          </p:nvSpPr>
          <p:spPr>
            <a:xfrm>
              <a:off x="3842501" y="2264207"/>
              <a:ext cx="2114369" cy="186468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CA" sz="2500" kern="1200"/>
                <a:t>Apply for PCC</a:t>
              </a:r>
              <a:endParaRPr lang="en-US" sz="2500" kern="1200"/>
            </a:p>
          </p:txBody>
        </p:sp>
      </p:grpSp>
      <p:grpSp>
        <p:nvGrpSpPr>
          <p:cNvPr id="5" name="Group 4"/>
          <p:cNvGrpSpPr/>
          <p:nvPr/>
        </p:nvGrpSpPr>
        <p:grpSpPr>
          <a:xfrm>
            <a:off x="8210639" y="2961921"/>
            <a:ext cx="2406978" cy="2111023"/>
            <a:chOff x="6249935" y="2141039"/>
            <a:chExt cx="2406978" cy="2111023"/>
          </a:xfrm>
        </p:grpSpPr>
        <p:sp>
          <p:nvSpPr>
            <p:cNvPr id="6" name="Rounded Rectangle 5"/>
            <p:cNvSpPr/>
            <p:nvPr/>
          </p:nvSpPr>
          <p:spPr>
            <a:xfrm>
              <a:off x="6249935" y="2141039"/>
              <a:ext cx="2406978" cy="2111023"/>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Rounded Rectangle 9"/>
            <p:cNvSpPr/>
            <p:nvPr/>
          </p:nvSpPr>
          <p:spPr>
            <a:xfrm>
              <a:off x="6352987" y="2244091"/>
              <a:ext cx="2200874" cy="190491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a:t>Get the original certificate bearing the official seal.</a:t>
              </a:r>
            </a:p>
          </p:txBody>
        </p:sp>
      </p:gr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520486" y="2494695"/>
            <a:ext cx="2323601" cy="2737925"/>
          </a:xfrm>
          <a:prstGeom prst="rect">
            <a:avLst/>
          </a:prstGeom>
        </p:spPr>
      </p:pic>
      <p:sp>
        <p:nvSpPr>
          <p:cNvPr id="3" name="TextBox 3"/>
          <p:cNvSpPr txBox="1"/>
          <p:nvPr/>
        </p:nvSpPr>
        <p:spPr>
          <a:xfrm>
            <a:off x="1942970" y="3601909"/>
            <a:ext cx="3577516" cy="2937343"/>
          </a:xfrm>
          <a:prstGeom prst="rect">
            <a:avLst/>
          </a:prstGeom>
          <a:noFill/>
        </p:spPr>
        <p:txBody>
          <a:bodyPr vert="horz" wrap="square" lIns="0" tIns="0" rIns="0" bIns="0" rtlCol="0">
            <a:spAutoFit/>
          </a:bodyPr>
          <a:lstStyle/>
          <a:p>
            <a:r>
              <a:rPr lang="en-US" sz="2121" dirty="0"/>
              <a:t>There are numerous part time jobs available for international students.</a:t>
            </a:r>
          </a:p>
          <a:p>
            <a:r>
              <a:rPr lang="en-US" sz="2121" dirty="0"/>
              <a:t>A student can work for 20 hrs.</a:t>
            </a:r>
          </a:p>
          <a:p>
            <a:r>
              <a:rPr lang="en-US" sz="2121" dirty="0"/>
              <a:t>per week during study time and up to 40 hrs. per week during holidays.</a:t>
            </a:r>
          </a:p>
          <a:p>
            <a:r>
              <a:rPr lang="en-IN" sz="2121" dirty="0"/>
              <a:t>The minimum wage rate in New Zealand is $23.15 per hour.</a:t>
            </a:r>
            <a:endParaRPr lang="en-US" sz="2121" dirty="0"/>
          </a:p>
        </p:txBody>
      </p:sp>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8274890" y="3238480"/>
            <a:ext cx="3477009" cy="2189452"/>
          </a:xfrm>
          <a:prstGeom prst="rect">
            <a:avLst/>
          </a:prstGeom>
        </p:spPr>
      </p:pic>
      <p:grpSp>
        <p:nvGrpSpPr>
          <p:cNvPr id="5" name="Group 4"/>
          <p:cNvGrpSpPr/>
          <p:nvPr/>
        </p:nvGrpSpPr>
        <p:grpSpPr>
          <a:xfrm>
            <a:off x="8030071" y="1310544"/>
            <a:ext cx="2323601" cy="1479428"/>
            <a:chOff x="6250893" y="639888"/>
            <a:chExt cx="3702867" cy="1756372"/>
          </a:xfrm>
        </p:grpSpPr>
        <p:sp>
          <p:nvSpPr>
            <p:cNvPr id="6" name="Cloud Callout 5"/>
            <p:cNvSpPr/>
            <p:nvPr/>
          </p:nvSpPr>
          <p:spPr>
            <a:xfrm>
              <a:off x="6250893" y="639888"/>
              <a:ext cx="3702867" cy="1756372"/>
            </a:xfrm>
            <a:prstGeom prst="cloudCallout">
              <a:avLst>
                <a:gd name="adj1" fmla="val -64121"/>
                <a:gd name="adj2" fmla="val 54774"/>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IN"/>
            </a:p>
          </p:txBody>
        </p:sp>
        <p:sp>
          <p:nvSpPr>
            <p:cNvPr id="7" name="TextBox 6"/>
            <p:cNvSpPr txBox="1"/>
            <p:nvPr/>
          </p:nvSpPr>
          <p:spPr>
            <a:xfrm>
              <a:off x="6785809" y="981553"/>
              <a:ext cx="3085711" cy="840400"/>
            </a:xfrm>
            <a:prstGeom prst="rect">
              <a:avLst/>
            </a:prstGeom>
            <a:noFill/>
          </p:spPr>
          <p:txBody>
            <a:bodyPr wrap="square" rtlCol="0">
              <a:spAutoFit/>
            </a:bodyPr>
            <a:lstStyle/>
            <a:p>
              <a:r>
                <a:rPr lang="en-US" sz="2000"/>
                <a:t>What about part time jobs?</a:t>
              </a:r>
            </a:p>
          </p:txBody>
        </p:sp>
      </p:grpSp>
      <p:grpSp>
        <p:nvGrpSpPr>
          <p:cNvPr id="8" name="Group 7"/>
          <p:cNvGrpSpPr/>
          <p:nvPr/>
        </p:nvGrpSpPr>
        <p:grpSpPr>
          <a:xfrm>
            <a:off x="2030960" y="1459849"/>
            <a:ext cx="2957456" cy="1907676"/>
            <a:chOff x="243924" y="1247904"/>
            <a:chExt cx="3584795" cy="1685998"/>
          </a:xfrm>
        </p:grpSpPr>
        <p:sp>
          <p:nvSpPr>
            <p:cNvPr id="9" name="Cloud Callout 8"/>
            <p:cNvSpPr/>
            <p:nvPr/>
          </p:nvSpPr>
          <p:spPr>
            <a:xfrm flipH="1">
              <a:off x="243924" y="1247904"/>
              <a:ext cx="3584795" cy="1685998"/>
            </a:xfrm>
            <a:prstGeom prst="cloudCallout">
              <a:avLst>
                <a:gd name="adj1" fmla="val -67597"/>
                <a:gd name="adj2" fmla="val 38534"/>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IN"/>
            </a:p>
          </p:txBody>
        </p:sp>
        <p:sp>
          <p:nvSpPr>
            <p:cNvPr id="10" name="TextBox 9"/>
            <p:cNvSpPr txBox="1"/>
            <p:nvPr/>
          </p:nvSpPr>
          <p:spPr>
            <a:xfrm>
              <a:off x="993324" y="1359667"/>
              <a:ext cx="2617748" cy="1387261"/>
            </a:xfrm>
            <a:prstGeom prst="rect">
              <a:avLst/>
            </a:prstGeom>
            <a:noFill/>
          </p:spPr>
          <p:txBody>
            <a:bodyPr wrap="square" rtlCol="0">
              <a:spAutoFit/>
            </a:bodyPr>
            <a:lstStyle/>
            <a:p>
              <a:r>
                <a:rPr lang="en-US" sz="2400" dirty="0"/>
                <a:t>What are the types of part time jobs available?</a:t>
              </a:r>
            </a:p>
          </p:txBody>
        </p:sp>
      </p:grpSp>
      <p:grpSp>
        <p:nvGrpSpPr>
          <p:cNvPr id="11" name="Group 10">
            <a:extLst>
              <a:ext uri="{FF2B5EF4-FFF2-40B4-BE49-F238E27FC236}">
                <a16:creationId xmlns:a16="http://schemas.microsoft.com/office/drawing/2014/main" xmlns="" id="{ADD4A4B3-FF7F-4B94-8FB5-58DE8A743CF9}"/>
              </a:ext>
            </a:extLst>
          </p:cNvPr>
          <p:cNvGrpSpPr/>
          <p:nvPr/>
        </p:nvGrpSpPr>
        <p:grpSpPr>
          <a:xfrm>
            <a:off x="4596014" y="1067264"/>
            <a:ext cx="3437602" cy="1120489"/>
            <a:chOff x="2205346" y="0"/>
            <a:chExt cx="3584795" cy="1685998"/>
          </a:xfrm>
        </p:grpSpPr>
        <p:sp>
          <p:nvSpPr>
            <p:cNvPr id="12" name="Cloud Callout 17">
              <a:extLst>
                <a:ext uri="{FF2B5EF4-FFF2-40B4-BE49-F238E27FC236}">
                  <a16:creationId xmlns:a16="http://schemas.microsoft.com/office/drawing/2014/main" xmlns="" id="{25028FAE-86A3-4132-B89C-2081CB4A2815}"/>
                </a:ext>
              </a:extLst>
            </p:cNvPr>
            <p:cNvSpPr/>
            <p:nvPr/>
          </p:nvSpPr>
          <p:spPr>
            <a:xfrm flipH="1">
              <a:off x="2205346" y="0"/>
              <a:ext cx="3584795" cy="1685998"/>
            </a:xfrm>
            <a:prstGeom prst="cloudCallout">
              <a:avLst>
                <a:gd name="adj1" fmla="val -1881"/>
                <a:gd name="adj2" fmla="val 79842"/>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IN"/>
            </a:p>
          </p:txBody>
        </p:sp>
        <p:sp>
          <p:nvSpPr>
            <p:cNvPr id="13" name="TextBox 12">
              <a:extLst>
                <a:ext uri="{FF2B5EF4-FFF2-40B4-BE49-F238E27FC236}">
                  <a16:creationId xmlns:a16="http://schemas.microsoft.com/office/drawing/2014/main" xmlns="" id="{7A87E25A-F165-4637-B105-8B47B118F040}"/>
                </a:ext>
              </a:extLst>
            </p:cNvPr>
            <p:cNvSpPr txBox="1"/>
            <p:nvPr/>
          </p:nvSpPr>
          <p:spPr>
            <a:xfrm>
              <a:off x="2849895" y="353681"/>
              <a:ext cx="2799988" cy="1250400"/>
            </a:xfrm>
            <a:prstGeom prst="rect">
              <a:avLst/>
            </a:prstGeom>
            <a:noFill/>
          </p:spPr>
          <p:txBody>
            <a:bodyPr wrap="square" rtlCol="0">
              <a:spAutoFit/>
            </a:bodyPr>
            <a:lstStyle/>
            <a:p>
              <a:r>
                <a:rPr lang="en-US" sz="2400"/>
                <a:t>Who can work part time jobs?</a:t>
              </a:r>
            </a:p>
          </p:txBody>
        </p:sp>
      </p:grpSp>
      <p:sp>
        <p:nvSpPr>
          <p:cNvPr id="14" name="TextBox 13">
            <a:extLst>
              <a:ext uri="{FF2B5EF4-FFF2-40B4-BE49-F238E27FC236}">
                <a16:creationId xmlns:a16="http://schemas.microsoft.com/office/drawing/2014/main" xmlns="" id="{19038DB8-5760-E307-1C10-2F7E4B435A20}"/>
              </a:ext>
            </a:extLst>
          </p:cNvPr>
          <p:cNvSpPr txBox="1"/>
          <p:nvPr/>
        </p:nvSpPr>
        <p:spPr>
          <a:xfrm>
            <a:off x="419068" y="92585"/>
            <a:ext cx="7946670" cy="584775"/>
          </a:xfrm>
          <a:prstGeom prst="rect">
            <a:avLst/>
          </a:prstGeom>
          <a:noFill/>
        </p:spPr>
        <p:txBody>
          <a:bodyPr wrap="square" rtlCol="0">
            <a:spAutoFit/>
          </a:bodyPr>
          <a:lstStyle/>
          <a:p>
            <a:r>
              <a:rPr lang="en-US" sz="3200" b="1" dirty="0"/>
              <a:t>Part time jobs available?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fltVal val="0"/>
                                          </p:val>
                                        </p:tav>
                                        <p:tav tm="100000">
                                          <p:val>
                                            <p:strVal val="#ppt_w"/>
                                          </p:val>
                                        </p:tav>
                                      </p:tavLst>
                                    </p:anim>
                                    <p:anim calcmode="lin" valueType="num">
                                      <p:cBhvr>
                                        <p:cTn id="13" dur="1000" fill="hold"/>
                                        <p:tgtEl>
                                          <p:spTgt spid="4"/>
                                        </p:tgtEl>
                                        <p:attrNameLst>
                                          <p:attrName>ppt_h</p:attrName>
                                        </p:attrNameLst>
                                      </p:cBhvr>
                                      <p:tavLst>
                                        <p:tav tm="0">
                                          <p:val>
                                            <p:fltVal val="0"/>
                                          </p:val>
                                        </p:tav>
                                        <p:tav tm="100000">
                                          <p:val>
                                            <p:strVal val="#ppt_h"/>
                                          </p:val>
                                        </p:tav>
                                      </p:tavLst>
                                    </p:anim>
                                    <p:anim calcmode="lin" valueType="num">
                                      <p:cBhvr>
                                        <p:cTn id="14" dur="1000" fill="hold"/>
                                        <p:tgtEl>
                                          <p:spTgt spid="4"/>
                                        </p:tgtEl>
                                        <p:attrNameLst>
                                          <p:attrName>style.rotation</p:attrName>
                                        </p:attrNameLst>
                                      </p:cBhvr>
                                      <p:tavLst>
                                        <p:tav tm="0">
                                          <p:val>
                                            <p:fltVal val="90"/>
                                          </p:val>
                                        </p:tav>
                                        <p:tav tm="100000">
                                          <p:val>
                                            <p:fltVal val="0"/>
                                          </p:val>
                                        </p:tav>
                                      </p:tavLst>
                                    </p:anim>
                                    <p:animEffect transition="in" filter="fade">
                                      <p:cBhvr>
                                        <p:cTn id="15"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3"/>
          <p:cNvSpPr txBox="1"/>
          <p:nvPr/>
        </p:nvSpPr>
        <p:spPr>
          <a:xfrm>
            <a:off x="6575780" y="1255925"/>
            <a:ext cx="6303877" cy="1354217"/>
          </a:xfrm>
          <a:prstGeom prst="rect">
            <a:avLst/>
          </a:prstGeom>
          <a:noFill/>
        </p:spPr>
        <p:txBody>
          <a:bodyPr vert="horz" wrap="square" lIns="0" tIns="0" rIns="0" bIns="0" rtlCol="0">
            <a:spAutoFit/>
          </a:bodyPr>
          <a:lstStyle/>
          <a:p>
            <a:pPr algn="just"/>
            <a:r>
              <a:rPr lang="en-US" sz="2200" b="1" dirty="0"/>
              <a:t>If a visa is rejected once, is it possible to reapply?</a:t>
            </a:r>
          </a:p>
          <a:p>
            <a:pPr algn="just"/>
            <a:r>
              <a:rPr lang="en-US" sz="2200" dirty="0"/>
              <a:t>If the student gets a rejection on grounds that can be rectified, we can make the changes in the visa file and reapply for a positive outcome.</a:t>
            </a:r>
            <a:endParaRPr lang="en-IN" sz="2200" dirty="0"/>
          </a:p>
        </p:txBody>
      </p:sp>
      <p:sp>
        <p:nvSpPr>
          <p:cNvPr id="3" name="TextBox 3"/>
          <p:cNvSpPr txBox="1"/>
          <p:nvPr/>
        </p:nvSpPr>
        <p:spPr>
          <a:xfrm>
            <a:off x="6589139" y="3395996"/>
            <a:ext cx="6290518" cy="1692771"/>
          </a:xfrm>
          <a:prstGeom prst="rect">
            <a:avLst/>
          </a:prstGeom>
          <a:noFill/>
        </p:spPr>
        <p:txBody>
          <a:bodyPr vert="horz" wrap="square" lIns="0" tIns="0" rIns="0" bIns="0" rtlCol="0">
            <a:spAutoFit/>
          </a:bodyPr>
          <a:lstStyle/>
          <a:p>
            <a:pPr algn="just"/>
            <a:r>
              <a:rPr lang="en-US" sz="2200" b="1" dirty="0"/>
              <a:t>How many times can one apply for Visa if rejected?</a:t>
            </a:r>
          </a:p>
          <a:p>
            <a:pPr algn="just"/>
            <a:r>
              <a:rPr lang="en-US" sz="2200" dirty="0"/>
              <a:t>There is no limitation on the number of times one can apply but the grounds for rejection should be such that there is a possibility for the previous outcome to be overturned with proper rectification.</a:t>
            </a:r>
            <a:endParaRPr lang="en-IN" sz="2200" dirty="0"/>
          </a:p>
        </p:txBody>
      </p:sp>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199414" y="1424719"/>
            <a:ext cx="4425654" cy="3806300"/>
          </a:xfrm>
          <a:prstGeom prst="rect">
            <a:avLst/>
          </a:prstGeom>
        </p:spPr>
      </p:pic>
      <p:sp>
        <p:nvSpPr>
          <p:cNvPr id="5" name="TextBox 4"/>
          <p:cNvSpPr txBox="1"/>
          <p:nvPr/>
        </p:nvSpPr>
        <p:spPr>
          <a:xfrm>
            <a:off x="613317" y="5672778"/>
            <a:ext cx="12589726" cy="830997"/>
          </a:xfrm>
          <a:prstGeom prst="rect">
            <a:avLst/>
          </a:prstGeom>
          <a:noFill/>
        </p:spPr>
        <p:txBody>
          <a:bodyPr wrap="square" rtlCol="0">
            <a:spAutoFit/>
          </a:bodyPr>
          <a:lstStyle/>
          <a:p>
            <a:r>
              <a:rPr lang="en-US" sz="2400" b="1" dirty="0">
                <a:solidFill>
                  <a:srgbClr val="C00000"/>
                </a:solidFill>
              </a:rPr>
              <a:t>If a student has furnished a fraudulent document or lied about a previous visa rejection, we will not entertain the case for reapplication. </a:t>
            </a:r>
          </a:p>
        </p:txBody>
      </p:sp>
      <p:sp>
        <p:nvSpPr>
          <p:cNvPr id="6" name="TextBox 5">
            <a:extLst>
              <a:ext uri="{FF2B5EF4-FFF2-40B4-BE49-F238E27FC236}">
                <a16:creationId xmlns:a16="http://schemas.microsoft.com/office/drawing/2014/main" xmlns="" id="{6F7E06E7-8A75-84E1-F332-C9CC86B11296}"/>
              </a:ext>
            </a:extLst>
          </p:cNvPr>
          <p:cNvSpPr txBox="1"/>
          <p:nvPr/>
        </p:nvSpPr>
        <p:spPr>
          <a:xfrm>
            <a:off x="419068" y="92585"/>
            <a:ext cx="7946670" cy="584775"/>
          </a:xfrm>
          <a:prstGeom prst="rect">
            <a:avLst/>
          </a:prstGeom>
          <a:noFill/>
        </p:spPr>
        <p:txBody>
          <a:bodyPr wrap="square" rtlCol="0">
            <a:spAutoFit/>
          </a:bodyPr>
          <a:lstStyle/>
          <a:p>
            <a:r>
              <a:rPr lang="en-US" sz="3200" b="1" dirty="0"/>
              <a:t>What if student visa is Rejected?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B5980635-A4AF-9C4F-7321-62572DF1C8B0}"/>
              </a:ext>
            </a:extLst>
          </p:cNvPr>
          <p:cNvSpPr txBox="1"/>
          <p:nvPr/>
        </p:nvSpPr>
        <p:spPr>
          <a:xfrm>
            <a:off x="485420" y="139395"/>
            <a:ext cx="7840744" cy="523220"/>
          </a:xfrm>
          <a:prstGeom prst="rect">
            <a:avLst/>
          </a:prstGeom>
          <a:noFill/>
        </p:spPr>
        <p:txBody>
          <a:bodyPr wrap="square" rtlCol="0">
            <a:spAutoFit/>
          </a:bodyPr>
          <a:lstStyle/>
          <a:p>
            <a:r>
              <a:rPr lang="en-US" sz="2800" b="1" dirty="0">
                <a:ea typeface="Verdana" panose="020B0604030504040204" pitchFamily="34" charset="0"/>
                <a:cs typeface="Verdana" panose="020B0604030504040204" pitchFamily="34" charset="0"/>
              </a:rPr>
              <a:t>Popular Programs</a:t>
            </a:r>
          </a:p>
        </p:txBody>
      </p:sp>
      <p:pic>
        <p:nvPicPr>
          <p:cNvPr id="3" name="Picture 2" descr="A picture containing graphical user interface&#10;&#10;Description automatically generated">
            <a:extLst>
              <a:ext uri="{FF2B5EF4-FFF2-40B4-BE49-F238E27FC236}">
                <a16:creationId xmlns:a16="http://schemas.microsoft.com/office/drawing/2014/main" xmlns="" id="{2681FA0A-1916-9507-26BD-170CE526D276}"/>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681119" y="1750863"/>
            <a:ext cx="5320737" cy="4055418"/>
          </a:xfrm>
          <a:prstGeom prst="rect">
            <a:avLst/>
          </a:prstGeom>
        </p:spPr>
      </p:pic>
      <p:sp>
        <p:nvSpPr>
          <p:cNvPr id="4" name="TextBox 3">
            <a:extLst>
              <a:ext uri="{FF2B5EF4-FFF2-40B4-BE49-F238E27FC236}">
                <a16:creationId xmlns:a16="http://schemas.microsoft.com/office/drawing/2014/main" xmlns="" id="{CEEC0051-A2FD-9BD4-98BA-3DEA38B7B8CA}"/>
              </a:ext>
            </a:extLst>
          </p:cNvPr>
          <p:cNvSpPr txBox="1"/>
          <p:nvPr/>
        </p:nvSpPr>
        <p:spPr>
          <a:xfrm>
            <a:off x="485419" y="849138"/>
            <a:ext cx="6357499" cy="6267550"/>
          </a:xfrm>
          <a:prstGeom prst="rect">
            <a:avLst/>
          </a:prstGeom>
          <a:noFill/>
        </p:spPr>
        <p:txBody>
          <a:bodyPr wrap="square">
            <a:spAutoFit/>
          </a:bodyPr>
          <a:lstStyle/>
          <a:p>
            <a:pPr marL="504000" indent="-342900">
              <a:lnSpc>
                <a:spcPct val="150000"/>
              </a:lnSpc>
              <a:spcBef>
                <a:spcPts val="600"/>
              </a:spcBef>
              <a:buFont typeface="Wingdings" panose="05000000000000000000" pitchFamily="2" charset="2"/>
              <a:buChar char="§"/>
            </a:pPr>
            <a:r>
              <a:rPr lang="en-IN" sz="2400" dirty="0">
                <a:solidFill>
                  <a:srgbClr val="000000"/>
                </a:solidFill>
                <a:latin typeface="Calibri"/>
                <a:cs typeface="Calibri"/>
              </a:rPr>
              <a:t>Science</a:t>
            </a:r>
          </a:p>
          <a:p>
            <a:pPr marL="504000" indent="-342900">
              <a:lnSpc>
                <a:spcPct val="150000"/>
              </a:lnSpc>
              <a:spcBef>
                <a:spcPts val="600"/>
              </a:spcBef>
              <a:buFont typeface="Wingdings" panose="05000000000000000000" pitchFamily="2" charset="2"/>
              <a:buChar char="§"/>
            </a:pPr>
            <a:r>
              <a:rPr lang="en-IN" sz="2400" dirty="0">
                <a:solidFill>
                  <a:srgbClr val="000000"/>
                </a:solidFill>
                <a:latin typeface="Calibri"/>
                <a:cs typeface="Calibri"/>
              </a:rPr>
              <a:t>Nursing</a:t>
            </a:r>
          </a:p>
          <a:p>
            <a:pPr marL="504000" indent="-342900">
              <a:lnSpc>
                <a:spcPct val="150000"/>
              </a:lnSpc>
              <a:spcBef>
                <a:spcPts val="600"/>
              </a:spcBef>
              <a:buFont typeface="Wingdings" panose="05000000000000000000" pitchFamily="2" charset="2"/>
              <a:buChar char="§"/>
            </a:pPr>
            <a:r>
              <a:rPr lang="en-IN" sz="2400" dirty="0">
                <a:solidFill>
                  <a:srgbClr val="000000"/>
                </a:solidFill>
                <a:latin typeface="Calibri"/>
                <a:cs typeface="Calibri"/>
              </a:rPr>
              <a:t>Health Sciences</a:t>
            </a:r>
          </a:p>
          <a:p>
            <a:pPr marL="504000" indent="-342900">
              <a:lnSpc>
                <a:spcPct val="150000"/>
              </a:lnSpc>
              <a:spcBef>
                <a:spcPts val="600"/>
              </a:spcBef>
              <a:buFont typeface="Wingdings" panose="05000000000000000000" pitchFamily="2" charset="2"/>
              <a:buChar char="§"/>
            </a:pPr>
            <a:r>
              <a:rPr lang="en-IN" sz="2400" dirty="0">
                <a:solidFill>
                  <a:srgbClr val="000000"/>
                </a:solidFill>
                <a:latin typeface="Calibri"/>
                <a:cs typeface="Calibri"/>
              </a:rPr>
              <a:t>Civil Engineering</a:t>
            </a:r>
          </a:p>
          <a:p>
            <a:pPr marL="504000" indent="-342900">
              <a:lnSpc>
                <a:spcPct val="150000"/>
              </a:lnSpc>
              <a:spcBef>
                <a:spcPts val="600"/>
              </a:spcBef>
              <a:buFont typeface="Wingdings" panose="05000000000000000000" pitchFamily="2" charset="2"/>
              <a:buChar char="§"/>
            </a:pPr>
            <a:r>
              <a:rPr lang="en-IN" sz="2400" dirty="0">
                <a:solidFill>
                  <a:srgbClr val="000000"/>
                </a:solidFill>
                <a:latin typeface="Calibri"/>
                <a:cs typeface="Calibri"/>
              </a:rPr>
              <a:t>Engineering</a:t>
            </a:r>
          </a:p>
          <a:p>
            <a:pPr marL="504000" indent="-342900">
              <a:lnSpc>
                <a:spcPct val="150000"/>
              </a:lnSpc>
              <a:spcBef>
                <a:spcPts val="600"/>
              </a:spcBef>
              <a:buFont typeface="Wingdings" panose="05000000000000000000" pitchFamily="2" charset="2"/>
              <a:buChar char="§"/>
            </a:pPr>
            <a:r>
              <a:rPr lang="en-IN" sz="2400" dirty="0">
                <a:solidFill>
                  <a:srgbClr val="000000"/>
                </a:solidFill>
                <a:latin typeface="Calibri"/>
                <a:cs typeface="Calibri"/>
              </a:rPr>
              <a:t>Tourism and Hospitality</a:t>
            </a:r>
          </a:p>
          <a:p>
            <a:pPr marL="504000" indent="-342900">
              <a:lnSpc>
                <a:spcPct val="150000"/>
              </a:lnSpc>
              <a:spcBef>
                <a:spcPts val="600"/>
              </a:spcBef>
              <a:buFont typeface="Wingdings" panose="05000000000000000000" pitchFamily="2" charset="2"/>
              <a:buChar char="§"/>
            </a:pPr>
            <a:r>
              <a:rPr lang="en-IN" sz="2400" dirty="0">
                <a:solidFill>
                  <a:srgbClr val="000000"/>
                </a:solidFill>
                <a:latin typeface="Calibri"/>
                <a:cs typeface="Calibri"/>
              </a:rPr>
              <a:t>Business &amp; Commerce</a:t>
            </a:r>
          </a:p>
          <a:p>
            <a:pPr marL="504000" indent="-342900">
              <a:lnSpc>
                <a:spcPct val="150000"/>
              </a:lnSpc>
              <a:spcBef>
                <a:spcPts val="600"/>
              </a:spcBef>
              <a:buFont typeface="Wingdings" panose="05000000000000000000" pitchFamily="2" charset="2"/>
              <a:buChar char="§"/>
            </a:pPr>
            <a:r>
              <a:rPr lang="en-IN" sz="2400" dirty="0">
                <a:solidFill>
                  <a:srgbClr val="000000"/>
                </a:solidFill>
                <a:latin typeface="Calibri"/>
                <a:cs typeface="Calibri"/>
              </a:rPr>
              <a:t>Management</a:t>
            </a:r>
          </a:p>
          <a:p>
            <a:pPr marL="504000" indent="-342900">
              <a:lnSpc>
                <a:spcPct val="150000"/>
              </a:lnSpc>
              <a:spcBef>
                <a:spcPts val="600"/>
              </a:spcBef>
              <a:buFont typeface="Wingdings" panose="05000000000000000000" pitchFamily="2" charset="2"/>
              <a:buChar char="§"/>
            </a:pPr>
            <a:r>
              <a:rPr lang="en-IN" sz="2400" dirty="0">
                <a:solidFill>
                  <a:srgbClr val="000000"/>
                </a:solidFill>
                <a:latin typeface="Calibri"/>
                <a:cs typeface="Calibri"/>
              </a:rPr>
              <a:t>Digital Business</a:t>
            </a:r>
          </a:p>
          <a:p>
            <a:pPr marL="504000" indent="-342900">
              <a:lnSpc>
                <a:spcPct val="150000"/>
              </a:lnSpc>
              <a:spcBef>
                <a:spcPts val="600"/>
              </a:spcBef>
              <a:buFont typeface="Wingdings" panose="05000000000000000000" pitchFamily="2" charset="2"/>
              <a:buChar char="§"/>
            </a:pPr>
            <a:r>
              <a:rPr lang="en-IN" sz="2400" dirty="0">
                <a:solidFill>
                  <a:srgbClr val="000000"/>
                </a:solidFill>
                <a:latin typeface="Calibri"/>
                <a:cs typeface="Calibri"/>
              </a:rPr>
              <a:t>Supply Chain and Logistics</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5031A54C-263B-8646-D29A-02E83622D579}"/>
              </a:ext>
            </a:extLst>
          </p:cNvPr>
          <p:cNvSpPr/>
          <p:nvPr/>
        </p:nvSpPr>
        <p:spPr>
          <a:xfrm>
            <a:off x="379141" y="278780"/>
            <a:ext cx="2130151" cy="81404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Rectangle 2">
            <a:extLst>
              <a:ext uri="{FF2B5EF4-FFF2-40B4-BE49-F238E27FC236}">
                <a16:creationId xmlns:a16="http://schemas.microsoft.com/office/drawing/2014/main" xmlns="" id="{75AF76B3-D220-CA2B-629B-C71298F19072}"/>
              </a:ext>
            </a:extLst>
          </p:cNvPr>
          <p:cNvSpPr/>
          <p:nvPr/>
        </p:nvSpPr>
        <p:spPr>
          <a:xfrm flipH="1" flipV="1">
            <a:off x="13777116" y="7558881"/>
            <a:ext cx="670721" cy="396082"/>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IN" sz="3600" dirty="0">
              <a:solidFill>
                <a:schemeClr val="bg1"/>
              </a:solidFill>
            </a:endParaRPr>
          </a:p>
        </p:txBody>
      </p:sp>
      <p:pic>
        <p:nvPicPr>
          <p:cNvPr id="4" name="Picture 3" descr="A blue text on a black background&#10;&#10;Description automatically generated">
            <a:extLst>
              <a:ext uri="{FF2B5EF4-FFF2-40B4-BE49-F238E27FC236}">
                <a16:creationId xmlns:a16="http://schemas.microsoft.com/office/drawing/2014/main" xmlns="" id="{48CCC837-FD46-59B2-10E9-9FCB4D7BF065}"/>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114533" y="2174489"/>
            <a:ext cx="6794086" cy="2042423"/>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42119" y="319881"/>
            <a:ext cx="5943600" cy="718145"/>
          </a:xfrm>
          <a:prstGeom prst="rect">
            <a:avLst/>
          </a:prstGeom>
          <a:noFill/>
        </p:spPr>
        <p:txBody>
          <a:bodyPr vert="horz" wrap="square" lIns="0" tIns="0" rIns="0" bIns="0" rtlCol="0">
            <a:spAutoFit/>
          </a:bodyPr>
          <a:lstStyle/>
          <a:p>
            <a:pPr algn="ctr">
              <a:lnSpc>
                <a:spcPts val="2800"/>
              </a:lnSpc>
            </a:pPr>
            <a:r>
              <a:rPr lang="en-US" sz="3200" b="1" dirty="0">
                <a:ea typeface="Verdana" panose="020B0604030504040204" pitchFamily="34" charset="0"/>
                <a:cs typeface="Verdana" panose="020B0604030504040204" pitchFamily="34" charset="0"/>
              </a:rPr>
              <a:t>Types of Educational Institutions</a:t>
            </a:r>
          </a:p>
          <a:p>
            <a:pPr algn="ctr">
              <a:lnSpc>
                <a:spcPts val="2800"/>
              </a:lnSpc>
            </a:pPr>
            <a:endParaRPr lang="en-CA" sz="2800" b="1" dirty="0">
              <a:latin typeface="Calibri" panose="020F0502020204030204" pitchFamily="34" charset="0"/>
              <a:cs typeface="Calibri" panose="020F0502020204030204" pitchFamily="34" charset="0"/>
            </a:endParaRPr>
          </a:p>
        </p:txBody>
      </p:sp>
      <p:grpSp>
        <p:nvGrpSpPr>
          <p:cNvPr id="3" name="Group 2">
            <a:extLst>
              <a:ext uri="{FF2B5EF4-FFF2-40B4-BE49-F238E27FC236}">
                <a16:creationId xmlns:a16="http://schemas.microsoft.com/office/drawing/2014/main" xmlns="" id="{F98AE726-4052-C4AE-FF2D-CC560ACD7057}"/>
              </a:ext>
            </a:extLst>
          </p:cNvPr>
          <p:cNvGrpSpPr/>
          <p:nvPr/>
        </p:nvGrpSpPr>
        <p:grpSpPr>
          <a:xfrm>
            <a:off x="899319" y="1438508"/>
            <a:ext cx="11734800" cy="4824973"/>
            <a:chOff x="1880300" y="2078190"/>
            <a:chExt cx="8606760" cy="3043727"/>
          </a:xfrm>
        </p:grpSpPr>
        <p:grpSp>
          <p:nvGrpSpPr>
            <p:cNvPr id="4" name="Group 24">
              <a:extLst>
                <a:ext uri="{FF2B5EF4-FFF2-40B4-BE49-F238E27FC236}">
                  <a16:creationId xmlns:a16="http://schemas.microsoft.com/office/drawing/2014/main" xmlns="" id="{D9AA6961-02C6-295B-1207-790CE2E88A24}"/>
                </a:ext>
              </a:extLst>
            </p:cNvPr>
            <p:cNvGrpSpPr/>
            <p:nvPr/>
          </p:nvGrpSpPr>
          <p:grpSpPr>
            <a:xfrm>
              <a:off x="1880300" y="2433626"/>
              <a:ext cx="2343816" cy="2676877"/>
              <a:chOff x="1016233" y="2427492"/>
              <a:chExt cx="2343816" cy="2676877"/>
            </a:xfrm>
          </p:grpSpPr>
          <p:grpSp>
            <p:nvGrpSpPr>
              <p:cNvPr id="14" name="Group 34">
                <a:extLst>
                  <a:ext uri="{FF2B5EF4-FFF2-40B4-BE49-F238E27FC236}">
                    <a16:creationId xmlns:a16="http://schemas.microsoft.com/office/drawing/2014/main" xmlns="" id="{44508CEC-8492-70B6-51BF-42E3C6E31ABE}"/>
                  </a:ext>
                </a:extLst>
              </p:cNvPr>
              <p:cNvGrpSpPr/>
              <p:nvPr/>
            </p:nvGrpSpPr>
            <p:grpSpPr>
              <a:xfrm>
                <a:off x="1016233" y="2427492"/>
                <a:ext cx="2343816" cy="2676877"/>
                <a:chOff x="1016233" y="2427492"/>
                <a:chExt cx="2343816" cy="2676877"/>
              </a:xfrm>
            </p:grpSpPr>
            <p:sp>
              <p:nvSpPr>
                <p:cNvPr id="16" name="Rectangle 15">
                  <a:extLst>
                    <a:ext uri="{FF2B5EF4-FFF2-40B4-BE49-F238E27FC236}">
                      <a16:creationId xmlns:a16="http://schemas.microsoft.com/office/drawing/2014/main" xmlns="" id="{B779E5AD-A07F-806D-BE87-29CC72277715}"/>
                    </a:ext>
                  </a:extLst>
                </p:cNvPr>
                <p:cNvSpPr/>
                <p:nvPr/>
              </p:nvSpPr>
              <p:spPr>
                <a:xfrm>
                  <a:off x="1016233" y="4330260"/>
                  <a:ext cx="2343816" cy="774109"/>
                </a:xfrm>
                <a:prstGeom prst="rect">
                  <a:avLst/>
                </a:prstGeom>
                <a:solidFill>
                  <a:srgbClr val="FFFCFC"/>
                </a:solidFill>
                <a:ln w="19050" cap="flat" cmpd="sng" algn="ctr">
                  <a:solidFill>
                    <a:srgbClr val="E8E8E8">
                      <a:lumMod val="90000"/>
                    </a:srgbClr>
                  </a:solidFill>
                  <a:prstDash val="solid"/>
                  <a:miter lim="800000"/>
                </a:ln>
                <a:effectLst>
                  <a:outerShdw blurRad="50800" dist="38100" dir="5400000" algn="t"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pic>
              <p:nvPicPr>
                <p:cNvPr id="17" name="Picture 68" descr="Classical university building - Transparent PNG &amp; SVG vector file">
                  <a:extLst>
                    <a:ext uri="{FF2B5EF4-FFF2-40B4-BE49-F238E27FC236}">
                      <a16:creationId xmlns:a16="http://schemas.microsoft.com/office/drawing/2014/main" xmlns="" id="{15CA5D84-3C7B-1784-31C7-27735E922C0F}"/>
                    </a:ext>
                  </a:extLst>
                </p:cNvPr>
                <p:cNvPicPr>
                  <a:picLocks noChangeAspect="1" noChangeArrowheads="1"/>
                </p:cNvPicPr>
                <p:nvPr/>
              </p:nvPicPr>
              <p:blipFill rotWithShape="1">
                <a:blip r:embed="rId2">
                  <a:extLst>
                    <a:ext uri="{28A0092B-C50C-407E-A947-70E740481C1C}">
                      <a14:useLocalDpi xmlns:a14="http://schemas.microsoft.com/office/drawing/2010/main" xmlns="" val="0"/>
                    </a:ext>
                  </a:extLst>
                </a:blip>
                <a:srcRect b="7363"/>
                <a:stretch/>
              </p:blipFill>
              <p:spPr bwMode="auto">
                <a:xfrm>
                  <a:off x="1206273" y="2427492"/>
                  <a:ext cx="1803969" cy="1671134"/>
                </a:xfrm>
                <a:prstGeom prst="rect">
                  <a:avLst/>
                </a:prstGeom>
                <a:noFill/>
                <a:extLst>
                  <a:ext uri="{909E8E84-426E-40DD-AFC4-6F175D3DCCD1}">
                    <a14:hiddenFill xmlns:a14="http://schemas.microsoft.com/office/drawing/2010/main" xmlns="">
                      <a:solidFill>
                        <a:srgbClr val="FFFFFF"/>
                      </a:solidFill>
                    </a14:hiddenFill>
                  </a:ext>
                </a:extLst>
              </p:spPr>
            </p:pic>
          </p:grpSp>
          <p:sp>
            <p:nvSpPr>
              <p:cNvPr id="15" name="Rectangle 14">
                <a:extLst>
                  <a:ext uri="{FF2B5EF4-FFF2-40B4-BE49-F238E27FC236}">
                    <a16:creationId xmlns:a16="http://schemas.microsoft.com/office/drawing/2014/main" xmlns="" id="{F99BDA41-CCAA-7486-1EAB-546B7A724E5F}"/>
                  </a:ext>
                </a:extLst>
              </p:cNvPr>
              <p:cNvSpPr/>
              <p:nvPr/>
            </p:nvSpPr>
            <p:spPr>
              <a:xfrm>
                <a:off x="1336344" y="4487411"/>
                <a:ext cx="1703594" cy="461665"/>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0E2841">
                        <a:lumMod val="50000"/>
                      </a:srgbClr>
                    </a:solidFill>
                    <a:effectLst/>
                    <a:uLnTx/>
                    <a:uFillTx/>
                    <a:latin typeface="Aptos" panose="02110004020202020204"/>
                  </a:rPr>
                  <a:t>Universities</a:t>
                </a:r>
                <a:endParaRPr kumimoji="0" lang="en-IN" sz="2400" b="1" i="0" u="none" strike="noStrike" kern="0" cap="none" spc="0" normalizeH="0" baseline="0" noProof="0" dirty="0">
                  <a:ln>
                    <a:noFill/>
                  </a:ln>
                  <a:solidFill>
                    <a:srgbClr val="0E2841">
                      <a:lumMod val="50000"/>
                    </a:srgbClr>
                  </a:solidFill>
                  <a:effectLst/>
                  <a:uLnTx/>
                  <a:uFillTx/>
                  <a:latin typeface="Aptos" panose="02110004020202020204"/>
                </a:endParaRPr>
              </a:p>
            </p:txBody>
          </p:sp>
        </p:grpSp>
        <p:grpSp>
          <p:nvGrpSpPr>
            <p:cNvPr id="5" name="Group 25">
              <a:extLst>
                <a:ext uri="{FF2B5EF4-FFF2-40B4-BE49-F238E27FC236}">
                  <a16:creationId xmlns:a16="http://schemas.microsoft.com/office/drawing/2014/main" xmlns="" id="{90DAA971-8346-81BF-B360-FF976AE6B439}"/>
                </a:ext>
              </a:extLst>
            </p:cNvPr>
            <p:cNvGrpSpPr/>
            <p:nvPr/>
          </p:nvGrpSpPr>
          <p:grpSpPr>
            <a:xfrm>
              <a:off x="7699651" y="2250006"/>
              <a:ext cx="2787409" cy="2860497"/>
              <a:chOff x="8085545" y="2203078"/>
              <a:chExt cx="2787409" cy="2860497"/>
            </a:xfrm>
          </p:grpSpPr>
          <p:pic>
            <p:nvPicPr>
              <p:cNvPr id="10" name="Picture 62" descr="Apply to Study Abroad | ApplyBoard">
                <a:extLst>
                  <a:ext uri="{FF2B5EF4-FFF2-40B4-BE49-F238E27FC236}">
                    <a16:creationId xmlns:a16="http://schemas.microsoft.com/office/drawing/2014/main" xmlns="" id="{ACAD92CD-F39A-A3BD-A844-6DF6732828CC}"/>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650244" y="2203078"/>
                <a:ext cx="1691287" cy="1875313"/>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31">
                <a:extLst>
                  <a:ext uri="{FF2B5EF4-FFF2-40B4-BE49-F238E27FC236}">
                    <a16:creationId xmlns:a16="http://schemas.microsoft.com/office/drawing/2014/main" xmlns="" id="{D6805D32-4F2F-75A5-4044-FF3FFA732B98}"/>
                  </a:ext>
                </a:extLst>
              </p:cNvPr>
              <p:cNvGrpSpPr/>
              <p:nvPr/>
            </p:nvGrpSpPr>
            <p:grpSpPr>
              <a:xfrm>
                <a:off x="8085545" y="4289465"/>
                <a:ext cx="2787409" cy="774110"/>
                <a:chOff x="8085545" y="4289465"/>
                <a:chExt cx="2787409" cy="774110"/>
              </a:xfrm>
            </p:grpSpPr>
            <p:sp>
              <p:nvSpPr>
                <p:cNvPr id="12" name="Rectangle 11">
                  <a:extLst>
                    <a:ext uri="{FF2B5EF4-FFF2-40B4-BE49-F238E27FC236}">
                      <a16:creationId xmlns:a16="http://schemas.microsoft.com/office/drawing/2014/main" xmlns="" id="{ED33B86C-70E7-5BAC-9689-40C37B49E111}"/>
                    </a:ext>
                  </a:extLst>
                </p:cNvPr>
                <p:cNvSpPr/>
                <p:nvPr/>
              </p:nvSpPr>
              <p:spPr>
                <a:xfrm>
                  <a:off x="8085545" y="4289466"/>
                  <a:ext cx="2787409" cy="774109"/>
                </a:xfrm>
                <a:prstGeom prst="rect">
                  <a:avLst/>
                </a:prstGeom>
                <a:solidFill>
                  <a:srgbClr val="FFFCFC"/>
                </a:solidFill>
                <a:ln w="19050" cap="flat" cmpd="sng" algn="ctr">
                  <a:solidFill>
                    <a:srgbClr val="E8E8E8">
                      <a:lumMod val="90000"/>
                    </a:srgbClr>
                  </a:solidFill>
                  <a:prstDash val="solid"/>
                  <a:miter lim="800000"/>
                </a:ln>
                <a:effectLst>
                  <a:outerShdw blurRad="50800" dist="38100" dir="5400000" algn="t"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xmlns="" id="{FDE13AC9-4E5A-43D5-B917-323BBC93FA53}"/>
                    </a:ext>
                  </a:extLst>
                </p:cNvPr>
                <p:cNvSpPr/>
                <p:nvPr/>
              </p:nvSpPr>
              <p:spPr>
                <a:xfrm>
                  <a:off x="8143433" y="4289465"/>
                  <a:ext cx="2671634" cy="707886"/>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0E2841">
                          <a:lumMod val="50000"/>
                        </a:srgbClr>
                      </a:solidFill>
                      <a:effectLst/>
                      <a:uLnTx/>
                      <a:uFillTx/>
                      <a:latin typeface="Aptos" panose="02110004020202020204"/>
                    </a:rPr>
                    <a:t>Private Tertiary and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0E2841">
                          <a:lumMod val="50000"/>
                        </a:srgbClr>
                      </a:solidFill>
                      <a:effectLst/>
                      <a:uLnTx/>
                      <a:uFillTx/>
                      <a:latin typeface="Aptos" panose="02110004020202020204"/>
                    </a:rPr>
                    <a:t>Training Establishments</a:t>
                  </a:r>
                  <a:endParaRPr kumimoji="0" lang="en-IN" sz="2000" b="1" i="0" u="none" strike="noStrike" kern="0" cap="none" spc="0" normalizeH="0" baseline="0" noProof="0" dirty="0">
                    <a:ln>
                      <a:noFill/>
                    </a:ln>
                    <a:solidFill>
                      <a:srgbClr val="0E2841">
                        <a:lumMod val="50000"/>
                      </a:srgbClr>
                    </a:solidFill>
                    <a:effectLst/>
                    <a:uLnTx/>
                    <a:uFillTx/>
                    <a:latin typeface="Aptos" panose="02110004020202020204"/>
                  </a:endParaRPr>
                </a:p>
              </p:txBody>
            </p:sp>
          </p:grpSp>
        </p:grpSp>
        <p:grpSp>
          <p:nvGrpSpPr>
            <p:cNvPr id="6" name="Group 26">
              <a:extLst>
                <a:ext uri="{FF2B5EF4-FFF2-40B4-BE49-F238E27FC236}">
                  <a16:creationId xmlns:a16="http://schemas.microsoft.com/office/drawing/2014/main" xmlns="" id="{C855C9D0-E8FB-60AB-F900-05CCDE0A0307}"/>
                </a:ext>
              </a:extLst>
            </p:cNvPr>
            <p:cNvGrpSpPr/>
            <p:nvPr/>
          </p:nvGrpSpPr>
          <p:grpSpPr>
            <a:xfrm>
              <a:off x="4394190" y="2078190"/>
              <a:ext cx="3227366" cy="3043727"/>
              <a:chOff x="4262947" y="2078190"/>
              <a:chExt cx="3227366" cy="3043727"/>
            </a:xfrm>
          </p:grpSpPr>
          <p:sp>
            <p:nvSpPr>
              <p:cNvPr id="7" name="Rectangle 6">
                <a:extLst>
                  <a:ext uri="{FF2B5EF4-FFF2-40B4-BE49-F238E27FC236}">
                    <a16:creationId xmlns:a16="http://schemas.microsoft.com/office/drawing/2014/main" xmlns="" id="{BDA19D2C-1CC2-2686-F73D-DCF5E834BD67}"/>
                  </a:ext>
                </a:extLst>
              </p:cNvPr>
              <p:cNvSpPr/>
              <p:nvPr/>
            </p:nvSpPr>
            <p:spPr>
              <a:xfrm>
                <a:off x="4449452" y="4336394"/>
                <a:ext cx="2854357" cy="785523"/>
              </a:xfrm>
              <a:prstGeom prst="rect">
                <a:avLst/>
              </a:prstGeom>
              <a:solidFill>
                <a:srgbClr val="FFFCFC"/>
              </a:solidFill>
              <a:ln w="19050" cap="flat" cmpd="sng" algn="ctr">
                <a:solidFill>
                  <a:srgbClr val="E8E8E8">
                    <a:lumMod val="90000"/>
                  </a:srgbClr>
                </a:solidFill>
                <a:prstDash val="solid"/>
                <a:miter lim="800000"/>
              </a:ln>
              <a:effectLst>
                <a:outerShdw blurRad="50800" dist="38100" dir="5400000" algn="t"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pic>
            <p:nvPicPr>
              <p:cNvPr id="8" name="Picture 48" descr="Graduate Material Design For School Students, Graduation ...">
                <a:extLst>
                  <a:ext uri="{FF2B5EF4-FFF2-40B4-BE49-F238E27FC236}">
                    <a16:creationId xmlns:a16="http://schemas.microsoft.com/office/drawing/2014/main" xmlns="" id="{09F4F86E-3EF4-C9F7-9CFC-94E5BB2129B9}"/>
                  </a:ext>
                </a:extLst>
              </p:cNvPr>
              <p:cNvPicPr>
                <a:picLocks noChangeAspect="1" noChangeArrowheads="1"/>
              </p:cNvPicPr>
              <p:nvPr/>
            </p:nvPicPr>
            <p:blipFill rotWithShape="1">
              <a:blip r:embed="rId4">
                <a:extLst>
                  <a:ext uri="{28A0092B-C50C-407E-A947-70E740481C1C}">
                    <a14:useLocalDpi xmlns:a14="http://schemas.microsoft.com/office/drawing/2010/main" xmlns="" val="0"/>
                  </a:ext>
                </a:extLst>
              </a:blip>
              <a:srcRect b="8706"/>
              <a:stretch/>
            </p:blipFill>
            <p:spPr bwMode="auto">
              <a:xfrm>
                <a:off x="4690991" y="2078190"/>
                <a:ext cx="2279299" cy="2080874"/>
              </a:xfrm>
              <a:prstGeom prst="rect">
                <a:avLst/>
              </a:prstGeom>
              <a:noFill/>
              <a:extLst>
                <a:ext uri="{909E8E84-426E-40DD-AFC4-6F175D3DCCD1}">
                  <a14:hiddenFill xmlns:a14="http://schemas.microsoft.com/office/drawing/2010/main" xmlns="">
                    <a:solidFill>
                      <a:srgbClr val="FFFFFF"/>
                    </a:solidFill>
                  </a14:hiddenFill>
                </a:ext>
              </a:extLst>
            </p:spPr>
          </p:pic>
          <p:sp>
            <p:nvSpPr>
              <p:cNvPr id="9" name="Rectangle 8">
                <a:extLst>
                  <a:ext uri="{FF2B5EF4-FFF2-40B4-BE49-F238E27FC236}">
                    <a16:creationId xmlns:a16="http://schemas.microsoft.com/office/drawing/2014/main" xmlns="" id="{AD2B7652-5086-F51A-B74F-43A461DC65BA}"/>
                  </a:ext>
                </a:extLst>
              </p:cNvPr>
              <p:cNvSpPr/>
              <p:nvPr/>
            </p:nvSpPr>
            <p:spPr>
              <a:xfrm>
                <a:off x="4262947" y="4412491"/>
                <a:ext cx="3227366" cy="707886"/>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0E2841">
                        <a:lumMod val="50000"/>
                      </a:srgbClr>
                    </a:solidFill>
                    <a:effectLst/>
                    <a:uLnTx/>
                    <a:uFillTx/>
                    <a:latin typeface="Aptos" panose="02110004020202020204"/>
                  </a:rPr>
                  <a:t>Institutes of Technology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0E2841">
                        <a:lumMod val="50000"/>
                      </a:srgbClr>
                    </a:solidFill>
                    <a:effectLst/>
                    <a:uLnTx/>
                    <a:uFillTx/>
                    <a:latin typeface="Aptos" panose="02110004020202020204"/>
                  </a:rPr>
                  <a:t>and Polytechnics (ITP’s)</a:t>
                </a:r>
                <a:endParaRPr kumimoji="0" lang="en-IN" sz="2000" b="1" i="0" u="none" strike="noStrike" kern="0" cap="none" spc="0" normalizeH="0" baseline="0" noProof="0" dirty="0">
                  <a:ln>
                    <a:noFill/>
                  </a:ln>
                  <a:solidFill>
                    <a:srgbClr val="0E2841">
                      <a:lumMod val="50000"/>
                    </a:srgbClr>
                  </a:solidFill>
                  <a:effectLst/>
                  <a:uLnTx/>
                  <a:uFillTx/>
                  <a:latin typeface="Aptos" panose="02110004020202020204"/>
                </a:endParaRPr>
              </a:p>
            </p:txBody>
          </p:sp>
        </p:gr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13D5AA78-AA9F-66A7-37AF-4FBC20C40009}"/>
              </a:ext>
            </a:extLst>
          </p:cNvPr>
          <p:cNvSpPr txBox="1"/>
          <p:nvPr/>
        </p:nvSpPr>
        <p:spPr>
          <a:xfrm>
            <a:off x="746919" y="319881"/>
            <a:ext cx="6939854" cy="461665"/>
          </a:xfrm>
          <a:prstGeom prst="rect">
            <a:avLst/>
          </a:prstGeom>
          <a:noFill/>
        </p:spPr>
        <p:txBody>
          <a:bodyPr wrap="square">
            <a:spAutoFit/>
          </a:bodyPr>
          <a:lstStyle/>
          <a:p>
            <a:r>
              <a:rPr lang="en-US" sz="2400" b="1" dirty="0" smtClean="0"/>
              <a:t> Some popular Universities  </a:t>
            </a:r>
            <a:r>
              <a:rPr lang="en-US" sz="2400" b="1" dirty="0"/>
              <a:t>in New Zealand</a:t>
            </a:r>
          </a:p>
        </p:txBody>
      </p:sp>
      <p:grpSp>
        <p:nvGrpSpPr>
          <p:cNvPr id="3" name="Group 2">
            <a:extLst>
              <a:ext uri="{FF2B5EF4-FFF2-40B4-BE49-F238E27FC236}">
                <a16:creationId xmlns:a16="http://schemas.microsoft.com/office/drawing/2014/main" xmlns="" id="{269B3DF2-731A-410B-4EAF-041627607441}"/>
              </a:ext>
            </a:extLst>
          </p:cNvPr>
          <p:cNvGrpSpPr>
            <a:grpSpLocks/>
          </p:cNvGrpSpPr>
          <p:nvPr/>
        </p:nvGrpSpPr>
        <p:grpSpPr>
          <a:xfrm>
            <a:off x="1946291" y="1449658"/>
            <a:ext cx="10356967" cy="5118623"/>
            <a:chOff x="1564138" y="1663647"/>
            <a:chExt cx="8762954" cy="3487726"/>
          </a:xfrm>
        </p:grpSpPr>
        <p:sp>
          <p:nvSpPr>
            <p:cNvPr id="4" name="Rectangle: Rounded Corners 7">
              <a:extLst>
                <a:ext uri="{FF2B5EF4-FFF2-40B4-BE49-F238E27FC236}">
                  <a16:creationId xmlns:a16="http://schemas.microsoft.com/office/drawing/2014/main" xmlns="" id="{00B3D638-B200-6C89-9D88-1B35C863D9CA}"/>
                </a:ext>
              </a:extLst>
            </p:cNvPr>
            <p:cNvSpPr>
              <a:spLocks/>
            </p:cNvSpPr>
            <p:nvPr/>
          </p:nvSpPr>
          <p:spPr>
            <a:xfrm>
              <a:off x="1564138" y="1663647"/>
              <a:ext cx="2873095" cy="1065179"/>
            </a:xfrm>
            <a:prstGeom prst="roundRect">
              <a:avLst>
                <a:gd name="adj" fmla="val 9579"/>
              </a:avLst>
            </a:prstGeom>
            <a:solidFill>
              <a:srgbClr val="00467F"/>
            </a:solidFill>
            <a:ln w="1905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ndParaRPr>
            </a:p>
          </p:txBody>
        </p:sp>
        <p:sp>
          <p:nvSpPr>
            <p:cNvPr id="5" name="Rectangle: Rounded Corners 9">
              <a:extLst>
                <a:ext uri="{FF2B5EF4-FFF2-40B4-BE49-F238E27FC236}">
                  <a16:creationId xmlns:a16="http://schemas.microsoft.com/office/drawing/2014/main" xmlns="" id="{A2626D44-DEA3-3EF9-1C2A-DF17F9764F4D}"/>
                </a:ext>
              </a:extLst>
            </p:cNvPr>
            <p:cNvSpPr>
              <a:spLocks/>
            </p:cNvSpPr>
            <p:nvPr/>
          </p:nvSpPr>
          <p:spPr>
            <a:xfrm>
              <a:off x="7453997" y="1665940"/>
              <a:ext cx="2873095" cy="1065179"/>
            </a:xfrm>
            <a:prstGeom prst="roundRect">
              <a:avLst>
                <a:gd name="adj" fmla="val 9579"/>
              </a:avLst>
            </a:prstGeom>
            <a:solidFill>
              <a:srgbClr val="004B34"/>
            </a:solidFill>
            <a:ln w="19050" cap="flat" cmpd="sng" algn="ctr">
              <a:noFill/>
              <a:prstDash val="solid"/>
              <a:miter lim="800000"/>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ndParaRPr>
            </a:p>
          </p:txBody>
        </p:sp>
        <p:sp>
          <p:nvSpPr>
            <p:cNvPr id="6" name="Rectangle: Rounded Corners 10">
              <a:extLst>
                <a:ext uri="{FF2B5EF4-FFF2-40B4-BE49-F238E27FC236}">
                  <a16:creationId xmlns:a16="http://schemas.microsoft.com/office/drawing/2014/main" xmlns="" id="{3E090F48-AC70-1477-117C-4FCB0444E0C1}"/>
                </a:ext>
              </a:extLst>
            </p:cNvPr>
            <p:cNvSpPr>
              <a:spLocks/>
            </p:cNvSpPr>
            <p:nvPr/>
          </p:nvSpPr>
          <p:spPr>
            <a:xfrm>
              <a:off x="1603165" y="2908995"/>
              <a:ext cx="2834068" cy="1065179"/>
            </a:xfrm>
            <a:prstGeom prst="roundRect">
              <a:avLst>
                <a:gd name="adj" fmla="val 9579"/>
              </a:avLst>
            </a:prstGeom>
            <a:solidFill>
              <a:sysClr val="window" lastClr="FFFFFF"/>
            </a:solidFill>
            <a:ln w="19050" cap="flat" cmpd="sng" algn="ctr">
              <a:solidFill>
                <a:srgbClr val="E8E8E8">
                  <a:lumMod val="50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ndParaRPr>
            </a:p>
          </p:txBody>
        </p:sp>
        <p:grpSp>
          <p:nvGrpSpPr>
            <p:cNvPr id="7" name="Group 11">
              <a:extLst>
                <a:ext uri="{FF2B5EF4-FFF2-40B4-BE49-F238E27FC236}">
                  <a16:creationId xmlns:a16="http://schemas.microsoft.com/office/drawing/2014/main" xmlns="" id="{B51D4221-DD6A-F646-4817-578803DA0841}"/>
                </a:ext>
              </a:extLst>
            </p:cNvPr>
            <p:cNvGrpSpPr>
              <a:grpSpLocks/>
            </p:cNvGrpSpPr>
            <p:nvPr/>
          </p:nvGrpSpPr>
          <p:grpSpPr>
            <a:xfrm>
              <a:off x="3145958" y="2896420"/>
              <a:ext cx="7181134" cy="2254953"/>
              <a:chOff x="3226302" y="1631339"/>
              <a:chExt cx="7181134" cy="2254953"/>
            </a:xfrm>
          </p:grpSpPr>
          <p:sp>
            <p:nvSpPr>
              <p:cNvPr id="15" name="Rectangle: Rounded Corners 22">
                <a:extLst>
                  <a:ext uri="{FF2B5EF4-FFF2-40B4-BE49-F238E27FC236}">
                    <a16:creationId xmlns:a16="http://schemas.microsoft.com/office/drawing/2014/main" xmlns="" id="{D8124E76-F9D1-4798-EF37-EBCEDB17321C}"/>
                  </a:ext>
                </a:extLst>
              </p:cNvPr>
              <p:cNvSpPr>
                <a:spLocks/>
              </p:cNvSpPr>
              <p:nvPr/>
            </p:nvSpPr>
            <p:spPr>
              <a:xfrm>
                <a:off x="4612609" y="1637594"/>
                <a:ext cx="2788387" cy="1065179"/>
              </a:xfrm>
              <a:prstGeom prst="roundRect">
                <a:avLst>
                  <a:gd name="adj" fmla="val 9579"/>
                </a:avLst>
              </a:prstGeom>
              <a:solidFill>
                <a:sysClr val="window" lastClr="FFFFFF"/>
              </a:solidFill>
              <a:ln w="19050" cap="flat" cmpd="sng" algn="ctr">
                <a:solidFill>
                  <a:srgbClr val="E8E8E8">
                    <a:lumMod val="50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ndParaRPr>
              </a:p>
            </p:txBody>
          </p:sp>
          <p:sp>
            <p:nvSpPr>
              <p:cNvPr id="16" name="Rectangle: Rounded Corners 23">
                <a:extLst>
                  <a:ext uri="{FF2B5EF4-FFF2-40B4-BE49-F238E27FC236}">
                    <a16:creationId xmlns:a16="http://schemas.microsoft.com/office/drawing/2014/main" xmlns="" id="{75F1F6B9-FBE2-B8BB-9C6C-1425B5AA2296}"/>
                  </a:ext>
                </a:extLst>
              </p:cNvPr>
              <p:cNvSpPr>
                <a:spLocks/>
              </p:cNvSpPr>
              <p:nvPr/>
            </p:nvSpPr>
            <p:spPr>
              <a:xfrm>
                <a:off x="7534341" y="1631339"/>
                <a:ext cx="2873095" cy="1065179"/>
              </a:xfrm>
              <a:prstGeom prst="roundRect">
                <a:avLst>
                  <a:gd name="adj" fmla="val 9579"/>
                </a:avLst>
              </a:prstGeom>
              <a:solidFill>
                <a:sysClr val="window" lastClr="FFFFFF"/>
              </a:solidFill>
              <a:ln w="19050" cap="flat" cmpd="sng" algn="ctr">
                <a:solidFill>
                  <a:srgbClr val="E8E8E8">
                    <a:lumMod val="50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ndParaRPr>
              </a:p>
            </p:txBody>
          </p:sp>
          <p:sp>
            <p:nvSpPr>
              <p:cNvPr id="17" name="Rectangle: Rounded Corners 24">
                <a:extLst>
                  <a:ext uri="{FF2B5EF4-FFF2-40B4-BE49-F238E27FC236}">
                    <a16:creationId xmlns:a16="http://schemas.microsoft.com/office/drawing/2014/main" xmlns="" id="{A58691CE-6916-1336-C5AB-60CD3D465C7E}"/>
                  </a:ext>
                </a:extLst>
              </p:cNvPr>
              <p:cNvSpPr>
                <a:spLocks/>
              </p:cNvSpPr>
              <p:nvPr/>
            </p:nvSpPr>
            <p:spPr>
              <a:xfrm>
                <a:off x="3226302" y="2821113"/>
                <a:ext cx="2824718" cy="1065179"/>
              </a:xfrm>
              <a:prstGeom prst="roundRect">
                <a:avLst>
                  <a:gd name="adj" fmla="val 9579"/>
                </a:avLst>
              </a:prstGeom>
              <a:solidFill>
                <a:sysClr val="window" lastClr="FFFFFF"/>
              </a:solidFill>
              <a:ln w="19050" cap="flat" cmpd="sng" algn="ctr">
                <a:solidFill>
                  <a:srgbClr val="E8E8E8">
                    <a:lumMod val="50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ndParaRPr>
              </a:p>
            </p:txBody>
          </p:sp>
        </p:grpSp>
        <p:sp>
          <p:nvSpPr>
            <p:cNvPr id="8" name="Rectangle: Rounded Corners 12">
              <a:extLst>
                <a:ext uri="{FF2B5EF4-FFF2-40B4-BE49-F238E27FC236}">
                  <a16:creationId xmlns:a16="http://schemas.microsoft.com/office/drawing/2014/main" xmlns="" id="{60CFB38F-BA44-58C5-359F-8E98B56236B1}"/>
                </a:ext>
              </a:extLst>
            </p:cNvPr>
            <p:cNvSpPr>
              <a:spLocks/>
            </p:cNvSpPr>
            <p:nvPr/>
          </p:nvSpPr>
          <p:spPr>
            <a:xfrm>
              <a:off x="6509560" y="4086193"/>
              <a:ext cx="2704399" cy="1065179"/>
            </a:xfrm>
            <a:prstGeom prst="roundRect">
              <a:avLst>
                <a:gd name="adj" fmla="val 9579"/>
              </a:avLst>
            </a:prstGeom>
            <a:solidFill>
              <a:sysClr val="window" lastClr="FFFFFF"/>
            </a:solidFill>
            <a:ln w="19050" cap="flat" cmpd="sng" algn="ctr">
              <a:solidFill>
                <a:srgbClr val="E8E8E8">
                  <a:lumMod val="50000"/>
                </a:srgbClr>
              </a:solidFill>
              <a:prstDash val="solid"/>
              <a:miter lim="800000"/>
            </a:ln>
            <a:effectLst/>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endParaRPr>
            </a:p>
          </p:txBody>
        </p:sp>
        <p:pic>
          <p:nvPicPr>
            <p:cNvPr id="9" name="Picture 8" descr="Text&#10;&#10;Description automatically generated">
              <a:extLst>
                <a:ext uri="{FF2B5EF4-FFF2-40B4-BE49-F238E27FC236}">
                  <a16:creationId xmlns:a16="http://schemas.microsoft.com/office/drawing/2014/main" xmlns="" id="{812667D3-83E7-75FD-7720-944B1DA607A6}"/>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631443" y="1766992"/>
              <a:ext cx="2324275" cy="906410"/>
            </a:xfrm>
            <a:prstGeom prst="rect">
              <a:avLst/>
            </a:prstGeom>
          </p:spPr>
        </p:pic>
        <p:pic>
          <p:nvPicPr>
            <p:cNvPr id="10" name="Picture 9" descr="Logo, company name&#10;&#10;Description automatically generated">
              <a:extLst>
                <a:ext uri="{FF2B5EF4-FFF2-40B4-BE49-F238E27FC236}">
                  <a16:creationId xmlns:a16="http://schemas.microsoft.com/office/drawing/2014/main" xmlns="" id="{9A83F7EF-789A-C0B2-7859-CB454CA6B48C}"/>
                </a:ext>
              </a:extLst>
            </p:cNvPr>
            <p:cNvPicPr>
              <a:picLocks noChangeAspect="1"/>
            </p:cNvPicPr>
            <p:nvPr/>
          </p:nvPicPr>
          <p:blipFill rotWithShape="1">
            <a:blip r:embed="rId3">
              <a:extLst>
                <a:ext uri="{28A0092B-C50C-407E-A947-70E740481C1C}">
                  <a14:useLocalDpi xmlns:a14="http://schemas.microsoft.com/office/drawing/2010/main" xmlns="" val="0"/>
                </a:ext>
              </a:extLst>
            </a:blip>
            <a:srcRect l="-1458" t="15221" r="1458" b="19127"/>
            <a:stretch/>
          </p:blipFill>
          <p:spPr>
            <a:xfrm>
              <a:off x="1776831" y="3099188"/>
              <a:ext cx="2511666" cy="686785"/>
            </a:xfrm>
            <a:prstGeom prst="rect">
              <a:avLst/>
            </a:prstGeom>
          </p:spPr>
        </p:pic>
        <p:pic>
          <p:nvPicPr>
            <p:cNvPr id="11" name="Picture 10" descr="Text&#10;&#10;Description automatically generated with low confidence">
              <a:extLst>
                <a:ext uri="{FF2B5EF4-FFF2-40B4-BE49-F238E27FC236}">
                  <a16:creationId xmlns:a16="http://schemas.microsoft.com/office/drawing/2014/main" xmlns="" id="{A3399903-4511-3272-89CE-1E6FF072601F}"/>
                </a:ext>
              </a:extLst>
            </p:cNvPr>
            <p:cNvPicPr>
              <a:picLocks noChangeAspect="1"/>
            </p:cNvPicPr>
            <p:nvPr/>
          </p:nvPicPr>
          <p:blipFill rotWithShape="1">
            <a:blip r:embed="rId4">
              <a:extLst>
                <a:ext uri="{28A0092B-C50C-407E-A947-70E740481C1C}">
                  <a14:useLocalDpi xmlns:a14="http://schemas.microsoft.com/office/drawing/2010/main" xmlns="" val="0"/>
                </a:ext>
              </a:extLst>
            </a:blip>
            <a:srcRect l="-1632" t="2938" r="1632" b="-2169"/>
            <a:stretch/>
          </p:blipFill>
          <p:spPr>
            <a:xfrm>
              <a:off x="4945662" y="2923168"/>
              <a:ext cx="2039040" cy="1011683"/>
            </a:xfrm>
            <a:prstGeom prst="rect">
              <a:avLst/>
            </a:prstGeom>
          </p:spPr>
        </p:pic>
        <p:pic>
          <p:nvPicPr>
            <p:cNvPr id="12" name="Picture 11" descr="Logo&#10;&#10;Description automatically generated with medium confidence">
              <a:extLst>
                <a:ext uri="{FF2B5EF4-FFF2-40B4-BE49-F238E27FC236}">
                  <a16:creationId xmlns:a16="http://schemas.microsoft.com/office/drawing/2014/main" xmlns="" id="{86BA257C-F244-BB35-309D-1A5D0A46C72C}"/>
                </a:ext>
              </a:extLst>
            </p:cNvPr>
            <p:cNvPicPr>
              <a:picLocks noChangeAspect="1"/>
            </p:cNvPicPr>
            <p:nvPr/>
          </p:nvPicPr>
          <p:blipFill rotWithShape="1">
            <a:blip r:embed="rId5">
              <a:extLst>
                <a:ext uri="{28A0092B-C50C-407E-A947-70E740481C1C}">
                  <a14:useLocalDpi xmlns:a14="http://schemas.microsoft.com/office/drawing/2010/main" xmlns="" val="0"/>
                </a:ext>
              </a:extLst>
            </a:blip>
            <a:srcRect t="13738" b="16159"/>
            <a:stretch/>
          </p:blipFill>
          <p:spPr>
            <a:xfrm>
              <a:off x="7601267" y="3000025"/>
              <a:ext cx="2331581" cy="817263"/>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xmlns="" id="{DF23B585-72E6-66A7-5078-711C3FBBF03C}"/>
                </a:ext>
              </a:extLst>
            </p:cNvPr>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3293697" y="4284377"/>
              <a:ext cx="2482982" cy="627689"/>
            </a:xfrm>
            <a:prstGeom prst="rect">
              <a:avLst/>
            </a:prstGeom>
          </p:spPr>
        </p:pic>
        <p:pic>
          <p:nvPicPr>
            <p:cNvPr id="14" name="Picture 13" descr="A picture containing text, clipart&#10;&#10;Description automatically generated">
              <a:extLst>
                <a:ext uri="{FF2B5EF4-FFF2-40B4-BE49-F238E27FC236}">
                  <a16:creationId xmlns:a16="http://schemas.microsoft.com/office/drawing/2014/main" xmlns="" id="{0D2E3DC6-ECBB-D3B0-95ED-7B60DA558F3C}"/>
                </a:ext>
              </a:extLst>
            </p:cNvPr>
            <p:cNvPicPr>
              <a:picLocks noChangeAspect="1"/>
            </p:cNvPicPr>
            <p:nvPr/>
          </p:nvPicPr>
          <p:blipFill rotWithShape="1">
            <a:blip r:embed="rId7" cstate="print">
              <a:extLst>
                <a:ext uri="{28A0092B-C50C-407E-A947-70E740481C1C}">
                  <a14:useLocalDpi xmlns:a14="http://schemas.microsoft.com/office/drawing/2010/main" xmlns="" val="0"/>
                </a:ext>
              </a:extLst>
            </a:blip>
            <a:srcRect b="22514"/>
            <a:stretch/>
          </p:blipFill>
          <p:spPr>
            <a:xfrm>
              <a:off x="6891343" y="4185770"/>
              <a:ext cx="1902237" cy="858220"/>
            </a:xfrm>
            <a:prstGeom prst="rect">
              <a:avLst/>
            </a:prstGeom>
          </p:spPr>
        </p:pic>
      </p:grpSp>
      <p:pic>
        <p:nvPicPr>
          <p:cNvPr id="18" name="Picture 2" descr="New branding for University of Otago ...">
            <a:extLst>
              <a:ext uri="{FF2B5EF4-FFF2-40B4-BE49-F238E27FC236}">
                <a16:creationId xmlns:a16="http://schemas.microsoft.com/office/drawing/2014/main" xmlns="" id="{3688FD87-1692-AD83-5A41-FEF7ABF6607F}"/>
              </a:ext>
            </a:extLst>
          </p:cNvPr>
          <p:cNvPicPr/>
          <p:nvPr/>
        </p:nvPicPr>
        <p:blipFill rotWithShape="1">
          <a:blip r:embed="rId8">
            <a:extLst>
              <a:ext uri="{28A0092B-C50C-407E-A947-70E740481C1C}">
                <a14:useLocalDpi xmlns:a14="http://schemas.microsoft.com/office/drawing/2010/main" xmlns="" val="0"/>
              </a:ext>
            </a:extLst>
          </a:blip>
          <a:srcRect t="22805" b="22190"/>
          <a:stretch/>
        </p:blipFill>
        <p:spPr bwMode="auto">
          <a:xfrm>
            <a:off x="5551736" y="1443673"/>
            <a:ext cx="3130178" cy="15632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Picture 2" descr="The refreshed logo is more legible and retains the logo's traditional elements. ">
            <a:extLst>
              <a:ext uri="{FF2B5EF4-FFF2-40B4-BE49-F238E27FC236}">
                <a16:creationId xmlns:a16="http://schemas.microsoft.com/office/drawing/2014/main" xmlns="" id="{8466D432-95DA-4081-AD08-C672D45DC462}"/>
              </a:ext>
            </a:extLst>
          </p:cNvPr>
          <p:cNvPicPr>
            <a:picLocks noChangeAspect="1" noChangeArrowheads="1"/>
          </p:cNvPicPr>
          <p:nvPr/>
        </p:nvPicPr>
        <p:blipFill>
          <a:blip r:embed="rId9">
            <a:extLst>
              <a:ext uri="{28A0092B-C50C-407E-A947-70E740481C1C}">
                <a14:useLocalDpi xmlns:a14="http://schemas.microsoft.com/office/drawing/2010/main" xmlns="" val="0"/>
              </a:ext>
            </a:extLst>
          </a:blip>
          <a:srcRect/>
          <a:stretch>
            <a:fillRect/>
          </a:stretch>
        </p:blipFill>
        <p:spPr bwMode="auto">
          <a:xfrm>
            <a:off x="2018263" y="1483575"/>
            <a:ext cx="3251776" cy="1473111"/>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76</TotalTime>
  <Words>4161</Words>
  <Application>Microsoft Office PowerPoint</Application>
  <PresentationFormat>Custom</PresentationFormat>
  <Paragraphs>614</Paragraphs>
  <Slides>70</Slides>
  <Notes>0</Notes>
  <HiddenSlides>0</HiddenSlides>
  <MMClips>1</MMClips>
  <ScaleCrop>false</ScaleCrop>
  <HeadingPairs>
    <vt:vector size="4" baseType="variant">
      <vt:variant>
        <vt:lpstr>Theme</vt:lpstr>
      </vt:variant>
      <vt:variant>
        <vt:i4>1</vt:i4>
      </vt:variant>
      <vt:variant>
        <vt:lpstr>Slide Titles</vt:lpstr>
      </vt:variant>
      <vt:variant>
        <vt:i4>70</vt:i4>
      </vt:variant>
    </vt:vector>
  </HeadingPairs>
  <TitlesOfParts>
    <vt:vector size="71"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DELL</dc:creator>
  <cp:lastModifiedBy>DELL</cp:lastModifiedBy>
  <cp:revision>22</cp:revision>
  <dcterms:created xsi:type="dcterms:W3CDTF">2006-08-16T00:00:00Z</dcterms:created>
  <dcterms:modified xsi:type="dcterms:W3CDTF">2026-06-17T05:23:49Z</dcterms:modified>
</cp:coreProperties>
</file>